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charts/chart9.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7" r:id="rId1"/>
    <p:sldMasterId id="2147483751" r:id="rId2"/>
  </p:sldMasterIdLst>
  <p:notesMasterIdLst>
    <p:notesMasterId r:id="rId26"/>
  </p:notesMasterIdLst>
  <p:handoutMasterIdLst>
    <p:handoutMasterId r:id="rId27"/>
  </p:handoutMasterIdLst>
  <p:sldIdLst>
    <p:sldId id="256" r:id="rId3"/>
    <p:sldId id="314" r:id="rId4"/>
    <p:sldId id="401" r:id="rId5"/>
    <p:sldId id="322" r:id="rId6"/>
    <p:sldId id="404" r:id="rId7"/>
    <p:sldId id="405" r:id="rId8"/>
    <p:sldId id="406" r:id="rId9"/>
    <p:sldId id="410" r:id="rId10"/>
    <p:sldId id="257" r:id="rId11"/>
    <p:sldId id="407" r:id="rId12"/>
    <p:sldId id="408" r:id="rId13"/>
    <p:sldId id="409" r:id="rId14"/>
    <p:sldId id="416" r:id="rId15"/>
    <p:sldId id="415" r:id="rId16"/>
    <p:sldId id="402" r:id="rId17"/>
    <p:sldId id="321" r:id="rId18"/>
    <p:sldId id="411" r:id="rId19"/>
    <p:sldId id="391" r:id="rId20"/>
    <p:sldId id="412" r:id="rId21"/>
    <p:sldId id="413" r:id="rId22"/>
    <p:sldId id="414" r:id="rId23"/>
    <p:sldId id="390" r:id="rId24"/>
    <p:sldId id="38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77"/>
    <a:srgbClr val="432A88"/>
    <a:srgbClr val="8F77D5"/>
    <a:srgbClr val="605970"/>
    <a:srgbClr val="433C54"/>
    <a:srgbClr val="DC4C81"/>
    <a:srgbClr val="AD97ED"/>
    <a:srgbClr val="00A3A0"/>
    <a:srgbClr val="CA85DE"/>
    <a:srgbClr val="EB4F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Vaalea tyyli 1 - Korostus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79651" autoAdjust="0"/>
  </p:normalViewPr>
  <p:slideViewPr>
    <p:cSldViewPr snapToGrid="0" snapToObjects="1">
      <p:cViewPr varScale="1">
        <p:scale>
          <a:sx n="115" d="100"/>
          <a:sy n="115" d="100"/>
        </p:scale>
        <p:origin x="216" y="192"/>
      </p:cViewPr>
      <p:guideLst/>
    </p:cSldViewPr>
  </p:slideViewPr>
  <p:outlineViewPr>
    <p:cViewPr>
      <p:scale>
        <a:sx n="33" d="100"/>
        <a:sy n="33" d="100"/>
      </p:scale>
      <p:origin x="0" y="-4068"/>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p:scale>
          <a:sx n="100" d="100"/>
          <a:sy n="100" d="100"/>
        </p:scale>
        <p:origin x="2400" y="-99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laskentataulukko.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laskentataulukko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laskentataulukko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laskentataulukko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laskentataulukko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laskentataulukko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laskentataulukko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laskentataulukko7.xlsx"/><Relationship Id="rId2" Type="http://schemas.microsoft.com/office/2011/relationships/chartColorStyle" Target="colors3.xml"/><Relationship Id="rId1" Type="http://schemas.microsoft.com/office/2011/relationships/chartStyle" Target="style3.xm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laskentataulukko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39050034866096"/>
          <c:y val="2.867203725189298E-2"/>
          <c:w val="0.74901796787318564"/>
          <c:h val="0.94265592549621402"/>
        </c:manualLayout>
      </c:layout>
      <c:barChart>
        <c:barDir val="bar"/>
        <c:grouping val="clustered"/>
        <c:varyColors val="0"/>
        <c:ser>
          <c:idx val="0"/>
          <c:order val="0"/>
          <c:tx>
            <c:strRef>
              <c:f>Sheet1!$B$1</c:f>
              <c:strCache>
                <c:ptCount val="1"/>
                <c:pt idx="0">
                  <c:v>Total (N=1001)</c:v>
                </c:pt>
              </c:strCache>
            </c:strRef>
          </c:tx>
          <c:spPr>
            <a:solidFill>
              <a:srgbClr val="008987"/>
            </a:solidFill>
          </c:spPr>
          <c:invertIfNegative val="1"/>
          <c:dPt>
            <c:idx val="0"/>
            <c:invertIfNegative val="1"/>
            <c:bubble3D val="0"/>
            <c:spPr>
              <a:solidFill>
                <a:schemeClr val="accent6">
                  <a:lumMod val="75000"/>
                </a:schemeClr>
              </a:solidFill>
            </c:spPr>
            <c:extLst>
              <c:ext xmlns:c16="http://schemas.microsoft.com/office/drawing/2014/chart" uri="{C3380CC4-5D6E-409C-BE32-E72D297353CC}">
                <c16:uniqueId val="{00000001-5A31-49E0-B7CE-EE334766D96F}"/>
              </c:ext>
            </c:extLst>
          </c:dPt>
          <c:dLbls>
            <c:numFmt formatCode="0%" sourceLinked="0"/>
            <c:spPr>
              <a:noFill/>
              <a:ln>
                <a:noFill/>
              </a:ln>
              <a:effectLst/>
            </c:spPr>
            <c:txPr>
              <a:bodyPr/>
              <a:lstStyle/>
              <a:p>
                <a:pPr>
                  <a:defRPr sz="900" b="0" i="0" u="none">
                    <a:solidFill>
                      <a:srgbClr val="000000"/>
                    </a:solidFill>
                    <a:latin typeface="+mn-lt"/>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SUKUPUOLI</c:v>
                </c:pt>
                <c:pt idx="1">
                  <c:v>Nainen</c:v>
                </c:pt>
                <c:pt idx="2">
                  <c:v>Mies</c:v>
                </c:pt>
                <c:pt idx="3">
                  <c:v>IKÄ</c:v>
                </c:pt>
                <c:pt idx="4">
                  <c:v>18-29</c:v>
                </c:pt>
                <c:pt idx="5">
                  <c:v>30-39</c:v>
                </c:pt>
                <c:pt idx="6">
                  <c:v>40-49</c:v>
                </c:pt>
                <c:pt idx="7">
                  <c:v>50-59</c:v>
                </c:pt>
                <c:pt idx="8">
                  <c:v>60+</c:v>
                </c:pt>
                <c:pt idx="9">
                  <c:v>SUURALUE</c:v>
                </c:pt>
                <c:pt idx="10">
                  <c:v>Helsinki-Uusimaa</c:v>
                </c:pt>
                <c:pt idx="11">
                  <c:v>Etelä-Suomi</c:v>
                </c:pt>
                <c:pt idx="12">
                  <c:v>Länsi-Suomi</c:v>
                </c:pt>
                <c:pt idx="13">
                  <c:v>Pohjois- ja Itä-Suomi</c:v>
                </c:pt>
              </c:strCache>
            </c:strRef>
          </c:cat>
          <c:val>
            <c:numRef>
              <c:f>Sheet1!$B$2:$B$15</c:f>
              <c:numCache>
                <c:formatCode>0%</c:formatCode>
                <c:ptCount val="14"/>
                <c:pt idx="1">
                  <c:v>0.51060000000000005</c:v>
                </c:pt>
                <c:pt idx="2">
                  <c:v>0.4894</c:v>
                </c:pt>
                <c:pt idx="4">
                  <c:v>0.1784</c:v>
                </c:pt>
                <c:pt idx="5">
                  <c:v>0.15840000000000001</c:v>
                </c:pt>
                <c:pt idx="6">
                  <c:v>0.14760000000000001</c:v>
                </c:pt>
                <c:pt idx="7">
                  <c:v>0.1643</c:v>
                </c:pt>
                <c:pt idx="8">
                  <c:v>0.3513</c:v>
                </c:pt>
                <c:pt idx="10">
                  <c:v>0.30070000000000002</c:v>
                </c:pt>
                <c:pt idx="11">
                  <c:v>0.218</c:v>
                </c:pt>
                <c:pt idx="12">
                  <c:v>0.24979999999999999</c:v>
                </c:pt>
                <c:pt idx="13">
                  <c:v>0.2316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5A31-49E0-B7CE-EE334766D96F}"/>
            </c:ext>
          </c:extLst>
        </c:ser>
        <c:dLbls>
          <c:dLblPos val="outEnd"/>
          <c:showLegendKey val="0"/>
          <c:showVal val="1"/>
          <c:showCatName val="0"/>
          <c:showSerName val="0"/>
          <c:showPercent val="0"/>
          <c:showBubbleSize val="0"/>
        </c:dLbls>
        <c:gapWidth val="50"/>
        <c:overlap val="-10"/>
        <c:axId val="-2068027336"/>
        <c:axId val="-2113994440"/>
      </c:barChart>
      <c:catAx>
        <c:axId val="-2068027336"/>
        <c:scaling>
          <c:orientation val="maxMin"/>
        </c:scaling>
        <c:delete val="0"/>
        <c:axPos val="l"/>
        <c:numFmt formatCode="General" sourceLinked="0"/>
        <c:majorTickMark val="out"/>
        <c:minorTickMark val="none"/>
        <c:tickLblPos val="low"/>
        <c:txPr>
          <a:bodyPr/>
          <a:lstStyle/>
          <a:p>
            <a:pPr>
              <a:defRPr sz="1200" b="0" i="0" u="none">
                <a:solidFill>
                  <a:srgbClr val="595959"/>
                </a:solidFill>
                <a:latin typeface="+mn-lt"/>
              </a:defRPr>
            </a:pPr>
            <a:endParaRPr lang="fi-FI"/>
          </a:p>
        </c:txPr>
        <c:crossAx val="-2113994440"/>
        <c:crosses val="autoZero"/>
        <c:auto val="1"/>
        <c:lblAlgn val="ctr"/>
        <c:lblOffset val="400"/>
        <c:noMultiLvlLbl val="0"/>
      </c:catAx>
      <c:valAx>
        <c:axId val="-2113994440"/>
        <c:scaling>
          <c:orientation val="minMax"/>
          <c:max val="1"/>
          <c:min val="0"/>
        </c:scaling>
        <c:delete val="1"/>
        <c:axPos val="t"/>
        <c:numFmt formatCode="0%" sourceLinked="1"/>
        <c:majorTickMark val="out"/>
        <c:minorTickMark val="none"/>
        <c:tickLblPos val="low"/>
        <c:crossAx val="-2068027336"/>
        <c:crosses val="autoZero"/>
        <c:crossBetween val="between"/>
        <c:majorUnit val="0.1"/>
      </c:valAx>
    </c:plotArea>
    <c:plotVisOnly val="1"/>
    <c:dispBlanksAs val="gap"/>
    <c:showDLblsOverMax val="1"/>
  </c:chart>
  <c:txPr>
    <a:bodyPr/>
    <a:lstStyle/>
    <a:p>
      <a:pPr>
        <a:defRPr sz="1800"/>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173718999274465"/>
          <c:y val="1.4166662155358625E-2"/>
          <c:w val="0.73759702762846069"/>
          <c:h val="0.9357301090895751"/>
        </c:manualLayout>
      </c:layout>
      <c:barChart>
        <c:barDir val="bar"/>
        <c:grouping val="clustered"/>
        <c:varyColors val="0"/>
        <c:ser>
          <c:idx val="0"/>
          <c:order val="0"/>
          <c:tx>
            <c:strRef>
              <c:f>Taul1!$B$1</c:f>
              <c:strCache>
                <c:ptCount val="1"/>
                <c:pt idx="0">
                  <c:v>Sarja 1</c:v>
                </c:pt>
              </c:strCache>
            </c:strRef>
          </c:tx>
          <c:spPr>
            <a:solidFill>
              <a:schemeClr val="accent6">
                <a:lumMod val="75000"/>
              </a:schemeClr>
            </a:solidFill>
            <a:ln>
              <a:noFill/>
            </a:ln>
            <a:effectLst/>
          </c:spPr>
          <c:invertIfNegative val="0"/>
          <c:dPt>
            <c:idx val="0"/>
            <c:invertIfNegative val="0"/>
            <c:bubble3D val="0"/>
            <c:spPr>
              <a:solidFill>
                <a:schemeClr val="bg1">
                  <a:lumMod val="65000"/>
                </a:schemeClr>
              </a:solidFill>
              <a:ln>
                <a:noFill/>
              </a:ln>
              <a:effectLst/>
            </c:spPr>
            <c:extLst>
              <c:ext xmlns:c16="http://schemas.microsoft.com/office/drawing/2014/chart" uri="{C3380CC4-5D6E-409C-BE32-E72D297353CC}">
                <c16:uniqueId val="{00000002-EAD3-42B7-9A51-AC708A824FA7}"/>
              </c:ext>
            </c:extLst>
          </c:dPt>
          <c:dPt>
            <c:idx val="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3-EAD3-42B7-9A51-AC708A824FA7}"/>
              </c:ext>
            </c:extLst>
          </c:dPt>
          <c:dPt>
            <c:idx val="18"/>
            <c:invertIfNegative val="0"/>
            <c:bubble3D val="0"/>
            <c:spPr>
              <a:solidFill>
                <a:schemeClr val="bg1">
                  <a:lumMod val="65000"/>
                </a:schemeClr>
              </a:solidFill>
              <a:ln>
                <a:noFill/>
              </a:ln>
              <a:effectLst/>
            </c:spPr>
            <c:extLst>
              <c:ext xmlns:c16="http://schemas.microsoft.com/office/drawing/2014/chart" uri="{C3380CC4-5D6E-409C-BE32-E72D297353CC}">
                <c16:uniqueId val="{00000000-F085-4217-A6F5-CD0D28BD9483}"/>
              </c:ext>
            </c:extLst>
          </c:dPt>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Taul1!$A$2:$A$9</c:f>
              <c:strCache>
                <c:ptCount val="8"/>
                <c:pt idx="0">
                  <c:v>En osaa sanoa</c:v>
                </c:pt>
                <c:pt idx="1">
                  <c:v>En kertaakaan</c:v>
                </c:pt>
                <c:pt idx="2">
                  <c:v>Yhden kerran</c:v>
                </c:pt>
                <c:pt idx="3">
                  <c:v>2 kertaa</c:v>
                </c:pt>
                <c:pt idx="4">
                  <c:v>3-4 kertaa</c:v>
                </c:pt>
                <c:pt idx="5">
                  <c:v>5-6 kertaa</c:v>
                </c:pt>
                <c:pt idx="6">
                  <c:v>7-9 kertaa</c:v>
                </c:pt>
                <c:pt idx="7">
                  <c:v>10 kertaa tai useammin</c:v>
                </c:pt>
              </c:strCache>
            </c:strRef>
          </c:cat>
          <c:val>
            <c:numRef>
              <c:f>Taul1!$B$2:$B$9</c:f>
              <c:numCache>
                <c:formatCode>0%</c:formatCode>
                <c:ptCount val="8"/>
                <c:pt idx="0">
                  <c:v>9.7999999999999997E-3</c:v>
                </c:pt>
                <c:pt idx="1">
                  <c:v>0.49109999999999998</c:v>
                </c:pt>
                <c:pt idx="2">
                  <c:v>0.1913</c:v>
                </c:pt>
                <c:pt idx="3">
                  <c:v>0.15049999999999999</c:v>
                </c:pt>
                <c:pt idx="4">
                  <c:v>0.1077</c:v>
                </c:pt>
                <c:pt idx="5">
                  <c:v>3.0599999999999999E-2</c:v>
                </c:pt>
                <c:pt idx="6">
                  <c:v>1.21E-2</c:v>
                </c:pt>
                <c:pt idx="7">
                  <c:v>6.7999999999999996E-3</c:v>
                </c:pt>
              </c:numCache>
            </c:numRef>
          </c:val>
          <c:extLst>
            <c:ext xmlns:c16="http://schemas.microsoft.com/office/drawing/2014/chart" uri="{C3380CC4-5D6E-409C-BE32-E72D297353CC}">
              <c16:uniqueId val="{00000000-AD72-4162-85FA-42511B1C2F4D}"/>
            </c:ext>
          </c:extLst>
        </c:ser>
        <c:dLbls>
          <c:dLblPos val="outEnd"/>
          <c:showLegendKey val="0"/>
          <c:showVal val="1"/>
          <c:showCatName val="0"/>
          <c:showSerName val="0"/>
          <c:showPercent val="0"/>
          <c:showBubbleSize val="0"/>
        </c:dLbls>
        <c:gapWidth val="50"/>
        <c:axId val="1146128000"/>
        <c:axId val="1146128984"/>
      </c:barChart>
      <c:catAx>
        <c:axId val="11461280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crossAx val="1146128984"/>
        <c:crosses val="autoZero"/>
        <c:auto val="1"/>
        <c:lblAlgn val="ctr"/>
        <c:lblOffset val="100"/>
        <c:noMultiLvlLbl val="0"/>
      </c:catAx>
      <c:valAx>
        <c:axId val="114612898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low"/>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fi-FI"/>
          </a:p>
        </c:txPr>
        <c:crossAx val="114612800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173718999274465"/>
          <c:y val="1.4166662155358625E-2"/>
          <c:w val="0.73759702762846069"/>
          <c:h val="0.9357301090895751"/>
        </c:manualLayout>
      </c:layout>
      <c:barChart>
        <c:barDir val="bar"/>
        <c:grouping val="clustered"/>
        <c:varyColors val="0"/>
        <c:ser>
          <c:idx val="0"/>
          <c:order val="0"/>
          <c:tx>
            <c:strRef>
              <c:f>Taul1!$B$1</c:f>
              <c:strCache>
                <c:ptCount val="1"/>
                <c:pt idx="0">
                  <c:v>Sarja 1</c:v>
                </c:pt>
              </c:strCache>
            </c:strRef>
          </c:tx>
          <c:spPr>
            <a:solidFill>
              <a:schemeClr val="accent6">
                <a:lumMod val="75000"/>
              </a:schemeClr>
            </a:solidFill>
            <a:ln>
              <a:noFill/>
            </a:ln>
            <a:effectLst/>
          </c:spPr>
          <c:invertIfNegative val="0"/>
          <c:dPt>
            <c:idx val="6"/>
            <c:invertIfNegative val="0"/>
            <c:bubble3D val="0"/>
            <c:spPr>
              <a:solidFill>
                <a:schemeClr val="bg1">
                  <a:lumMod val="65000"/>
                </a:schemeClr>
              </a:solidFill>
              <a:ln>
                <a:noFill/>
              </a:ln>
              <a:effectLst/>
            </c:spPr>
            <c:extLst>
              <c:ext xmlns:c16="http://schemas.microsoft.com/office/drawing/2014/chart" uri="{C3380CC4-5D6E-409C-BE32-E72D297353CC}">
                <c16:uniqueId val="{00000000-D405-4141-B778-3B1B04845AEF}"/>
              </c:ext>
            </c:extLst>
          </c:dPt>
          <c:dPt>
            <c:idx val="18"/>
            <c:invertIfNegative val="0"/>
            <c:bubble3D val="0"/>
            <c:spPr>
              <a:solidFill>
                <a:schemeClr val="accent6">
                  <a:lumMod val="75000"/>
                </a:schemeClr>
              </a:solidFill>
              <a:ln>
                <a:noFill/>
              </a:ln>
              <a:effectLst/>
            </c:spPr>
            <c:extLst>
              <c:ext xmlns:c16="http://schemas.microsoft.com/office/drawing/2014/chart" uri="{C3380CC4-5D6E-409C-BE32-E72D297353CC}">
                <c16:uniqueId val="{00000000-F085-4217-A6F5-CD0D28BD9483}"/>
              </c:ext>
            </c:extLst>
          </c:dPt>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Taul1!$A$2:$A$8</c:f>
              <c:strCache>
                <c:ptCount val="7"/>
                <c:pt idx="0">
                  <c:v>Uskon lisääväni museokäyntejäni huomattavasti viime kesään verrattuna</c:v>
                </c:pt>
                <c:pt idx="1">
                  <c:v>Uskon lisääväni museokäyntejäni hieman viime kesään verrattuna</c:v>
                </c:pt>
                <c:pt idx="2">
                  <c:v>Uskon museokäyntieni määrän pysyvän ennallaan viime kesään verrattuna</c:v>
                </c:pt>
                <c:pt idx="3">
                  <c:v>Uskon vähentäväni museokäyntejäni hieman viime kesään verrattuna</c:v>
                </c:pt>
                <c:pt idx="4">
                  <c:v>Uskon vähentäväni museokäyntejäni huomattavasti viime kesään verrattuna</c:v>
                </c:pt>
                <c:pt idx="5">
                  <c:v>En usko tekeväni museokäyntejä lainkaan</c:v>
                </c:pt>
                <c:pt idx="6">
                  <c:v>En osaa sanoa</c:v>
                </c:pt>
              </c:strCache>
            </c:strRef>
          </c:cat>
          <c:val>
            <c:numRef>
              <c:f>Taul1!$B$2:$B$8</c:f>
              <c:numCache>
                <c:formatCode>0%</c:formatCode>
                <c:ptCount val="7"/>
                <c:pt idx="0">
                  <c:v>5.8900000000000001E-2</c:v>
                </c:pt>
                <c:pt idx="1">
                  <c:v>0.20039999999999999</c:v>
                </c:pt>
                <c:pt idx="2">
                  <c:v>0.216</c:v>
                </c:pt>
                <c:pt idx="3">
                  <c:v>3.6999999999999998E-2</c:v>
                </c:pt>
                <c:pt idx="4">
                  <c:v>2.2800000000000001E-2</c:v>
                </c:pt>
                <c:pt idx="5">
                  <c:v>0.36799999999999999</c:v>
                </c:pt>
                <c:pt idx="6">
                  <c:v>9.69E-2</c:v>
                </c:pt>
              </c:numCache>
            </c:numRef>
          </c:val>
          <c:extLst>
            <c:ext xmlns:c16="http://schemas.microsoft.com/office/drawing/2014/chart" uri="{C3380CC4-5D6E-409C-BE32-E72D297353CC}">
              <c16:uniqueId val="{00000000-AD72-4162-85FA-42511B1C2F4D}"/>
            </c:ext>
          </c:extLst>
        </c:ser>
        <c:dLbls>
          <c:dLblPos val="outEnd"/>
          <c:showLegendKey val="0"/>
          <c:showVal val="1"/>
          <c:showCatName val="0"/>
          <c:showSerName val="0"/>
          <c:showPercent val="0"/>
          <c:showBubbleSize val="0"/>
        </c:dLbls>
        <c:gapWidth val="50"/>
        <c:axId val="1146128000"/>
        <c:axId val="1146128984"/>
      </c:barChart>
      <c:catAx>
        <c:axId val="11461280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i-FI"/>
          </a:p>
        </c:txPr>
        <c:crossAx val="1146128984"/>
        <c:crosses val="autoZero"/>
        <c:auto val="1"/>
        <c:lblAlgn val="ctr"/>
        <c:lblOffset val="100"/>
        <c:noMultiLvlLbl val="0"/>
      </c:catAx>
      <c:valAx>
        <c:axId val="1146128984"/>
        <c:scaling>
          <c:orientation val="minMax"/>
          <c:max val="1"/>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fi-FI"/>
          </a:p>
        </c:txPr>
        <c:crossAx val="114612800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c:style val="2"/>
  <c:chart>
    <c:autoTitleDeleted val="1"/>
    <c:plotArea>
      <c:layout>
        <c:manualLayout>
          <c:layoutTarget val="inner"/>
          <c:xMode val="edge"/>
          <c:yMode val="edge"/>
          <c:x val="0.18675130282627714"/>
          <c:y val="1.7527154399484612E-2"/>
          <c:w val="0.7845560880976834"/>
          <c:h val="0.7018890106237613"/>
        </c:manualLayout>
      </c:layout>
      <c:barChart>
        <c:barDir val="bar"/>
        <c:grouping val="percentStacked"/>
        <c:varyColors val="0"/>
        <c:ser>
          <c:idx val="0"/>
          <c:order val="0"/>
          <c:tx>
            <c:strRef>
              <c:f>Sheet1!$A$2</c:f>
              <c:strCache>
                <c:ptCount val="1"/>
                <c:pt idx="0">
                  <c:v>Uskon lisääväni museokäyntejäni huomattavasti viime kesään verrattuna</c:v>
                </c:pt>
              </c:strCache>
            </c:strRef>
          </c:tx>
          <c:spPr>
            <a:solidFill>
              <a:srgbClr val="008987"/>
            </a:solidFill>
          </c:spPr>
          <c:invertIfNegative val="1"/>
          <c:dLbls>
            <c:numFmt formatCode="0%" sourceLinked="0"/>
            <c:spPr>
              <a:noFill/>
              <a:ln>
                <a:noFill/>
              </a:ln>
              <a:effectLst/>
            </c:spPr>
            <c:txPr>
              <a:bodyPr/>
              <a:lstStyle/>
              <a:p>
                <a:pPr>
                  <a:defRPr sz="800" b="0" i="0" u="none">
                    <a:solidFill>
                      <a:schemeClr val="bg1"/>
                    </a:solidFill>
                    <a:latin typeface="Arial"/>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Sheet1!$B$1:$M$1</c:f>
              <c:strCache>
                <c:ptCount val="12"/>
                <c:pt idx="0">
                  <c:v>KAIKKI (N=1001)</c:v>
                </c:pt>
                <c:pt idx="1">
                  <c:v>Nainen (N=511)</c:v>
                </c:pt>
                <c:pt idx="2">
                  <c:v>Mies (N=490)</c:v>
                </c:pt>
                <c:pt idx="3">
                  <c:v>18-29v. (N=179)</c:v>
                </c:pt>
                <c:pt idx="4">
                  <c:v>30-39v. (N=159)</c:v>
                </c:pt>
                <c:pt idx="5">
                  <c:v>40-49v. (N=148)</c:v>
                </c:pt>
                <c:pt idx="6">
                  <c:v>50-59v. (N=165)</c:v>
                </c:pt>
                <c:pt idx="7">
                  <c:v>60v.+ (N=352)</c:v>
                </c:pt>
                <c:pt idx="8">
                  <c:v>Helsinki-Uusimaa (N=301)</c:v>
                </c:pt>
                <c:pt idx="9">
                  <c:v>Etelä-Suomi (N=218)</c:v>
                </c:pt>
                <c:pt idx="10">
                  <c:v>Länsi-Suomi (N=250)</c:v>
                </c:pt>
                <c:pt idx="11">
                  <c:v>Pohjois- ja Itä-Suomi (N=232)</c:v>
                </c:pt>
              </c:strCache>
            </c:strRef>
          </c:cat>
          <c:val>
            <c:numRef>
              <c:f>Sheet1!$B$2:$M$2</c:f>
              <c:numCache>
                <c:formatCode>0%</c:formatCode>
                <c:ptCount val="12"/>
                <c:pt idx="0">
                  <c:v>5.8900000000000001E-2</c:v>
                </c:pt>
                <c:pt idx="1">
                  <c:v>5.8700000000000002E-2</c:v>
                </c:pt>
                <c:pt idx="2">
                  <c:v>5.91E-2</c:v>
                </c:pt>
                <c:pt idx="3">
                  <c:v>6.1800000000000001E-2</c:v>
                </c:pt>
                <c:pt idx="4">
                  <c:v>5.0299999999999997E-2</c:v>
                </c:pt>
                <c:pt idx="5">
                  <c:v>4.9799999999999997E-2</c:v>
                </c:pt>
                <c:pt idx="6">
                  <c:v>8.3199999999999996E-2</c:v>
                </c:pt>
                <c:pt idx="7">
                  <c:v>5.3800000000000001E-2</c:v>
                </c:pt>
                <c:pt idx="8">
                  <c:v>7.9399999999999998E-2</c:v>
                </c:pt>
                <c:pt idx="9">
                  <c:v>5.3600000000000002E-2</c:v>
                </c:pt>
                <c:pt idx="10">
                  <c:v>5.62E-2</c:v>
                </c:pt>
                <c:pt idx="11">
                  <c:v>4.0300000000000002E-2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1BF-4405-A0F0-E23F20849C2B}"/>
            </c:ext>
          </c:extLst>
        </c:ser>
        <c:ser>
          <c:idx val="1"/>
          <c:order val="1"/>
          <c:tx>
            <c:strRef>
              <c:f>Sheet1!$A$3</c:f>
              <c:strCache>
                <c:ptCount val="1"/>
                <c:pt idx="0">
                  <c:v>Uskon lisääväni museokäyntejäni hieman viime kesään verrattuna</c:v>
                </c:pt>
              </c:strCache>
            </c:strRef>
          </c:tx>
          <c:spPr>
            <a:solidFill>
              <a:schemeClr val="accent3"/>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2"/>
                <c:pt idx="0">
                  <c:v>KAIKKI (N=1001)</c:v>
                </c:pt>
                <c:pt idx="1">
                  <c:v>Nainen (N=511)</c:v>
                </c:pt>
                <c:pt idx="2">
                  <c:v>Mies (N=490)</c:v>
                </c:pt>
                <c:pt idx="3">
                  <c:v>18-29v. (N=179)</c:v>
                </c:pt>
                <c:pt idx="4">
                  <c:v>30-39v. (N=159)</c:v>
                </c:pt>
                <c:pt idx="5">
                  <c:v>40-49v. (N=148)</c:v>
                </c:pt>
                <c:pt idx="6">
                  <c:v>50-59v. (N=165)</c:v>
                </c:pt>
                <c:pt idx="7">
                  <c:v>60v.+ (N=352)</c:v>
                </c:pt>
                <c:pt idx="8">
                  <c:v>Helsinki-Uusimaa (N=301)</c:v>
                </c:pt>
                <c:pt idx="9">
                  <c:v>Etelä-Suomi (N=218)</c:v>
                </c:pt>
                <c:pt idx="10">
                  <c:v>Länsi-Suomi (N=250)</c:v>
                </c:pt>
                <c:pt idx="11">
                  <c:v>Pohjois- ja Itä-Suomi (N=232)</c:v>
                </c:pt>
              </c:strCache>
            </c:strRef>
          </c:cat>
          <c:val>
            <c:numRef>
              <c:f>Sheet1!$B$3:$M$3</c:f>
              <c:numCache>
                <c:formatCode>0%</c:formatCode>
                <c:ptCount val="12"/>
                <c:pt idx="0">
                  <c:v>0.20039999999999999</c:v>
                </c:pt>
                <c:pt idx="1">
                  <c:v>0.20430000000000001</c:v>
                </c:pt>
                <c:pt idx="2">
                  <c:v>0.1963</c:v>
                </c:pt>
                <c:pt idx="3">
                  <c:v>0.17380000000000001</c:v>
                </c:pt>
                <c:pt idx="4">
                  <c:v>0.16869999999999999</c:v>
                </c:pt>
                <c:pt idx="5">
                  <c:v>0.2021</c:v>
                </c:pt>
                <c:pt idx="6">
                  <c:v>0.17349999999999999</c:v>
                </c:pt>
                <c:pt idx="7">
                  <c:v>0.24</c:v>
                </c:pt>
                <c:pt idx="8">
                  <c:v>0.1895</c:v>
                </c:pt>
                <c:pt idx="9">
                  <c:v>0.21229999999999999</c:v>
                </c:pt>
                <c:pt idx="10">
                  <c:v>0.1905</c:v>
                </c:pt>
                <c:pt idx="11">
                  <c:v>0.21390000000000001</c:v>
                </c:pt>
              </c:numCache>
            </c:numRef>
          </c:val>
          <c:extLst>
            <c:ext xmlns:c16="http://schemas.microsoft.com/office/drawing/2014/chart" uri="{C3380CC4-5D6E-409C-BE32-E72D297353CC}">
              <c16:uniqueId val="{00000001-E1BF-4405-A0F0-E23F20849C2B}"/>
            </c:ext>
          </c:extLst>
        </c:ser>
        <c:ser>
          <c:idx val="2"/>
          <c:order val="2"/>
          <c:tx>
            <c:strRef>
              <c:f>Sheet1!$A$4</c:f>
              <c:strCache>
                <c:ptCount val="1"/>
                <c:pt idx="0">
                  <c:v>Uskon museokäyntieni määrän pysyvän ennallaan viime kesään verrattuna</c:v>
                </c:pt>
              </c:strCache>
            </c:strRef>
          </c:tx>
          <c:spPr>
            <a:solidFill>
              <a:schemeClr val="accent6">
                <a:lumMod val="60000"/>
                <a:lumOff val="40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2"/>
                <c:pt idx="0">
                  <c:v>KAIKKI (N=1001)</c:v>
                </c:pt>
                <c:pt idx="1">
                  <c:v>Nainen (N=511)</c:v>
                </c:pt>
                <c:pt idx="2">
                  <c:v>Mies (N=490)</c:v>
                </c:pt>
                <c:pt idx="3">
                  <c:v>18-29v. (N=179)</c:v>
                </c:pt>
                <c:pt idx="4">
                  <c:v>30-39v. (N=159)</c:v>
                </c:pt>
                <c:pt idx="5">
                  <c:v>40-49v. (N=148)</c:v>
                </c:pt>
                <c:pt idx="6">
                  <c:v>50-59v. (N=165)</c:v>
                </c:pt>
                <c:pt idx="7">
                  <c:v>60v.+ (N=352)</c:v>
                </c:pt>
                <c:pt idx="8">
                  <c:v>Helsinki-Uusimaa (N=301)</c:v>
                </c:pt>
                <c:pt idx="9">
                  <c:v>Etelä-Suomi (N=218)</c:v>
                </c:pt>
                <c:pt idx="10">
                  <c:v>Länsi-Suomi (N=250)</c:v>
                </c:pt>
                <c:pt idx="11">
                  <c:v>Pohjois- ja Itä-Suomi (N=232)</c:v>
                </c:pt>
              </c:strCache>
            </c:strRef>
          </c:cat>
          <c:val>
            <c:numRef>
              <c:f>Sheet1!$B$4:$M$4</c:f>
              <c:numCache>
                <c:formatCode>0%</c:formatCode>
                <c:ptCount val="12"/>
                <c:pt idx="0">
                  <c:v>0.216</c:v>
                </c:pt>
                <c:pt idx="1">
                  <c:v>0.1983</c:v>
                </c:pt>
                <c:pt idx="2">
                  <c:v>0.23449999999999999</c:v>
                </c:pt>
                <c:pt idx="3">
                  <c:v>0.23630000000000001</c:v>
                </c:pt>
                <c:pt idx="4">
                  <c:v>0.25640000000000002</c:v>
                </c:pt>
                <c:pt idx="5">
                  <c:v>0.17030000000000001</c:v>
                </c:pt>
                <c:pt idx="6">
                  <c:v>0.2162</c:v>
                </c:pt>
                <c:pt idx="7">
                  <c:v>0.20660000000000001</c:v>
                </c:pt>
                <c:pt idx="8">
                  <c:v>0.185</c:v>
                </c:pt>
                <c:pt idx="9">
                  <c:v>0.23219999999999999</c:v>
                </c:pt>
                <c:pt idx="10">
                  <c:v>0.2281</c:v>
                </c:pt>
                <c:pt idx="11">
                  <c:v>0.22789999999999999</c:v>
                </c:pt>
              </c:numCache>
            </c:numRef>
          </c:val>
          <c:extLst>
            <c:ext xmlns:c16="http://schemas.microsoft.com/office/drawing/2014/chart" uri="{C3380CC4-5D6E-409C-BE32-E72D297353CC}">
              <c16:uniqueId val="{00000000-A164-414C-B006-4A9C3DA37EBE}"/>
            </c:ext>
          </c:extLst>
        </c:ser>
        <c:ser>
          <c:idx val="3"/>
          <c:order val="3"/>
          <c:tx>
            <c:strRef>
              <c:f>Sheet1!$A$5</c:f>
              <c:strCache>
                <c:ptCount val="1"/>
                <c:pt idx="0">
                  <c:v>Uskon vähentäväni museokäyntejäni hieman viime kesään verrattuna</c:v>
                </c:pt>
              </c:strCache>
            </c:strRef>
          </c:tx>
          <c:spPr>
            <a:solidFill>
              <a:schemeClr val="accent5">
                <a:lumMod val="40000"/>
                <a:lumOff val="60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2"/>
                <c:pt idx="0">
                  <c:v>KAIKKI (N=1001)</c:v>
                </c:pt>
                <c:pt idx="1">
                  <c:v>Nainen (N=511)</c:v>
                </c:pt>
                <c:pt idx="2">
                  <c:v>Mies (N=490)</c:v>
                </c:pt>
                <c:pt idx="3">
                  <c:v>18-29v. (N=179)</c:v>
                </c:pt>
                <c:pt idx="4">
                  <c:v>30-39v. (N=159)</c:v>
                </c:pt>
                <c:pt idx="5">
                  <c:v>40-49v. (N=148)</c:v>
                </c:pt>
                <c:pt idx="6">
                  <c:v>50-59v. (N=165)</c:v>
                </c:pt>
                <c:pt idx="7">
                  <c:v>60v.+ (N=352)</c:v>
                </c:pt>
                <c:pt idx="8">
                  <c:v>Helsinki-Uusimaa (N=301)</c:v>
                </c:pt>
                <c:pt idx="9">
                  <c:v>Etelä-Suomi (N=218)</c:v>
                </c:pt>
                <c:pt idx="10">
                  <c:v>Länsi-Suomi (N=250)</c:v>
                </c:pt>
                <c:pt idx="11">
                  <c:v>Pohjois- ja Itä-Suomi (N=232)</c:v>
                </c:pt>
              </c:strCache>
            </c:strRef>
          </c:cat>
          <c:val>
            <c:numRef>
              <c:f>Sheet1!$B$5:$M$5</c:f>
              <c:numCache>
                <c:formatCode>0%</c:formatCode>
                <c:ptCount val="12"/>
                <c:pt idx="0">
                  <c:v>3.6999999999999998E-2</c:v>
                </c:pt>
                <c:pt idx="1">
                  <c:v>3.4799999999999998E-2</c:v>
                </c:pt>
                <c:pt idx="2">
                  <c:v>3.9300000000000002E-2</c:v>
                </c:pt>
                <c:pt idx="3">
                  <c:v>5.2299999999999999E-2</c:v>
                </c:pt>
                <c:pt idx="4">
                  <c:v>3.15E-2</c:v>
                </c:pt>
                <c:pt idx="5">
                  <c:v>5.45E-2</c:v>
                </c:pt>
                <c:pt idx="6">
                  <c:v>3.49E-2</c:v>
                </c:pt>
                <c:pt idx="7">
                  <c:v>2.5399999999999999E-2</c:v>
                </c:pt>
                <c:pt idx="8">
                  <c:v>4.3099999999999999E-2</c:v>
                </c:pt>
                <c:pt idx="9">
                  <c:v>5.4399999999999997E-2</c:v>
                </c:pt>
                <c:pt idx="10">
                  <c:v>2.7799999999999998E-2</c:v>
                </c:pt>
                <c:pt idx="11">
                  <c:v>2.2700000000000001E-2</c:v>
                </c:pt>
              </c:numCache>
            </c:numRef>
          </c:val>
          <c:extLst>
            <c:ext xmlns:c16="http://schemas.microsoft.com/office/drawing/2014/chart" uri="{C3380CC4-5D6E-409C-BE32-E72D297353CC}">
              <c16:uniqueId val="{00000001-A164-414C-B006-4A9C3DA37EBE}"/>
            </c:ext>
          </c:extLst>
        </c:ser>
        <c:ser>
          <c:idx val="4"/>
          <c:order val="4"/>
          <c:tx>
            <c:strRef>
              <c:f>Sheet1!$A$6</c:f>
              <c:strCache>
                <c:ptCount val="1"/>
                <c:pt idx="0">
                  <c:v>Uskon vähentäväni museokäyntejäni huomattavasti viime kesään verrattuna</c:v>
                </c:pt>
              </c:strCache>
            </c:strRef>
          </c:tx>
          <c:spPr>
            <a:solidFill>
              <a:schemeClr val="accent5"/>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2"/>
                <c:pt idx="0">
                  <c:v>KAIKKI (N=1001)</c:v>
                </c:pt>
                <c:pt idx="1">
                  <c:v>Nainen (N=511)</c:v>
                </c:pt>
                <c:pt idx="2">
                  <c:v>Mies (N=490)</c:v>
                </c:pt>
                <c:pt idx="3">
                  <c:v>18-29v. (N=179)</c:v>
                </c:pt>
                <c:pt idx="4">
                  <c:v>30-39v. (N=159)</c:v>
                </c:pt>
                <c:pt idx="5">
                  <c:v>40-49v. (N=148)</c:v>
                </c:pt>
                <c:pt idx="6">
                  <c:v>50-59v. (N=165)</c:v>
                </c:pt>
                <c:pt idx="7">
                  <c:v>60v.+ (N=352)</c:v>
                </c:pt>
                <c:pt idx="8">
                  <c:v>Helsinki-Uusimaa (N=301)</c:v>
                </c:pt>
                <c:pt idx="9">
                  <c:v>Etelä-Suomi (N=218)</c:v>
                </c:pt>
                <c:pt idx="10">
                  <c:v>Länsi-Suomi (N=250)</c:v>
                </c:pt>
                <c:pt idx="11">
                  <c:v>Pohjois- ja Itä-Suomi (N=232)</c:v>
                </c:pt>
              </c:strCache>
            </c:strRef>
          </c:cat>
          <c:val>
            <c:numRef>
              <c:f>Sheet1!$B$6:$M$6</c:f>
              <c:numCache>
                <c:formatCode>0%</c:formatCode>
                <c:ptCount val="12"/>
                <c:pt idx="0">
                  <c:v>2.2800000000000001E-2</c:v>
                </c:pt>
                <c:pt idx="1">
                  <c:v>3.0800000000000001E-2</c:v>
                </c:pt>
                <c:pt idx="2">
                  <c:v>1.4500000000000001E-2</c:v>
                </c:pt>
                <c:pt idx="3">
                  <c:v>2.81E-2</c:v>
                </c:pt>
                <c:pt idx="4">
                  <c:v>1.9199999999999998E-2</c:v>
                </c:pt>
                <c:pt idx="5">
                  <c:v>3.4000000000000002E-2</c:v>
                </c:pt>
                <c:pt idx="6">
                  <c:v>1.7500000000000002E-2</c:v>
                </c:pt>
                <c:pt idx="7">
                  <c:v>1.9599999999999999E-2</c:v>
                </c:pt>
                <c:pt idx="8">
                  <c:v>4.5999999999999999E-2</c:v>
                </c:pt>
                <c:pt idx="9">
                  <c:v>2.23E-2</c:v>
                </c:pt>
                <c:pt idx="10">
                  <c:v>1.24E-2</c:v>
                </c:pt>
                <c:pt idx="11">
                  <c:v>4.4999999999999997E-3</c:v>
                </c:pt>
              </c:numCache>
            </c:numRef>
          </c:val>
          <c:extLst>
            <c:ext xmlns:c16="http://schemas.microsoft.com/office/drawing/2014/chart" uri="{C3380CC4-5D6E-409C-BE32-E72D297353CC}">
              <c16:uniqueId val="{00000002-A164-414C-B006-4A9C3DA37EBE}"/>
            </c:ext>
          </c:extLst>
        </c:ser>
        <c:ser>
          <c:idx val="5"/>
          <c:order val="5"/>
          <c:tx>
            <c:strRef>
              <c:f>Sheet1!$A$7</c:f>
              <c:strCache>
                <c:ptCount val="1"/>
                <c:pt idx="0">
                  <c:v>En usko tekeväni museokäyntejä lainkaan</c:v>
                </c:pt>
              </c:strCache>
            </c:strRef>
          </c:tx>
          <c:spPr>
            <a:solidFill>
              <a:schemeClr val="accent2">
                <a:lumMod val="75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chemeClr val="bg1"/>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2"/>
                <c:pt idx="0">
                  <c:v>KAIKKI (N=1001)</c:v>
                </c:pt>
                <c:pt idx="1">
                  <c:v>Nainen (N=511)</c:v>
                </c:pt>
                <c:pt idx="2">
                  <c:v>Mies (N=490)</c:v>
                </c:pt>
                <c:pt idx="3">
                  <c:v>18-29v. (N=179)</c:v>
                </c:pt>
                <c:pt idx="4">
                  <c:v>30-39v. (N=159)</c:v>
                </c:pt>
                <c:pt idx="5">
                  <c:v>40-49v. (N=148)</c:v>
                </c:pt>
                <c:pt idx="6">
                  <c:v>50-59v. (N=165)</c:v>
                </c:pt>
                <c:pt idx="7">
                  <c:v>60v.+ (N=352)</c:v>
                </c:pt>
                <c:pt idx="8">
                  <c:v>Helsinki-Uusimaa (N=301)</c:v>
                </c:pt>
                <c:pt idx="9">
                  <c:v>Etelä-Suomi (N=218)</c:v>
                </c:pt>
                <c:pt idx="10">
                  <c:v>Länsi-Suomi (N=250)</c:v>
                </c:pt>
                <c:pt idx="11">
                  <c:v>Pohjois- ja Itä-Suomi (N=232)</c:v>
                </c:pt>
              </c:strCache>
            </c:strRef>
          </c:cat>
          <c:val>
            <c:numRef>
              <c:f>Sheet1!$B$7:$M$7</c:f>
              <c:numCache>
                <c:formatCode>0%</c:formatCode>
                <c:ptCount val="12"/>
                <c:pt idx="0">
                  <c:v>0.36799999999999999</c:v>
                </c:pt>
                <c:pt idx="1">
                  <c:v>0.38129999999999997</c:v>
                </c:pt>
                <c:pt idx="2">
                  <c:v>0.35410000000000003</c:v>
                </c:pt>
                <c:pt idx="3">
                  <c:v>0.38600000000000001</c:v>
                </c:pt>
                <c:pt idx="4">
                  <c:v>0.37369999999999998</c:v>
                </c:pt>
                <c:pt idx="5">
                  <c:v>0.35730000000000001</c:v>
                </c:pt>
                <c:pt idx="6">
                  <c:v>0.3836</c:v>
                </c:pt>
                <c:pt idx="7">
                  <c:v>0.35339999999999999</c:v>
                </c:pt>
                <c:pt idx="8">
                  <c:v>0.3503</c:v>
                </c:pt>
                <c:pt idx="9">
                  <c:v>0.36199999999999999</c:v>
                </c:pt>
                <c:pt idx="10">
                  <c:v>0.3891</c:v>
                </c:pt>
                <c:pt idx="11">
                  <c:v>0.37380000000000002</c:v>
                </c:pt>
              </c:numCache>
            </c:numRef>
          </c:val>
          <c:extLst>
            <c:ext xmlns:c16="http://schemas.microsoft.com/office/drawing/2014/chart" uri="{C3380CC4-5D6E-409C-BE32-E72D297353CC}">
              <c16:uniqueId val="{00000003-A164-414C-B006-4A9C3DA37EBE}"/>
            </c:ext>
          </c:extLst>
        </c:ser>
        <c:ser>
          <c:idx val="6"/>
          <c:order val="6"/>
          <c:tx>
            <c:strRef>
              <c:f>Sheet1!$A$8</c:f>
              <c:strCache>
                <c:ptCount val="1"/>
                <c:pt idx="0">
                  <c:v>En osaa sanoa</c:v>
                </c:pt>
              </c:strCache>
            </c:strRef>
          </c:tx>
          <c:spPr>
            <a:solidFill>
              <a:schemeClr val="bg1">
                <a:lumMod val="65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Sheet1!$B$1:$M$1</c:f>
              <c:strCache>
                <c:ptCount val="12"/>
                <c:pt idx="0">
                  <c:v>KAIKKI (N=1001)</c:v>
                </c:pt>
                <c:pt idx="1">
                  <c:v>Nainen (N=511)</c:v>
                </c:pt>
                <c:pt idx="2">
                  <c:v>Mies (N=490)</c:v>
                </c:pt>
                <c:pt idx="3">
                  <c:v>18-29v. (N=179)</c:v>
                </c:pt>
                <c:pt idx="4">
                  <c:v>30-39v. (N=159)</c:v>
                </c:pt>
                <c:pt idx="5">
                  <c:v>40-49v. (N=148)</c:v>
                </c:pt>
                <c:pt idx="6">
                  <c:v>50-59v. (N=165)</c:v>
                </c:pt>
                <c:pt idx="7">
                  <c:v>60v.+ (N=352)</c:v>
                </c:pt>
                <c:pt idx="8">
                  <c:v>Helsinki-Uusimaa (N=301)</c:v>
                </c:pt>
                <c:pt idx="9">
                  <c:v>Etelä-Suomi (N=218)</c:v>
                </c:pt>
                <c:pt idx="10">
                  <c:v>Länsi-Suomi (N=250)</c:v>
                </c:pt>
                <c:pt idx="11">
                  <c:v>Pohjois- ja Itä-Suomi (N=232)</c:v>
                </c:pt>
              </c:strCache>
            </c:strRef>
          </c:cat>
          <c:val>
            <c:numRef>
              <c:f>Sheet1!$B$8:$M$8</c:f>
              <c:numCache>
                <c:formatCode>0%</c:formatCode>
                <c:ptCount val="12"/>
                <c:pt idx="0">
                  <c:v>9.69E-2</c:v>
                </c:pt>
                <c:pt idx="1">
                  <c:v>9.1800000000000007E-2</c:v>
                </c:pt>
                <c:pt idx="2">
                  <c:v>0.1022</c:v>
                </c:pt>
                <c:pt idx="3">
                  <c:v>6.1699999999999998E-2</c:v>
                </c:pt>
                <c:pt idx="4">
                  <c:v>0.1002</c:v>
                </c:pt>
                <c:pt idx="5">
                  <c:v>0.13189999999999999</c:v>
                </c:pt>
                <c:pt idx="6">
                  <c:v>9.11E-2</c:v>
                </c:pt>
                <c:pt idx="7">
                  <c:v>0.1012</c:v>
                </c:pt>
                <c:pt idx="8">
                  <c:v>0.1066</c:v>
                </c:pt>
                <c:pt idx="9">
                  <c:v>6.3100000000000003E-2</c:v>
                </c:pt>
                <c:pt idx="10">
                  <c:v>9.6000000000000002E-2</c:v>
                </c:pt>
                <c:pt idx="11">
                  <c:v>0.11700000000000001</c:v>
                </c:pt>
              </c:numCache>
            </c:numRef>
          </c:val>
          <c:extLst>
            <c:ext xmlns:c16="http://schemas.microsoft.com/office/drawing/2014/chart" uri="{C3380CC4-5D6E-409C-BE32-E72D297353CC}">
              <c16:uniqueId val="{00000004-A164-414C-B006-4A9C3DA37EB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nextTo"/>
        <c:txPr>
          <a:bodyPr/>
          <a:lstStyle/>
          <a:p>
            <a:pPr>
              <a:defRPr sz="1000" b="0" i="0" u="none">
                <a:solidFill>
                  <a:srgbClr val="595959"/>
                </a:solidFill>
                <a:latin typeface="Arial"/>
              </a:defRPr>
            </a:pPr>
            <a:endParaRPr lang="fi-FI"/>
          </a:p>
        </c:txPr>
        <c:crossAx val="-2113994440"/>
        <c:crosses val="autoZero"/>
        <c:auto val="1"/>
        <c:lblAlgn val="ctr"/>
        <c:lblOffset val="400"/>
        <c:noMultiLvlLbl val="0"/>
      </c:catAx>
      <c:valAx>
        <c:axId val="-2113994440"/>
        <c:scaling>
          <c:orientation val="minMax"/>
          <c:max val="1"/>
          <c:min val="0"/>
        </c:scaling>
        <c:delete val="0"/>
        <c:axPos val="t"/>
        <c:numFmt formatCode="0%" sourceLinked="1"/>
        <c:majorTickMark val="out"/>
        <c:minorTickMark val="none"/>
        <c:tickLblPos val="high"/>
        <c:spPr>
          <a:ln>
            <a:noFill/>
          </a:ln>
        </c:spPr>
        <c:txPr>
          <a:bodyPr/>
          <a:lstStyle/>
          <a:p>
            <a:pPr>
              <a:defRPr sz="900"/>
            </a:pPr>
            <a:endParaRPr lang="fi-FI"/>
          </a:p>
        </c:txPr>
        <c:crossAx val="-2068027336"/>
        <c:crosses val="autoZero"/>
        <c:crossBetween val="between"/>
        <c:majorUnit val="0.2"/>
      </c:valAx>
    </c:plotArea>
    <c:legend>
      <c:legendPos val="b"/>
      <c:layout>
        <c:manualLayout>
          <c:xMode val="edge"/>
          <c:yMode val="edge"/>
          <c:x val="1.502329871809502E-2"/>
          <c:y val="0.77088375413932764"/>
          <c:w val="0.9702069306554072"/>
          <c:h val="0.22911624586067239"/>
        </c:manualLayout>
      </c:layout>
      <c:overlay val="0"/>
      <c:txPr>
        <a:bodyPr/>
        <a:lstStyle/>
        <a:p>
          <a:pPr>
            <a:defRPr sz="1100"/>
          </a:pPr>
          <a:endParaRPr lang="fi-FI"/>
        </a:p>
      </c:txPr>
    </c:legend>
    <c:plotVisOnly val="1"/>
    <c:dispBlanksAs val="gap"/>
    <c:showDLblsOverMax val="1"/>
  </c:chart>
  <c:txPr>
    <a:bodyPr/>
    <a:lstStyle/>
    <a:p>
      <a:pPr>
        <a:defRPr sz="1800"/>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c:style val="2"/>
  <c:chart>
    <c:autoTitleDeleted val="1"/>
    <c:plotArea>
      <c:layout>
        <c:manualLayout>
          <c:layoutTarget val="inner"/>
          <c:xMode val="edge"/>
          <c:yMode val="edge"/>
          <c:x val="0.18675130282627714"/>
          <c:y val="1.7527154399484612E-2"/>
          <c:w val="0.7845560880976834"/>
          <c:h val="0.7018890106237613"/>
        </c:manualLayout>
      </c:layout>
      <c:barChart>
        <c:barDir val="bar"/>
        <c:grouping val="percentStacked"/>
        <c:varyColors val="0"/>
        <c:ser>
          <c:idx val="0"/>
          <c:order val="0"/>
          <c:tx>
            <c:strRef>
              <c:f>Sheet1!$A$2</c:f>
              <c:strCache>
                <c:ptCount val="1"/>
                <c:pt idx="0">
                  <c:v>Uskon lisääväni museokäyntejäni huomattavasti viime kesään verrattuna</c:v>
                </c:pt>
              </c:strCache>
            </c:strRef>
          </c:tx>
          <c:spPr>
            <a:solidFill>
              <a:srgbClr val="008987"/>
            </a:solidFill>
          </c:spPr>
          <c:invertIfNegative val="1"/>
          <c:dLbls>
            <c:numFmt formatCode="0%" sourceLinked="0"/>
            <c:spPr>
              <a:noFill/>
              <a:ln>
                <a:noFill/>
              </a:ln>
              <a:effectLst/>
            </c:spPr>
            <c:txPr>
              <a:bodyPr/>
              <a:lstStyle/>
              <a:p>
                <a:pPr>
                  <a:defRPr sz="800" b="0" i="0" u="none">
                    <a:solidFill>
                      <a:schemeClr val="bg1"/>
                    </a:solidFill>
                    <a:latin typeface="Arial"/>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Sheet1!$B$1:$J$1</c:f>
              <c:strCache>
                <c:ptCount val="9"/>
                <c:pt idx="0">
                  <c:v>Pääkaupunkiseutu (N=237)</c:v>
                </c:pt>
                <c:pt idx="1">
                  <c:v>yli 100.000 as. (N=247)</c:v>
                </c:pt>
                <c:pt idx="2">
                  <c:v>50.000-100.000 as. (N=168)</c:v>
                </c:pt>
                <c:pt idx="3">
                  <c:v>10.000-49.999 as. (N=178)</c:v>
                </c:pt>
                <c:pt idx="4">
                  <c:v>Alle 10 000 as. (N=75)</c:v>
                </c:pt>
                <c:pt idx="5">
                  <c:v>Maaseutu (N=96)</c:v>
                </c:pt>
                <c:pt idx="6">
                  <c:v>Talouden tulot alle 27000e (N=302)</c:v>
                </c:pt>
                <c:pt idx="7">
                  <c:v>Talouden tulot 27.000 - 67.500e (N=369)</c:v>
                </c:pt>
                <c:pt idx="8">
                  <c:v>Talouden tulot 67.500e+ (N=166)</c:v>
                </c:pt>
              </c:strCache>
            </c:strRef>
          </c:cat>
          <c:val>
            <c:numRef>
              <c:f>Sheet1!$B$2:$J$2</c:f>
              <c:numCache>
                <c:formatCode>0%</c:formatCode>
                <c:ptCount val="9"/>
                <c:pt idx="0">
                  <c:v>7.1099999999999997E-2</c:v>
                </c:pt>
                <c:pt idx="1">
                  <c:v>5.3699999999999998E-2</c:v>
                </c:pt>
                <c:pt idx="2">
                  <c:v>5.2699999999999997E-2</c:v>
                </c:pt>
                <c:pt idx="3">
                  <c:v>5.0700000000000002E-2</c:v>
                </c:pt>
                <c:pt idx="4">
                  <c:v>2.8000000000000001E-2</c:v>
                </c:pt>
                <c:pt idx="5">
                  <c:v>9.2299999999999993E-2</c:v>
                </c:pt>
                <c:pt idx="6">
                  <c:v>5.9499999999999997E-2</c:v>
                </c:pt>
                <c:pt idx="7">
                  <c:v>5.9400000000000001E-2</c:v>
                </c:pt>
                <c:pt idx="8">
                  <c:v>7.8700000000000006E-2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1BF-4405-A0F0-E23F20849C2B}"/>
            </c:ext>
          </c:extLst>
        </c:ser>
        <c:ser>
          <c:idx val="1"/>
          <c:order val="1"/>
          <c:tx>
            <c:strRef>
              <c:f>Sheet1!$A$3</c:f>
              <c:strCache>
                <c:ptCount val="1"/>
                <c:pt idx="0">
                  <c:v>Uskon lisääväni museokäyntejäni hieman viime kesään verrattuna</c:v>
                </c:pt>
              </c:strCache>
            </c:strRef>
          </c:tx>
          <c:spPr>
            <a:solidFill>
              <a:schemeClr val="accent3"/>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Sheet1!$B$1:$J$1</c:f>
              <c:strCache>
                <c:ptCount val="9"/>
                <c:pt idx="0">
                  <c:v>Pääkaupunkiseutu (N=237)</c:v>
                </c:pt>
                <c:pt idx="1">
                  <c:v>yli 100.000 as. (N=247)</c:v>
                </c:pt>
                <c:pt idx="2">
                  <c:v>50.000-100.000 as. (N=168)</c:v>
                </c:pt>
                <c:pt idx="3">
                  <c:v>10.000-49.999 as. (N=178)</c:v>
                </c:pt>
                <c:pt idx="4">
                  <c:v>Alle 10 000 as. (N=75)</c:v>
                </c:pt>
                <c:pt idx="5">
                  <c:v>Maaseutu (N=96)</c:v>
                </c:pt>
                <c:pt idx="6">
                  <c:v>Talouden tulot alle 27000e (N=302)</c:v>
                </c:pt>
                <c:pt idx="7">
                  <c:v>Talouden tulot 27.000 - 67.500e (N=369)</c:v>
                </c:pt>
                <c:pt idx="8">
                  <c:v>Talouden tulot 67.500e+ (N=166)</c:v>
                </c:pt>
              </c:strCache>
            </c:strRef>
          </c:cat>
          <c:val>
            <c:numRef>
              <c:f>Sheet1!$B$3:$J$3</c:f>
              <c:numCache>
                <c:formatCode>0%</c:formatCode>
                <c:ptCount val="9"/>
                <c:pt idx="0">
                  <c:v>0.19059999999999999</c:v>
                </c:pt>
                <c:pt idx="1">
                  <c:v>0.20899999999999999</c:v>
                </c:pt>
                <c:pt idx="2">
                  <c:v>0.2208</c:v>
                </c:pt>
                <c:pt idx="3">
                  <c:v>0.19719999999999999</c:v>
                </c:pt>
                <c:pt idx="4">
                  <c:v>0.22500000000000001</c:v>
                </c:pt>
                <c:pt idx="5">
                  <c:v>0.15340000000000001</c:v>
                </c:pt>
                <c:pt idx="6">
                  <c:v>0.18060000000000001</c:v>
                </c:pt>
                <c:pt idx="7">
                  <c:v>0.23139999999999999</c:v>
                </c:pt>
                <c:pt idx="8">
                  <c:v>0.19259999999999999</c:v>
                </c:pt>
              </c:numCache>
            </c:numRef>
          </c:val>
          <c:extLst>
            <c:ext xmlns:c16="http://schemas.microsoft.com/office/drawing/2014/chart" uri="{C3380CC4-5D6E-409C-BE32-E72D297353CC}">
              <c16:uniqueId val="{00000001-E1BF-4405-A0F0-E23F20849C2B}"/>
            </c:ext>
          </c:extLst>
        </c:ser>
        <c:ser>
          <c:idx val="2"/>
          <c:order val="2"/>
          <c:tx>
            <c:strRef>
              <c:f>Sheet1!$A$4</c:f>
              <c:strCache>
                <c:ptCount val="1"/>
                <c:pt idx="0">
                  <c:v>Uskon museokäyntieni määrän pysyvän ennallaan viime kesään verrattuna</c:v>
                </c:pt>
              </c:strCache>
            </c:strRef>
          </c:tx>
          <c:spPr>
            <a:solidFill>
              <a:schemeClr val="accent6">
                <a:lumMod val="60000"/>
                <a:lumOff val="40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Sheet1!$B$1:$J$1</c:f>
              <c:strCache>
                <c:ptCount val="9"/>
                <c:pt idx="0">
                  <c:v>Pääkaupunkiseutu (N=237)</c:v>
                </c:pt>
                <c:pt idx="1">
                  <c:v>yli 100.000 as. (N=247)</c:v>
                </c:pt>
                <c:pt idx="2">
                  <c:v>50.000-100.000 as. (N=168)</c:v>
                </c:pt>
                <c:pt idx="3">
                  <c:v>10.000-49.999 as. (N=178)</c:v>
                </c:pt>
                <c:pt idx="4">
                  <c:v>Alle 10 000 as. (N=75)</c:v>
                </c:pt>
                <c:pt idx="5">
                  <c:v>Maaseutu (N=96)</c:v>
                </c:pt>
                <c:pt idx="6">
                  <c:v>Talouden tulot alle 27000e (N=302)</c:v>
                </c:pt>
                <c:pt idx="7">
                  <c:v>Talouden tulot 27.000 - 67.500e (N=369)</c:v>
                </c:pt>
                <c:pt idx="8">
                  <c:v>Talouden tulot 67.500e+ (N=166)</c:v>
                </c:pt>
              </c:strCache>
            </c:strRef>
          </c:cat>
          <c:val>
            <c:numRef>
              <c:f>Sheet1!$B$4:$J$4</c:f>
              <c:numCache>
                <c:formatCode>0%</c:formatCode>
                <c:ptCount val="9"/>
                <c:pt idx="0">
                  <c:v>0.19320000000000001</c:v>
                </c:pt>
                <c:pt idx="1">
                  <c:v>0.2452</c:v>
                </c:pt>
                <c:pt idx="2">
                  <c:v>0.17860000000000001</c:v>
                </c:pt>
                <c:pt idx="3">
                  <c:v>0.246</c:v>
                </c:pt>
                <c:pt idx="4">
                  <c:v>0.2016</c:v>
                </c:pt>
                <c:pt idx="5">
                  <c:v>0.21820000000000001</c:v>
                </c:pt>
                <c:pt idx="6">
                  <c:v>0.17150000000000001</c:v>
                </c:pt>
                <c:pt idx="7">
                  <c:v>0.23469999999999999</c:v>
                </c:pt>
                <c:pt idx="8">
                  <c:v>0.30740000000000001</c:v>
                </c:pt>
              </c:numCache>
            </c:numRef>
          </c:val>
          <c:extLst>
            <c:ext xmlns:c16="http://schemas.microsoft.com/office/drawing/2014/chart" uri="{C3380CC4-5D6E-409C-BE32-E72D297353CC}">
              <c16:uniqueId val="{00000000-A164-414C-B006-4A9C3DA37EBE}"/>
            </c:ext>
          </c:extLst>
        </c:ser>
        <c:ser>
          <c:idx val="3"/>
          <c:order val="3"/>
          <c:tx>
            <c:strRef>
              <c:f>Sheet1!$A$5</c:f>
              <c:strCache>
                <c:ptCount val="1"/>
                <c:pt idx="0">
                  <c:v>Uskon vähentäväni museokäyntejäni hieman viime kesään verrattuna</c:v>
                </c:pt>
              </c:strCache>
            </c:strRef>
          </c:tx>
          <c:spPr>
            <a:solidFill>
              <a:schemeClr val="accent5">
                <a:lumMod val="40000"/>
                <a:lumOff val="60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Sheet1!$B$1:$J$1</c:f>
              <c:strCache>
                <c:ptCount val="9"/>
                <c:pt idx="0">
                  <c:v>Pääkaupunkiseutu (N=237)</c:v>
                </c:pt>
                <c:pt idx="1">
                  <c:v>yli 100.000 as. (N=247)</c:v>
                </c:pt>
                <c:pt idx="2">
                  <c:v>50.000-100.000 as. (N=168)</c:v>
                </c:pt>
                <c:pt idx="3">
                  <c:v>10.000-49.999 as. (N=178)</c:v>
                </c:pt>
                <c:pt idx="4">
                  <c:v>Alle 10 000 as. (N=75)</c:v>
                </c:pt>
                <c:pt idx="5">
                  <c:v>Maaseutu (N=96)</c:v>
                </c:pt>
                <c:pt idx="6">
                  <c:v>Talouden tulot alle 27000e (N=302)</c:v>
                </c:pt>
                <c:pt idx="7">
                  <c:v>Talouden tulot 27.000 - 67.500e (N=369)</c:v>
                </c:pt>
                <c:pt idx="8">
                  <c:v>Talouden tulot 67.500e+ (N=166)</c:v>
                </c:pt>
              </c:strCache>
            </c:strRef>
          </c:cat>
          <c:val>
            <c:numRef>
              <c:f>Sheet1!$B$5:$J$5</c:f>
              <c:numCache>
                <c:formatCode>0%</c:formatCode>
                <c:ptCount val="9"/>
                <c:pt idx="0">
                  <c:v>4.24E-2</c:v>
                </c:pt>
                <c:pt idx="1">
                  <c:v>4.1799999999999997E-2</c:v>
                </c:pt>
                <c:pt idx="2">
                  <c:v>4.0899999999999999E-2</c:v>
                </c:pt>
                <c:pt idx="3">
                  <c:v>4.4200000000000003E-2</c:v>
                </c:pt>
                <c:pt idx="4">
                  <c:v>1.32E-2</c:v>
                </c:pt>
                <c:pt idx="5">
                  <c:v>1.01E-2</c:v>
                </c:pt>
                <c:pt idx="6">
                  <c:v>2.0199999999999999E-2</c:v>
                </c:pt>
                <c:pt idx="7">
                  <c:v>3.5099999999999999E-2</c:v>
                </c:pt>
                <c:pt idx="8">
                  <c:v>4.87E-2</c:v>
                </c:pt>
              </c:numCache>
            </c:numRef>
          </c:val>
          <c:extLst>
            <c:ext xmlns:c16="http://schemas.microsoft.com/office/drawing/2014/chart" uri="{C3380CC4-5D6E-409C-BE32-E72D297353CC}">
              <c16:uniqueId val="{00000001-A164-414C-B006-4A9C3DA37EBE}"/>
            </c:ext>
          </c:extLst>
        </c:ser>
        <c:ser>
          <c:idx val="4"/>
          <c:order val="4"/>
          <c:tx>
            <c:strRef>
              <c:f>Sheet1!$A$6</c:f>
              <c:strCache>
                <c:ptCount val="1"/>
                <c:pt idx="0">
                  <c:v>Uskon vähentäväni museokäyntejäni huomattavasti viime kesään verrattuna</c:v>
                </c:pt>
              </c:strCache>
            </c:strRef>
          </c:tx>
          <c:spPr>
            <a:solidFill>
              <a:schemeClr val="accent5"/>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Sheet1!$B$1:$J$1</c:f>
              <c:strCache>
                <c:ptCount val="9"/>
                <c:pt idx="0">
                  <c:v>Pääkaupunkiseutu (N=237)</c:v>
                </c:pt>
                <c:pt idx="1">
                  <c:v>yli 100.000 as. (N=247)</c:v>
                </c:pt>
                <c:pt idx="2">
                  <c:v>50.000-100.000 as. (N=168)</c:v>
                </c:pt>
                <c:pt idx="3">
                  <c:v>10.000-49.999 as. (N=178)</c:v>
                </c:pt>
                <c:pt idx="4">
                  <c:v>Alle 10 000 as. (N=75)</c:v>
                </c:pt>
                <c:pt idx="5">
                  <c:v>Maaseutu (N=96)</c:v>
                </c:pt>
                <c:pt idx="6">
                  <c:v>Talouden tulot alle 27000e (N=302)</c:v>
                </c:pt>
                <c:pt idx="7">
                  <c:v>Talouden tulot 27.000 - 67.500e (N=369)</c:v>
                </c:pt>
                <c:pt idx="8">
                  <c:v>Talouden tulot 67.500e+ (N=166)</c:v>
                </c:pt>
              </c:strCache>
            </c:strRef>
          </c:cat>
          <c:val>
            <c:numRef>
              <c:f>Sheet1!$B$6:$J$6</c:f>
              <c:numCache>
                <c:formatCode>0%</c:formatCode>
                <c:ptCount val="9"/>
                <c:pt idx="0">
                  <c:v>5.0299999999999997E-2</c:v>
                </c:pt>
                <c:pt idx="1">
                  <c:v>1.6E-2</c:v>
                </c:pt>
                <c:pt idx="2">
                  <c:v>1.8100000000000002E-2</c:v>
                </c:pt>
                <c:pt idx="3">
                  <c:v>1.0999999999999999E-2</c:v>
                </c:pt>
                <c:pt idx="4">
                  <c:v>0</c:v>
                </c:pt>
                <c:pt idx="5">
                  <c:v>2.0500000000000001E-2</c:v>
                </c:pt>
                <c:pt idx="6">
                  <c:v>1.9900000000000001E-2</c:v>
                </c:pt>
                <c:pt idx="7">
                  <c:v>2.93E-2</c:v>
                </c:pt>
                <c:pt idx="8">
                  <c:v>2.4500000000000001E-2</c:v>
                </c:pt>
              </c:numCache>
            </c:numRef>
          </c:val>
          <c:extLst>
            <c:ext xmlns:c16="http://schemas.microsoft.com/office/drawing/2014/chart" uri="{C3380CC4-5D6E-409C-BE32-E72D297353CC}">
              <c16:uniqueId val="{00000002-A164-414C-B006-4A9C3DA37EBE}"/>
            </c:ext>
          </c:extLst>
        </c:ser>
        <c:ser>
          <c:idx val="5"/>
          <c:order val="5"/>
          <c:tx>
            <c:strRef>
              <c:f>Sheet1!$A$7</c:f>
              <c:strCache>
                <c:ptCount val="1"/>
                <c:pt idx="0">
                  <c:v>En usko tekeväni museokäyntejä lainkaan</c:v>
                </c:pt>
              </c:strCache>
            </c:strRef>
          </c:tx>
          <c:spPr>
            <a:solidFill>
              <a:schemeClr val="accent2">
                <a:lumMod val="75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chemeClr val="bg1"/>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Sheet1!$B$1:$J$1</c:f>
              <c:strCache>
                <c:ptCount val="9"/>
                <c:pt idx="0">
                  <c:v>Pääkaupunkiseutu (N=237)</c:v>
                </c:pt>
                <c:pt idx="1">
                  <c:v>yli 100.000 as. (N=247)</c:v>
                </c:pt>
                <c:pt idx="2">
                  <c:v>50.000-100.000 as. (N=168)</c:v>
                </c:pt>
                <c:pt idx="3">
                  <c:v>10.000-49.999 as. (N=178)</c:v>
                </c:pt>
                <c:pt idx="4">
                  <c:v>Alle 10 000 as. (N=75)</c:v>
                </c:pt>
                <c:pt idx="5">
                  <c:v>Maaseutu (N=96)</c:v>
                </c:pt>
                <c:pt idx="6">
                  <c:v>Talouden tulot alle 27000e (N=302)</c:v>
                </c:pt>
                <c:pt idx="7">
                  <c:v>Talouden tulot 27.000 - 67.500e (N=369)</c:v>
                </c:pt>
                <c:pt idx="8">
                  <c:v>Talouden tulot 67.500e+ (N=166)</c:v>
                </c:pt>
              </c:strCache>
            </c:strRef>
          </c:cat>
          <c:val>
            <c:numRef>
              <c:f>Sheet1!$B$7:$J$7</c:f>
              <c:numCache>
                <c:formatCode>0%</c:formatCode>
                <c:ptCount val="9"/>
                <c:pt idx="0">
                  <c:v>0.3513</c:v>
                </c:pt>
                <c:pt idx="1">
                  <c:v>0.35289999999999999</c:v>
                </c:pt>
                <c:pt idx="2">
                  <c:v>0.42859999999999998</c:v>
                </c:pt>
                <c:pt idx="3">
                  <c:v>0.35089999999999999</c:v>
                </c:pt>
                <c:pt idx="4">
                  <c:v>0.4108</c:v>
                </c:pt>
                <c:pt idx="5">
                  <c:v>0.34029999999999999</c:v>
                </c:pt>
                <c:pt idx="6">
                  <c:v>0.4395</c:v>
                </c:pt>
                <c:pt idx="7">
                  <c:v>0.32129999999999997</c:v>
                </c:pt>
                <c:pt idx="8">
                  <c:v>0.30680000000000002</c:v>
                </c:pt>
              </c:numCache>
            </c:numRef>
          </c:val>
          <c:extLst>
            <c:ext xmlns:c16="http://schemas.microsoft.com/office/drawing/2014/chart" uri="{C3380CC4-5D6E-409C-BE32-E72D297353CC}">
              <c16:uniqueId val="{00000003-A164-414C-B006-4A9C3DA37EBE}"/>
            </c:ext>
          </c:extLst>
        </c:ser>
        <c:ser>
          <c:idx val="6"/>
          <c:order val="6"/>
          <c:tx>
            <c:strRef>
              <c:f>Sheet1!$A$8</c:f>
              <c:strCache>
                <c:ptCount val="1"/>
                <c:pt idx="0">
                  <c:v>En osaa sanoa</c:v>
                </c:pt>
              </c:strCache>
            </c:strRef>
          </c:tx>
          <c:spPr>
            <a:solidFill>
              <a:schemeClr val="bg1">
                <a:lumMod val="65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Sheet1!$B$1:$J$1</c:f>
              <c:strCache>
                <c:ptCount val="9"/>
                <c:pt idx="0">
                  <c:v>Pääkaupunkiseutu (N=237)</c:v>
                </c:pt>
                <c:pt idx="1">
                  <c:v>yli 100.000 as. (N=247)</c:v>
                </c:pt>
                <c:pt idx="2">
                  <c:v>50.000-100.000 as. (N=168)</c:v>
                </c:pt>
                <c:pt idx="3">
                  <c:v>10.000-49.999 as. (N=178)</c:v>
                </c:pt>
                <c:pt idx="4">
                  <c:v>Alle 10 000 as. (N=75)</c:v>
                </c:pt>
                <c:pt idx="5">
                  <c:v>Maaseutu (N=96)</c:v>
                </c:pt>
                <c:pt idx="6">
                  <c:v>Talouden tulot alle 27000e (N=302)</c:v>
                </c:pt>
                <c:pt idx="7">
                  <c:v>Talouden tulot 27.000 - 67.500e (N=369)</c:v>
                </c:pt>
                <c:pt idx="8">
                  <c:v>Talouden tulot 67.500e+ (N=166)</c:v>
                </c:pt>
              </c:strCache>
            </c:strRef>
          </c:cat>
          <c:val>
            <c:numRef>
              <c:f>Sheet1!$B$8:$J$8</c:f>
              <c:numCache>
                <c:formatCode>0%</c:formatCode>
                <c:ptCount val="9"/>
                <c:pt idx="0">
                  <c:v>0.1011</c:v>
                </c:pt>
                <c:pt idx="1">
                  <c:v>8.1299999999999997E-2</c:v>
                </c:pt>
                <c:pt idx="2">
                  <c:v>6.0299999999999999E-2</c:v>
                </c:pt>
                <c:pt idx="3">
                  <c:v>0.10009999999999999</c:v>
                </c:pt>
                <c:pt idx="4">
                  <c:v>0.12130000000000001</c:v>
                </c:pt>
                <c:pt idx="5">
                  <c:v>0.1653</c:v>
                </c:pt>
                <c:pt idx="6">
                  <c:v>0.1087</c:v>
                </c:pt>
                <c:pt idx="7">
                  <c:v>8.8900000000000007E-2</c:v>
                </c:pt>
                <c:pt idx="8">
                  <c:v>4.1300000000000003E-2</c:v>
                </c:pt>
              </c:numCache>
            </c:numRef>
          </c:val>
          <c:extLst>
            <c:ext xmlns:c16="http://schemas.microsoft.com/office/drawing/2014/chart" uri="{C3380CC4-5D6E-409C-BE32-E72D297353CC}">
              <c16:uniqueId val="{00000004-A164-414C-B006-4A9C3DA37EB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nextTo"/>
        <c:txPr>
          <a:bodyPr/>
          <a:lstStyle/>
          <a:p>
            <a:pPr>
              <a:defRPr sz="1000" b="0" i="0" u="none">
                <a:solidFill>
                  <a:srgbClr val="595959"/>
                </a:solidFill>
                <a:latin typeface="Arial"/>
              </a:defRPr>
            </a:pPr>
            <a:endParaRPr lang="fi-FI"/>
          </a:p>
        </c:txPr>
        <c:crossAx val="-2113994440"/>
        <c:crosses val="autoZero"/>
        <c:auto val="1"/>
        <c:lblAlgn val="ctr"/>
        <c:lblOffset val="400"/>
        <c:noMultiLvlLbl val="0"/>
      </c:catAx>
      <c:valAx>
        <c:axId val="-2113994440"/>
        <c:scaling>
          <c:orientation val="minMax"/>
          <c:max val="1"/>
          <c:min val="0"/>
        </c:scaling>
        <c:delete val="0"/>
        <c:axPos val="t"/>
        <c:numFmt formatCode="0%" sourceLinked="1"/>
        <c:majorTickMark val="out"/>
        <c:minorTickMark val="none"/>
        <c:tickLblPos val="high"/>
        <c:spPr>
          <a:ln>
            <a:noFill/>
          </a:ln>
        </c:spPr>
        <c:txPr>
          <a:bodyPr/>
          <a:lstStyle/>
          <a:p>
            <a:pPr>
              <a:defRPr sz="900"/>
            </a:pPr>
            <a:endParaRPr lang="fi-FI"/>
          </a:p>
        </c:txPr>
        <c:crossAx val="-2068027336"/>
        <c:crosses val="autoZero"/>
        <c:crossBetween val="between"/>
        <c:majorUnit val="0.2"/>
      </c:valAx>
    </c:plotArea>
    <c:legend>
      <c:legendPos val="b"/>
      <c:layout>
        <c:manualLayout>
          <c:xMode val="edge"/>
          <c:yMode val="edge"/>
          <c:x val="1.502329871809502E-2"/>
          <c:y val="0.77088375413932764"/>
          <c:w val="0.9702069306554072"/>
          <c:h val="0.22911624586067239"/>
        </c:manualLayout>
      </c:layout>
      <c:overlay val="0"/>
      <c:txPr>
        <a:bodyPr/>
        <a:lstStyle/>
        <a:p>
          <a:pPr>
            <a:defRPr sz="1100"/>
          </a:pPr>
          <a:endParaRPr lang="fi-FI"/>
        </a:p>
      </c:txPr>
    </c:legend>
    <c:plotVisOnly val="1"/>
    <c:dispBlanksAs val="gap"/>
    <c:showDLblsOverMax val="1"/>
  </c:chart>
  <c:txPr>
    <a:bodyPr/>
    <a:lstStyle/>
    <a:p>
      <a:pPr>
        <a:defRPr sz="1800"/>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c:style val="2"/>
  <c:chart>
    <c:autoTitleDeleted val="1"/>
    <c:plotArea>
      <c:layout>
        <c:manualLayout>
          <c:layoutTarget val="inner"/>
          <c:xMode val="edge"/>
          <c:yMode val="edge"/>
          <c:x val="0.18675130282627714"/>
          <c:y val="1.7527154399484612E-2"/>
          <c:w val="0.7845560880976834"/>
          <c:h val="0.7018890106237613"/>
        </c:manualLayout>
      </c:layout>
      <c:barChart>
        <c:barDir val="bar"/>
        <c:grouping val="percentStacked"/>
        <c:varyColors val="0"/>
        <c:ser>
          <c:idx val="0"/>
          <c:order val="0"/>
          <c:tx>
            <c:strRef>
              <c:f>Sheet1!$A$2</c:f>
              <c:strCache>
                <c:ptCount val="1"/>
                <c:pt idx="0">
                  <c:v>Uskon lisääväni museokäyntejäni huomattavasti viime kesään verrattuna</c:v>
                </c:pt>
              </c:strCache>
            </c:strRef>
          </c:tx>
          <c:spPr>
            <a:solidFill>
              <a:srgbClr val="008987"/>
            </a:solidFill>
          </c:spPr>
          <c:invertIfNegative val="1"/>
          <c:dLbls>
            <c:numFmt formatCode="0%" sourceLinked="0"/>
            <c:spPr>
              <a:noFill/>
              <a:ln>
                <a:noFill/>
              </a:ln>
              <a:effectLst/>
            </c:spPr>
            <c:txPr>
              <a:bodyPr/>
              <a:lstStyle/>
              <a:p>
                <a:pPr>
                  <a:defRPr sz="800" b="0" i="0" u="none">
                    <a:solidFill>
                      <a:schemeClr val="bg1"/>
                    </a:solidFill>
                    <a:latin typeface="Arial"/>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Peruskoulu (N=121)</c:v>
                </c:pt>
                <c:pt idx="1">
                  <c:v>Lukio/ Lukion jälkeinen/ Ammatillinen (N=657)</c:v>
                </c:pt>
                <c:pt idx="2">
                  <c:v>Yliopistotaso/ Tutkijakoulutus (N=219)</c:v>
                </c:pt>
                <c:pt idx="3">
                  <c:v>On voimassa oleva museokortti (N=65)</c:v>
                </c:pt>
                <c:pt idx="4">
                  <c:v>Oli voimassa oleva museokortti viime kesänä, nyt umpeutunut (N=30)</c:v>
                </c:pt>
                <c:pt idx="5">
                  <c:v>Ollut museokortti joskus aiemmin (N=42)</c:v>
                </c:pt>
                <c:pt idx="6">
                  <c:v>Ei ole ollut museokorttia koskaan (N=854)</c:v>
                </c:pt>
              </c:strCache>
            </c:strRef>
          </c:cat>
          <c:val>
            <c:numRef>
              <c:f>Sheet1!$B$2:$H$2</c:f>
              <c:numCache>
                <c:formatCode>0%</c:formatCode>
                <c:ptCount val="7"/>
                <c:pt idx="0">
                  <c:v>4.0599999999999997E-2</c:v>
                </c:pt>
                <c:pt idx="1">
                  <c:v>5.0299999999999997E-2</c:v>
                </c:pt>
                <c:pt idx="2">
                  <c:v>9.5899999999999999E-2</c:v>
                </c:pt>
                <c:pt idx="3">
                  <c:v>0.26169999999999999</c:v>
                </c:pt>
                <c:pt idx="4">
                  <c:v>0.10059999999999999</c:v>
                </c:pt>
                <c:pt idx="5">
                  <c:v>4.6600000000000003E-2</c:v>
                </c:pt>
                <c:pt idx="6">
                  <c:v>4.3200000000000002E-2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1BF-4405-A0F0-E23F20849C2B}"/>
            </c:ext>
          </c:extLst>
        </c:ser>
        <c:ser>
          <c:idx val="1"/>
          <c:order val="1"/>
          <c:tx>
            <c:strRef>
              <c:f>Sheet1!$A$3</c:f>
              <c:strCache>
                <c:ptCount val="1"/>
                <c:pt idx="0">
                  <c:v>Uskon lisääväni museokäyntejäni hieman viime kesään verrattuna</c:v>
                </c:pt>
              </c:strCache>
            </c:strRef>
          </c:tx>
          <c:spPr>
            <a:solidFill>
              <a:schemeClr val="accent3"/>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Sheet1!$B$1:$H$1</c:f>
              <c:strCache>
                <c:ptCount val="7"/>
                <c:pt idx="0">
                  <c:v>Peruskoulu (N=121)</c:v>
                </c:pt>
                <c:pt idx="1">
                  <c:v>Lukio/ Lukion jälkeinen/ Ammatillinen (N=657)</c:v>
                </c:pt>
                <c:pt idx="2">
                  <c:v>Yliopistotaso/ Tutkijakoulutus (N=219)</c:v>
                </c:pt>
                <c:pt idx="3">
                  <c:v>On voimassa oleva museokortti (N=65)</c:v>
                </c:pt>
                <c:pt idx="4">
                  <c:v>Oli voimassa oleva museokortti viime kesänä, nyt umpeutunut (N=30)</c:v>
                </c:pt>
                <c:pt idx="5">
                  <c:v>Ollut museokortti joskus aiemmin (N=42)</c:v>
                </c:pt>
                <c:pt idx="6">
                  <c:v>Ei ole ollut museokorttia koskaan (N=854)</c:v>
                </c:pt>
              </c:strCache>
            </c:strRef>
          </c:cat>
          <c:val>
            <c:numRef>
              <c:f>Sheet1!$B$3:$H$3</c:f>
              <c:numCache>
                <c:formatCode>0%</c:formatCode>
                <c:ptCount val="7"/>
                <c:pt idx="0">
                  <c:v>0.1148</c:v>
                </c:pt>
                <c:pt idx="1">
                  <c:v>0.20669999999999999</c:v>
                </c:pt>
                <c:pt idx="2">
                  <c:v>0.2321</c:v>
                </c:pt>
                <c:pt idx="3">
                  <c:v>0.24229999999999999</c:v>
                </c:pt>
                <c:pt idx="4">
                  <c:v>0.33329999999999999</c:v>
                </c:pt>
                <c:pt idx="5">
                  <c:v>0.35730000000000001</c:v>
                </c:pt>
                <c:pt idx="6">
                  <c:v>0.18720000000000001</c:v>
                </c:pt>
              </c:numCache>
            </c:numRef>
          </c:val>
          <c:extLst>
            <c:ext xmlns:c16="http://schemas.microsoft.com/office/drawing/2014/chart" uri="{C3380CC4-5D6E-409C-BE32-E72D297353CC}">
              <c16:uniqueId val="{00000001-E1BF-4405-A0F0-E23F20849C2B}"/>
            </c:ext>
          </c:extLst>
        </c:ser>
        <c:ser>
          <c:idx val="2"/>
          <c:order val="2"/>
          <c:tx>
            <c:strRef>
              <c:f>Sheet1!$A$4</c:f>
              <c:strCache>
                <c:ptCount val="1"/>
                <c:pt idx="0">
                  <c:v>Uskon museokäyntieni määrän pysyvän ennallaan viime kesään verrattuna</c:v>
                </c:pt>
              </c:strCache>
            </c:strRef>
          </c:tx>
          <c:spPr>
            <a:solidFill>
              <a:schemeClr val="accent6">
                <a:lumMod val="60000"/>
                <a:lumOff val="40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Sheet1!$B$1:$H$1</c:f>
              <c:strCache>
                <c:ptCount val="7"/>
                <c:pt idx="0">
                  <c:v>Peruskoulu (N=121)</c:v>
                </c:pt>
                <c:pt idx="1">
                  <c:v>Lukio/ Lukion jälkeinen/ Ammatillinen (N=657)</c:v>
                </c:pt>
                <c:pt idx="2">
                  <c:v>Yliopistotaso/ Tutkijakoulutus (N=219)</c:v>
                </c:pt>
                <c:pt idx="3">
                  <c:v>On voimassa oleva museokortti (N=65)</c:v>
                </c:pt>
                <c:pt idx="4">
                  <c:v>Oli voimassa oleva museokortti viime kesänä, nyt umpeutunut (N=30)</c:v>
                </c:pt>
                <c:pt idx="5">
                  <c:v>Ollut museokortti joskus aiemmin (N=42)</c:v>
                </c:pt>
                <c:pt idx="6">
                  <c:v>Ei ole ollut museokorttia koskaan (N=854)</c:v>
                </c:pt>
              </c:strCache>
            </c:strRef>
          </c:cat>
          <c:val>
            <c:numRef>
              <c:f>Sheet1!$B$4:$H$4</c:f>
              <c:numCache>
                <c:formatCode>0%</c:formatCode>
                <c:ptCount val="7"/>
                <c:pt idx="0">
                  <c:v>0.14080000000000001</c:v>
                </c:pt>
                <c:pt idx="1">
                  <c:v>0.2301</c:v>
                </c:pt>
                <c:pt idx="2">
                  <c:v>0.2147</c:v>
                </c:pt>
                <c:pt idx="3">
                  <c:v>0.2994</c:v>
                </c:pt>
                <c:pt idx="4">
                  <c:v>0.49690000000000001</c:v>
                </c:pt>
                <c:pt idx="5">
                  <c:v>0.2407</c:v>
                </c:pt>
                <c:pt idx="6">
                  <c:v>0.19969999999999999</c:v>
                </c:pt>
              </c:numCache>
            </c:numRef>
          </c:val>
          <c:extLst>
            <c:ext xmlns:c16="http://schemas.microsoft.com/office/drawing/2014/chart" uri="{C3380CC4-5D6E-409C-BE32-E72D297353CC}">
              <c16:uniqueId val="{00000000-A164-414C-B006-4A9C3DA37EBE}"/>
            </c:ext>
          </c:extLst>
        </c:ser>
        <c:ser>
          <c:idx val="3"/>
          <c:order val="3"/>
          <c:tx>
            <c:strRef>
              <c:f>Sheet1!$A$5</c:f>
              <c:strCache>
                <c:ptCount val="1"/>
                <c:pt idx="0">
                  <c:v>Uskon vähentäväni museokäyntejäni hieman viime kesään verrattuna</c:v>
                </c:pt>
              </c:strCache>
            </c:strRef>
          </c:tx>
          <c:spPr>
            <a:solidFill>
              <a:schemeClr val="accent5">
                <a:lumMod val="40000"/>
                <a:lumOff val="60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Sheet1!$B$1:$H$1</c:f>
              <c:strCache>
                <c:ptCount val="7"/>
                <c:pt idx="0">
                  <c:v>Peruskoulu (N=121)</c:v>
                </c:pt>
                <c:pt idx="1">
                  <c:v>Lukio/ Lukion jälkeinen/ Ammatillinen (N=657)</c:v>
                </c:pt>
                <c:pt idx="2">
                  <c:v>Yliopistotaso/ Tutkijakoulutus (N=219)</c:v>
                </c:pt>
                <c:pt idx="3">
                  <c:v>On voimassa oleva museokortti (N=65)</c:v>
                </c:pt>
                <c:pt idx="4">
                  <c:v>Oli voimassa oleva museokortti viime kesänä, nyt umpeutunut (N=30)</c:v>
                </c:pt>
                <c:pt idx="5">
                  <c:v>Ollut museokortti joskus aiemmin (N=42)</c:v>
                </c:pt>
                <c:pt idx="6">
                  <c:v>Ei ole ollut museokorttia koskaan (N=854)</c:v>
                </c:pt>
              </c:strCache>
            </c:strRef>
          </c:cat>
          <c:val>
            <c:numRef>
              <c:f>Sheet1!$B$5:$H$5</c:f>
              <c:numCache>
                <c:formatCode>0%</c:formatCode>
                <c:ptCount val="7"/>
                <c:pt idx="0">
                  <c:v>1.7299999999999999E-2</c:v>
                </c:pt>
                <c:pt idx="1">
                  <c:v>2.8899999999999999E-2</c:v>
                </c:pt>
                <c:pt idx="2">
                  <c:v>6.8599999999999994E-2</c:v>
                </c:pt>
                <c:pt idx="3">
                  <c:v>2.9700000000000001E-2</c:v>
                </c:pt>
                <c:pt idx="4">
                  <c:v>3.6799999999999999E-2</c:v>
                </c:pt>
                <c:pt idx="5">
                  <c:v>7.0199999999999999E-2</c:v>
                </c:pt>
                <c:pt idx="6">
                  <c:v>3.6400000000000002E-2</c:v>
                </c:pt>
              </c:numCache>
            </c:numRef>
          </c:val>
          <c:extLst>
            <c:ext xmlns:c16="http://schemas.microsoft.com/office/drawing/2014/chart" uri="{C3380CC4-5D6E-409C-BE32-E72D297353CC}">
              <c16:uniqueId val="{00000001-A164-414C-B006-4A9C3DA37EBE}"/>
            </c:ext>
          </c:extLst>
        </c:ser>
        <c:ser>
          <c:idx val="4"/>
          <c:order val="4"/>
          <c:tx>
            <c:strRef>
              <c:f>Sheet1!$A$6</c:f>
              <c:strCache>
                <c:ptCount val="1"/>
                <c:pt idx="0">
                  <c:v>Uskon vähentäväni museokäyntejäni huomattavasti viime kesään verrattuna</c:v>
                </c:pt>
              </c:strCache>
            </c:strRef>
          </c:tx>
          <c:spPr>
            <a:solidFill>
              <a:schemeClr val="accent5"/>
            </a:solidFill>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1-9601-46B3-9592-7CE7168162B6}"/>
                </c:ext>
              </c:extLst>
            </c:dLbl>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Sheet1!$B$1:$H$1</c:f>
              <c:strCache>
                <c:ptCount val="7"/>
                <c:pt idx="0">
                  <c:v>Peruskoulu (N=121)</c:v>
                </c:pt>
                <c:pt idx="1">
                  <c:v>Lukio/ Lukion jälkeinen/ Ammatillinen (N=657)</c:v>
                </c:pt>
                <c:pt idx="2">
                  <c:v>Yliopistotaso/ Tutkijakoulutus (N=219)</c:v>
                </c:pt>
                <c:pt idx="3">
                  <c:v>On voimassa oleva museokortti (N=65)</c:v>
                </c:pt>
                <c:pt idx="4">
                  <c:v>Oli voimassa oleva museokortti viime kesänä, nyt umpeutunut (N=30)</c:v>
                </c:pt>
                <c:pt idx="5">
                  <c:v>Ollut museokortti joskus aiemmin (N=42)</c:v>
                </c:pt>
                <c:pt idx="6">
                  <c:v>Ei ole ollut museokorttia koskaan (N=854)</c:v>
                </c:pt>
              </c:strCache>
            </c:strRef>
          </c:cat>
          <c:val>
            <c:numRef>
              <c:f>Sheet1!$B$6:$H$6</c:f>
              <c:numCache>
                <c:formatCode>0%</c:formatCode>
                <c:ptCount val="7"/>
                <c:pt idx="0">
                  <c:v>2.5399999999999999E-2</c:v>
                </c:pt>
                <c:pt idx="1">
                  <c:v>1.7999999999999999E-2</c:v>
                </c:pt>
                <c:pt idx="2">
                  <c:v>3.6299999999999999E-2</c:v>
                </c:pt>
                <c:pt idx="3">
                  <c:v>2.98E-2</c:v>
                </c:pt>
                <c:pt idx="4">
                  <c:v>0</c:v>
                </c:pt>
                <c:pt idx="5">
                  <c:v>2.29E-2</c:v>
                </c:pt>
                <c:pt idx="6">
                  <c:v>2.2200000000000001E-2</c:v>
                </c:pt>
              </c:numCache>
            </c:numRef>
          </c:val>
          <c:extLst>
            <c:ext xmlns:c16="http://schemas.microsoft.com/office/drawing/2014/chart" uri="{C3380CC4-5D6E-409C-BE32-E72D297353CC}">
              <c16:uniqueId val="{00000002-A164-414C-B006-4A9C3DA37EBE}"/>
            </c:ext>
          </c:extLst>
        </c:ser>
        <c:ser>
          <c:idx val="5"/>
          <c:order val="5"/>
          <c:tx>
            <c:strRef>
              <c:f>Sheet1!$A$7</c:f>
              <c:strCache>
                <c:ptCount val="1"/>
                <c:pt idx="0">
                  <c:v>En usko tekeväni museokäyntejä lainkaan</c:v>
                </c:pt>
              </c:strCache>
            </c:strRef>
          </c:tx>
          <c:spPr>
            <a:solidFill>
              <a:schemeClr val="accent2">
                <a:lumMod val="75000"/>
              </a:schemeClr>
            </a:solidFill>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0-9601-46B3-9592-7CE7168162B6}"/>
                </c:ext>
              </c:extLst>
            </c:dLbl>
            <c:spPr>
              <a:noFill/>
              <a:ln>
                <a:noFill/>
              </a:ln>
              <a:effectLst/>
            </c:spPr>
            <c:txPr>
              <a:bodyPr wrap="square" lIns="38100" tIns="19050" rIns="38100" bIns="19050" anchor="ctr" anchorCtr="0">
                <a:spAutoFit/>
              </a:bodyPr>
              <a:lstStyle/>
              <a:p>
                <a:pPr algn="ctr">
                  <a:defRPr lang="en-US" sz="800" b="0" i="0" u="none" strike="noStrike" kern="1200" baseline="0">
                    <a:solidFill>
                      <a:schemeClr val="bg1"/>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Sheet1!$B$1:$H$1</c:f>
              <c:strCache>
                <c:ptCount val="7"/>
                <c:pt idx="0">
                  <c:v>Peruskoulu (N=121)</c:v>
                </c:pt>
                <c:pt idx="1">
                  <c:v>Lukio/ Lukion jälkeinen/ Ammatillinen (N=657)</c:v>
                </c:pt>
                <c:pt idx="2">
                  <c:v>Yliopistotaso/ Tutkijakoulutus (N=219)</c:v>
                </c:pt>
                <c:pt idx="3">
                  <c:v>On voimassa oleva museokortti (N=65)</c:v>
                </c:pt>
                <c:pt idx="4">
                  <c:v>Oli voimassa oleva museokortti viime kesänä, nyt umpeutunut (N=30)</c:v>
                </c:pt>
                <c:pt idx="5">
                  <c:v>Ollut museokortti joskus aiemmin (N=42)</c:v>
                </c:pt>
                <c:pt idx="6">
                  <c:v>Ei ole ollut museokorttia koskaan (N=854)</c:v>
                </c:pt>
              </c:strCache>
            </c:strRef>
          </c:cat>
          <c:val>
            <c:numRef>
              <c:f>Sheet1!$B$7:$H$7</c:f>
              <c:numCache>
                <c:formatCode>0%</c:formatCode>
                <c:ptCount val="7"/>
                <c:pt idx="0">
                  <c:v>0.47810000000000002</c:v>
                </c:pt>
                <c:pt idx="1">
                  <c:v>0.38240000000000002</c:v>
                </c:pt>
                <c:pt idx="2">
                  <c:v>0.26100000000000001</c:v>
                </c:pt>
                <c:pt idx="3">
                  <c:v>7.4700000000000003E-2</c:v>
                </c:pt>
                <c:pt idx="4">
                  <c:v>0</c:v>
                </c:pt>
                <c:pt idx="5">
                  <c:v>0.16619999999999999</c:v>
                </c:pt>
                <c:pt idx="6">
                  <c:v>0.41189999999999999</c:v>
                </c:pt>
              </c:numCache>
            </c:numRef>
          </c:val>
          <c:extLst>
            <c:ext xmlns:c16="http://schemas.microsoft.com/office/drawing/2014/chart" uri="{C3380CC4-5D6E-409C-BE32-E72D297353CC}">
              <c16:uniqueId val="{00000003-A164-414C-B006-4A9C3DA37EBE}"/>
            </c:ext>
          </c:extLst>
        </c:ser>
        <c:ser>
          <c:idx val="6"/>
          <c:order val="6"/>
          <c:tx>
            <c:strRef>
              <c:f>Sheet1!$A$8</c:f>
              <c:strCache>
                <c:ptCount val="1"/>
                <c:pt idx="0">
                  <c:v>En osaa sanoa</c:v>
                </c:pt>
              </c:strCache>
            </c:strRef>
          </c:tx>
          <c:spPr>
            <a:solidFill>
              <a:schemeClr val="bg1">
                <a:lumMod val="65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Sheet1!$B$1:$H$1</c:f>
              <c:strCache>
                <c:ptCount val="7"/>
                <c:pt idx="0">
                  <c:v>Peruskoulu (N=121)</c:v>
                </c:pt>
                <c:pt idx="1">
                  <c:v>Lukio/ Lukion jälkeinen/ Ammatillinen (N=657)</c:v>
                </c:pt>
                <c:pt idx="2">
                  <c:v>Yliopistotaso/ Tutkijakoulutus (N=219)</c:v>
                </c:pt>
                <c:pt idx="3">
                  <c:v>On voimassa oleva museokortti (N=65)</c:v>
                </c:pt>
                <c:pt idx="4">
                  <c:v>Oli voimassa oleva museokortti viime kesänä, nyt umpeutunut (N=30)</c:v>
                </c:pt>
                <c:pt idx="5">
                  <c:v>Ollut museokortti joskus aiemmin (N=42)</c:v>
                </c:pt>
                <c:pt idx="6">
                  <c:v>Ei ole ollut museokorttia koskaan (N=854)</c:v>
                </c:pt>
              </c:strCache>
            </c:strRef>
          </c:cat>
          <c:val>
            <c:numRef>
              <c:f>Sheet1!$B$8:$H$8</c:f>
              <c:numCache>
                <c:formatCode>0%</c:formatCode>
                <c:ptCount val="7"/>
                <c:pt idx="0">
                  <c:v>0.18290000000000001</c:v>
                </c:pt>
                <c:pt idx="1">
                  <c:v>8.3599999999999994E-2</c:v>
                </c:pt>
                <c:pt idx="2">
                  <c:v>9.1300000000000006E-2</c:v>
                </c:pt>
                <c:pt idx="3">
                  <c:v>6.2399999999999997E-2</c:v>
                </c:pt>
                <c:pt idx="4">
                  <c:v>3.2500000000000001E-2</c:v>
                </c:pt>
                <c:pt idx="5">
                  <c:v>9.6100000000000005E-2</c:v>
                </c:pt>
                <c:pt idx="6">
                  <c:v>9.9400000000000002E-2</c:v>
                </c:pt>
              </c:numCache>
            </c:numRef>
          </c:val>
          <c:extLst>
            <c:ext xmlns:c16="http://schemas.microsoft.com/office/drawing/2014/chart" uri="{C3380CC4-5D6E-409C-BE32-E72D297353CC}">
              <c16:uniqueId val="{00000004-A164-414C-B006-4A9C3DA37EB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nextTo"/>
        <c:txPr>
          <a:bodyPr/>
          <a:lstStyle/>
          <a:p>
            <a:pPr>
              <a:defRPr sz="1000" b="0" i="0" u="none">
                <a:solidFill>
                  <a:srgbClr val="595959"/>
                </a:solidFill>
                <a:latin typeface="Arial"/>
              </a:defRPr>
            </a:pPr>
            <a:endParaRPr lang="fi-FI"/>
          </a:p>
        </c:txPr>
        <c:crossAx val="-2113994440"/>
        <c:crosses val="autoZero"/>
        <c:auto val="1"/>
        <c:lblAlgn val="ctr"/>
        <c:lblOffset val="400"/>
        <c:noMultiLvlLbl val="0"/>
      </c:catAx>
      <c:valAx>
        <c:axId val="-2113994440"/>
        <c:scaling>
          <c:orientation val="minMax"/>
          <c:max val="1"/>
          <c:min val="0"/>
        </c:scaling>
        <c:delete val="0"/>
        <c:axPos val="t"/>
        <c:numFmt formatCode="0%" sourceLinked="1"/>
        <c:majorTickMark val="out"/>
        <c:minorTickMark val="none"/>
        <c:tickLblPos val="high"/>
        <c:spPr>
          <a:ln>
            <a:noFill/>
          </a:ln>
        </c:spPr>
        <c:txPr>
          <a:bodyPr/>
          <a:lstStyle/>
          <a:p>
            <a:pPr>
              <a:defRPr sz="900"/>
            </a:pPr>
            <a:endParaRPr lang="fi-FI"/>
          </a:p>
        </c:txPr>
        <c:crossAx val="-2068027336"/>
        <c:crosses val="autoZero"/>
        <c:crossBetween val="between"/>
        <c:majorUnit val="0.2"/>
      </c:valAx>
    </c:plotArea>
    <c:legend>
      <c:legendPos val="b"/>
      <c:layout>
        <c:manualLayout>
          <c:xMode val="edge"/>
          <c:yMode val="edge"/>
          <c:x val="1.502329871809502E-2"/>
          <c:y val="0.77088375413932764"/>
          <c:w val="0.9702069306554072"/>
          <c:h val="0.22911624586067239"/>
        </c:manualLayout>
      </c:layout>
      <c:overlay val="0"/>
      <c:txPr>
        <a:bodyPr/>
        <a:lstStyle/>
        <a:p>
          <a:pPr>
            <a:defRPr sz="1100"/>
          </a:pPr>
          <a:endParaRPr lang="fi-FI"/>
        </a:p>
      </c:txPr>
    </c:legend>
    <c:plotVisOnly val="1"/>
    <c:dispBlanksAs val="gap"/>
    <c:showDLblsOverMax val="1"/>
  </c:chart>
  <c:txPr>
    <a:bodyPr/>
    <a:lstStyle/>
    <a:p>
      <a:pPr>
        <a:defRPr sz="1800"/>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c:style val="2"/>
  <c:chart>
    <c:autoTitleDeleted val="1"/>
    <c:plotArea>
      <c:layout>
        <c:manualLayout>
          <c:layoutTarget val="inner"/>
          <c:xMode val="edge"/>
          <c:yMode val="edge"/>
          <c:x val="0.18675130282627714"/>
          <c:y val="1.7527154399484612E-2"/>
          <c:w val="0.7845560880976834"/>
          <c:h val="0.7018890106237613"/>
        </c:manualLayout>
      </c:layout>
      <c:barChart>
        <c:barDir val="bar"/>
        <c:grouping val="percentStacked"/>
        <c:varyColors val="0"/>
        <c:ser>
          <c:idx val="0"/>
          <c:order val="0"/>
          <c:tx>
            <c:strRef>
              <c:f>Sheet1!$A$2</c:f>
              <c:strCache>
                <c:ptCount val="1"/>
                <c:pt idx="0">
                  <c:v>Uskon lisääväni museokäyntejäni huomattavasti viime kesään verrattuna</c:v>
                </c:pt>
              </c:strCache>
            </c:strRef>
          </c:tx>
          <c:spPr>
            <a:solidFill>
              <a:srgbClr val="008987"/>
            </a:solidFill>
          </c:spPr>
          <c:invertIfNegative val="1"/>
          <c:dLbls>
            <c:numFmt formatCode="0%" sourceLinked="0"/>
            <c:spPr>
              <a:noFill/>
              <a:ln>
                <a:noFill/>
              </a:ln>
              <a:effectLst/>
            </c:spPr>
            <c:txPr>
              <a:bodyPr/>
              <a:lstStyle/>
              <a:p>
                <a:pPr>
                  <a:defRPr sz="800" b="0" i="0" u="none">
                    <a:solidFill>
                      <a:schemeClr val="bg1"/>
                    </a:solidFill>
                    <a:latin typeface="Arial"/>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Kesällä 2019: Ei kertaakaan (N=492)</c:v>
                </c:pt>
                <c:pt idx="1">
                  <c:v>Kesällä 2019: Kerran (N=192)</c:v>
                </c:pt>
                <c:pt idx="2">
                  <c:v>Kesällä 2019: 2 kertaa (N=151)</c:v>
                </c:pt>
                <c:pt idx="3">
                  <c:v>Kesällä 2019: 3-4 kertaa (N=108)</c:v>
                </c:pt>
                <c:pt idx="4">
                  <c:v>Kesällä 2019: 5 kertaa tai useammin (N=50)</c:v>
                </c:pt>
              </c:strCache>
            </c:strRef>
          </c:cat>
          <c:val>
            <c:numRef>
              <c:f>Sheet1!$B$2:$F$2</c:f>
              <c:numCache>
                <c:formatCode>0%</c:formatCode>
                <c:ptCount val="5"/>
                <c:pt idx="0">
                  <c:v>3.8600000000000002E-2</c:v>
                </c:pt>
                <c:pt idx="1">
                  <c:v>6.25E-2</c:v>
                </c:pt>
                <c:pt idx="2">
                  <c:v>8.8099999999999998E-2</c:v>
                </c:pt>
                <c:pt idx="3">
                  <c:v>0.10059999999999999</c:v>
                </c:pt>
                <c:pt idx="4">
                  <c:v>5.8400000000000001E-2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1BF-4405-A0F0-E23F20849C2B}"/>
            </c:ext>
          </c:extLst>
        </c:ser>
        <c:ser>
          <c:idx val="1"/>
          <c:order val="1"/>
          <c:tx>
            <c:strRef>
              <c:f>Sheet1!$A$3</c:f>
              <c:strCache>
                <c:ptCount val="1"/>
                <c:pt idx="0">
                  <c:v>Uskon lisääväni museokäyntejäni hieman viime kesään verrattuna</c:v>
                </c:pt>
              </c:strCache>
            </c:strRef>
          </c:tx>
          <c:spPr>
            <a:solidFill>
              <a:schemeClr val="accent3"/>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Kesällä 2019: Ei kertaakaan (N=492)</c:v>
                </c:pt>
                <c:pt idx="1">
                  <c:v>Kesällä 2019: Kerran (N=192)</c:v>
                </c:pt>
                <c:pt idx="2">
                  <c:v>Kesällä 2019: 2 kertaa (N=151)</c:v>
                </c:pt>
                <c:pt idx="3">
                  <c:v>Kesällä 2019: 3-4 kertaa (N=108)</c:v>
                </c:pt>
                <c:pt idx="4">
                  <c:v>Kesällä 2019: 5 kertaa tai useammin (N=50)</c:v>
                </c:pt>
              </c:strCache>
            </c:strRef>
          </c:cat>
          <c:val>
            <c:numRef>
              <c:f>Sheet1!$B$3:$F$3</c:f>
              <c:numCache>
                <c:formatCode>0%</c:formatCode>
                <c:ptCount val="5"/>
                <c:pt idx="0">
                  <c:v>0.1855</c:v>
                </c:pt>
                <c:pt idx="1">
                  <c:v>0.24099999999999999</c:v>
                </c:pt>
                <c:pt idx="2">
                  <c:v>0.20979999999999999</c:v>
                </c:pt>
                <c:pt idx="3">
                  <c:v>0.22020000000000001</c:v>
                </c:pt>
                <c:pt idx="4">
                  <c:v>0.13830000000000001</c:v>
                </c:pt>
              </c:numCache>
            </c:numRef>
          </c:val>
          <c:extLst>
            <c:ext xmlns:c16="http://schemas.microsoft.com/office/drawing/2014/chart" uri="{C3380CC4-5D6E-409C-BE32-E72D297353CC}">
              <c16:uniqueId val="{00000001-E1BF-4405-A0F0-E23F20849C2B}"/>
            </c:ext>
          </c:extLst>
        </c:ser>
        <c:ser>
          <c:idx val="2"/>
          <c:order val="2"/>
          <c:tx>
            <c:strRef>
              <c:f>Sheet1!$A$4</c:f>
              <c:strCache>
                <c:ptCount val="1"/>
                <c:pt idx="0">
                  <c:v>Uskon museokäyntieni määrän pysyvän ennallaan viime kesään verrattuna</c:v>
                </c:pt>
              </c:strCache>
            </c:strRef>
          </c:tx>
          <c:spPr>
            <a:solidFill>
              <a:schemeClr val="accent6">
                <a:lumMod val="60000"/>
                <a:lumOff val="40000"/>
              </a:schemeClr>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BFDD-413C-B77F-8E531BF358AA}"/>
                </c:ext>
              </c:extLst>
            </c:dLbl>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Kesällä 2019: Ei kertaakaan (N=492)</c:v>
                </c:pt>
                <c:pt idx="1">
                  <c:v>Kesällä 2019: Kerran (N=192)</c:v>
                </c:pt>
                <c:pt idx="2">
                  <c:v>Kesällä 2019: 2 kertaa (N=151)</c:v>
                </c:pt>
                <c:pt idx="3">
                  <c:v>Kesällä 2019: 3-4 kertaa (N=108)</c:v>
                </c:pt>
                <c:pt idx="4">
                  <c:v>Kesällä 2019: 5 kertaa tai useammin (N=50)</c:v>
                </c:pt>
              </c:strCache>
            </c:strRef>
          </c:cat>
          <c:val>
            <c:numRef>
              <c:f>Sheet1!$B$4:$F$4</c:f>
              <c:numCache>
                <c:formatCode>0%</c:formatCode>
                <c:ptCount val="5"/>
                <c:pt idx="0">
                  <c:v>0</c:v>
                </c:pt>
                <c:pt idx="1">
                  <c:v>0.40710000000000002</c:v>
                </c:pt>
                <c:pt idx="2">
                  <c:v>0.48180000000000001</c:v>
                </c:pt>
                <c:pt idx="3">
                  <c:v>0.3886</c:v>
                </c:pt>
                <c:pt idx="4">
                  <c:v>0.44059999999999999</c:v>
                </c:pt>
              </c:numCache>
            </c:numRef>
          </c:val>
          <c:extLst>
            <c:ext xmlns:c16="http://schemas.microsoft.com/office/drawing/2014/chart" uri="{C3380CC4-5D6E-409C-BE32-E72D297353CC}">
              <c16:uniqueId val="{00000000-A164-414C-B006-4A9C3DA37EBE}"/>
            </c:ext>
          </c:extLst>
        </c:ser>
        <c:ser>
          <c:idx val="3"/>
          <c:order val="3"/>
          <c:tx>
            <c:strRef>
              <c:f>Sheet1!$A$5</c:f>
              <c:strCache>
                <c:ptCount val="1"/>
                <c:pt idx="0">
                  <c:v>Uskon vähentäväni museokäyntejäni hieman viime kesään verrattuna</c:v>
                </c:pt>
              </c:strCache>
            </c:strRef>
          </c:tx>
          <c:spPr>
            <a:solidFill>
              <a:schemeClr val="accent5">
                <a:lumMod val="40000"/>
                <a:lumOff val="60000"/>
              </a:schemeClr>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BFDD-413C-B77F-8E531BF358AA}"/>
                </c:ext>
              </c:extLst>
            </c:dLbl>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Kesällä 2019: Ei kertaakaan (N=492)</c:v>
                </c:pt>
                <c:pt idx="1">
                  <c:v>Kesällä 2019: Kerran (N=192)</c:v>
                </c:pt>
                <c:pt idx="2">
                  <c:v>Kesällä 2019: 2 kertaa (N=151)</c:v>
                </c:pt>
                <c:pt idx="3">
                  <c:v>Kesällä 2019: 3-4 kertaa (N=108)</c:v>
                </c:pt>
                <c:pt idx="4">
                  <c:v>Kesällä 2019: 5 kertaa tai useammin (N=50)</c:v>
                </c:pt>
              </c:strCache>
            </c:strRef>
          </c:cat>
          <c:val>
            <c:numRef>
              <c:f>Sheet1!$B$5:$F$5</c:f>
              <c:numCache>
                <c:formatCode>0%</c:formatCode>
                <c:ptCount val="5"/>
                <c:pt idx="0">
                  <c:v>0</c:v>
                </c:pt>
                <c:pt idx="1">
                  <c:v>5.1400000000000001E-2</c:v>
                </c:pt>
                <c:pt idx="2">
                  <c:v>5.5599999999999997E-2</c:v>
                </c:pt>
                <c:pt idx="3">
                  <c:v>0.13819999999999999</c:v>
                </c:pt>
                <c:pt idx="4">
                  <c:v>7.9600000000000004E-2</c:v>
                </c:pt>
              </c:numCache>
            </c:numRef>
          </c:val>
          <c:extLst>
            <c:ext xmlns:c16="http://schemas.microsoft.com/office/drawing/2014/chart" uri="{C3380CC4-5D6E-409C-BE32-E72D297353CC}">
              <c16:uniqueId val="{00000001-A164-414C-B006-4A9C3DA37EBE}"/>
            </c:ext>
          </c:extLst>
        </c:ser>
        <c:ser>
          <c:idx val="4"/>
          <c:order val="4"/>
          <c:tx>
            <c:strRef>
              <c:f>Sheet1!$A$6</c:f>
              <c:strCache>
                <c:ptCount val="1"/>
                <c:pt idx="0">
                  <c:v>Uskon vähentäväni museokäyntejäni huomattavasti viime kesään verrattuna</c:v>
                </c:pt>
              </c:strCache>
            </c:strRef>
          </c:tx>
          <c:spPr>
            <a:solidFill>
              <a:schemeClr val="accent5"/>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BFDD-413C-B77F-8E531BF358AA}"/>
                </c:ext>
              </c:extLst>
            </c:dLbl>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Kesällä 2019: Ei kertaakaan (N=492)</c:v>
                </c:pt>
                <c:pt idx="1">
                  <c:v>Kesällä 2019: Kerran (N=192)</c:v>
                </c:pt>
                <c:pt idx="2">
                  <c:v>Kesällä 2019: 2 kertaa (N=151)</c:v>
                </c:pt>
                <c:pt idx="3">
                  <c:v>Kesällä 2019: 3-4 kertaa (N=108)</c:v>
                </c:pt>
                <c:pt idx="4">
                  <c:v>Kesällä 2019: 5 kertaa tai useammin (N=50)</c:v>
                </c:pt>
              </c:strCache>
            </c:strRef>
          </c:cat>
          <c:val>
            <c:numRef>
              <c:f>Sheet1!$B$6:$F$6</c:f>
              <c:numCache>
                <c:formatCode>0%</c:formatCode>
                <c:ptCount val="5"/>
                <c:pt idx="0">
                  <c:v>0</c:v>
                </c:pt>
                <c:pt idx="1">
                  <c:v>1.5299999999999999E-2</c:v>
                </c:pt>
                <c:pt idx="2">
                  <c:v>3.2800000000000003E-2</c:v>
                </c:pt>
                <c:pt idx="3">
                  <c:v>5.7599999999999998E-2</c:v>
                </c:pt>
                <c:pt idx="4">
                  <c:v>0.1368</c:v>
                </c:pt>
              </c:numCache>
            </c:numRef>
          </c:val>
          <c:extLst>
            <c:ext xmlns:c16="http://schemas.microsoft.com/office/drawing/2014/chart" uri="{C3380CC4-5D6E-409C-BE32-E72D297353CC}">
              <c16:uniqueId val="{00000002-A164-414C-B006-4A9C3DA37EBE}"/>
            </c:ext>
          </c:extLst>
        </c:ser>
        <c:ser>
          <c:idx val="5"/>
          <c:order val="5"/>
          <c:tx>
            <c:strRef>
              <c:f>Sheet1!$A$7</c:f>
              <c:strCache>
                <c:ptCount val="1"/>
                <c:pt idx="0">
                  <c:v>En usko tekeväni museokäyntejä lainkaan</c:v>
                </c:pt>
              </c:strCache>
            </c:strRef>
          </c:tx>
          <c:spPr>
            <a:solidFill>
              <a:schemeClr val="accent2">
                <a:lumMod val="75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chemeClr val="bg1"/>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Kesällä 2019: Ei kertaakaan (N=492)</c:v>
                </c:pt>
                <c:pt idx="1">
                  <c:v>Kesällä 2019: Kerran (N=192)</c:v>
                </c:pt>
                <c:pt idx="2">
                  <c:v>Kesällä 2019: 2 kertaa (N=151)</c:v>
                </c:pt>
                <c:pt idx="3">
                  <c:v>Kesällä 2019: 3-4 kertaa (N=108)</c:v>
                </c:pt>
                <c:pt idx="4">
                  <c:v>Kesällä 2019: 5 kertaa tai useammin (N=50)</c:v>
                </c:pt>
              </c:strCache>
            </c:strRef>
          </c:cat>
          <c:val>
            <c:numRef>
              <c:f>Sheet1!$B$7:$F$7</c:f>
              <c:numCache>
                <c:formatCode>0%</c:formatCode>
                <c:ptCount val="5"/>
                <c:pt idx="0">
                  <c:v>0.63770000000000004</c:v>
                </c:pt>
                <c:pt idx="1">
                  <c:v>0.13930000000000001</c:v>
                </c:pt>
                <c:pt idx="2">
                  <c:v>8.5400000000000004E-2</c:v>
                </c:pt>
                <c:pt idx="3">
                  <c:v>6.8000000000000005E-2</c:v>
                </c:pt>
                <c:pt idx="4">
                  <c:v>8.1500000000000003E-2</c:v>
                </c:pt>
              </c:numCache>
            </c:numRef>
          </c:val>
          <c:extLst>
            <c:ext xmlns:c16="http://schemas.microsoft.com/office/drawing/2014/chart" uri="{C3380CC4-5D6E-409C-BE32-E72D297353CC}">
              <c16:uniqueId val="{00000003-A164-414C-B006-4A9C3DA37EBE}"/>
            </c:ext>
          </c:extLst>
        </c:ser>
        <c:ser>
          <c:idx val="6"/>
          <c:order val="6"/>
          <c:tx>
            <c:strRef>
              <c:f>Sheet1!$A$8</c:f>
              <c:strCache>
                <c:ptCount val="1"/>
                <c:pt idx="0">
                  <c:v>En osaa sanoa</c:v>
                </c:pt>
              </c:strCache>
            </c:strRef>
          </c:tx>
          <c:spPr>
            <a:solidFill>
              <a:schemeClr val="bg1">
                <a:lumMod val="65000"/>
              </a:schemeClr>
            </a:solidFill>
          </c:spPr>
          <c:invertIfNegative val="0"/>
          <c:dLbls>
            <c:spPr>
              <a:noFill/>
              <a:ln>
                <a:noFill/>
              </a:ln>
              <a:effectLst/>
            </c:spPr>
            <c:txPr>
              <a:bodyPr wrap="square" lIns="38100" tIns="19050" rIns="38100" bIns="19050" anchor="ctr" anchorCtr="0">
                <a:spAutoFit/>
              </a:bodyPr>
              <a:lstStyle/>
              <a:p>
                <a:pPr algn="ctr">
                  <a:defRPr lang="en-US" sz="800" b="0" i="0" u="none" strike="noStrike" kern="1200" baseline="0">
                    <a:solidFill>
                      <a:srgbClr val="404040"/>
                    </a:solidFill>
                    <a:latin typeface="Arial"/>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Kesällä 2019: Ei kertaakaan (N=492)</c:v>
                </c:pt>
                <c:pt idx="1">
                  <c:v>Kesällä 2019: Kerran (N=192)</c:v>
                </c:pt>
                <c:pt idx="2">
                  <c:v>Kesällä 2019: 2 kertaa (N=151)</c:v>
                </c:pt>
                <c:pt idx="3">
                  <c:v>Kesällä 2019: 3-4 kertaa (N=108)</c:v>
                </c:pt>
                <c:pt idx="4">
                  <c:v>Kesällä 2019: 5 kertaa tai useammin (N=50)</c:v>
                </c:pt>
              </c:strCache>
            </c:strRef>
          </c:cat>
          <c:val>
            <c:numRef>
              <c:f>Sheet1!$B$8:$F$8</c:f>
              <c:numCache>
                <c:formatCode>0%</c:formatCode>
                <c:ptCount val="5"/>
                <c:pt idx="0">
                  <c:v>0.1381</c:v>
                </c:pt>
                <c:pt idx="1">
                  <c:v>8.3400000000000002E-2</c:v>
                </c:pt>
                <c:pt idx="2">
                  <c:v>4.65E-2</c:v>
                </c:pt>
                <c:pt idx="3">
                  <c:v>2.6800000000000001E-2</c:v>
                </c:pt>
                <c:pt idx="4">
                  <c:v>6.4699999999999994E-2</c:v>
                </c:pt>
              </c:numCache>
            </c:numRef>
          </c:val>
          <c:extLst>
            <c:ext xmlns:c16="http://schemas.microsoft.com/office/drawing/2014/chart" uri="{C3380CC4-5D6E-409C-BE32-E72D297353CC}">
              <c16:uniqueId val="{00000004-A164-414C-B006-4A9C3DA37EB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nextTo"/>
        <c:txPr>
          <a:bodyPr/>
          <a:lstStyle/>
          <a:p>
            <a:pPr>
              <a:defRPr sz="1000" b="0" i="0" u="none">
                <a:solidFill>
                  <a:srgbClr val="595959"/>
                </a:solidFill>
                <a:latin typeface="Arial"/>
              </a:defRPr>
            </a:pPr>
            <a:endParaRPr lang="fi-FI"/>
          </a:p>
        </c:txPr>
        <c:crossAx val="-2113994440"/>
        <c:crosses val="autoZero"/>
        <c:auto val="1"/>
        <c:lblAlgn val="ctr"/>
        <c:lblOffset val="400"/>
        <c:noMultiLvlLbl val="0"/>
      </c:catAx>
      <c:valAx>
        <c:axId val="-2113994440"/>
        <c:scaling>
          <c:orientation val="minMax"/>
          <c:max val="1"/>
          <c:min val="0"/>
        </c:scaling>
        <c:delete val="0"/>
        <c:axPos val="t"/>
        <c:numFmt formatCode="0%" sourceLinked="1"/>
        <c:majorTickMark val="out"/>
        <c:minorTickMark val="none"/>
        <c:tickLblPos val="high"/>
        <c:spPr>
          <a:ln>
            <a:noFill/>
          </a:ln>
        </c:spPr>
        <c:txPr>
          <a:bodyPr/>
          <a:lstStyle/>
          <a:p>
            <a:pPr>
              <a:defRPr sz="900"/>
            </a:pPr>
            <a:endParaRPr lang="fi-FI"/>
          </a:p>
        </c:txPr>
        <c:crossAx val="-2068027336"/>
        <c:crosses val="autoZero"/>
        <c:crossBetween val="between"/>
        <c:majorUnit val="0.2"/>
      </c:valAx>
    </c:plotArea>
    <c:legend>
      <c:legendPos val="b"/>
      <c:layout>
        <c:manualLayout>
          <c:xMode val="edge"/>
          <c:yMode val="edge"/>
          <c:x val="1.502329871809502E-2"/>
          <c:y val="0.77088375413932764"/>
          <c:w val="0.9702069306554072"/>
          <c:h val="0.22911624586067239"/>
        </c:manualLayout>
      </c:layout>
      <c:overlay val="0"/>
      <c:txPr>
        <a:bodyPr/>
        <a:lstStyle/>
        <a:p>
          <a:pPr>
            <a:defRPr sz="1100"/>
          </a:pPr>
          <a:endParaRPr lang="fi-FI"/>
        </a:p>
      </c:txPr>
    </c:legend>
    <c:plotVisOnly val="1"/>
    <c:dispBlanksAs val="gap"/>
    <c:showDLblsOverMax val="1"/>
  </c:chart>
  <c:txPr>
    <a:bodyPr/>
    <a:lstStyle/>
    <a:p>
      <a:pPr>
        <a:defRPr sz="1800"/>
      </a:pPr>
      <a:endParaRPr lang="fi-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85205630049044"/>
          <c:y val="1.7856405554512769E-4"/>
          <c:w val="0.73759702762846069"/>
          <c:h val="0.9357301090895751"/>
        </c:manualLayout>
      </c:layout>
      <c:barChart>
        <c:barDir val="bar"/>
        <c:grouping val="clustered"/>
        <c:varyColors val="0"/>
        <c:ser>
          <c:idx val="0"/>
          <c:order val="0"/>
          <c:tx>
            <c:strRef>
              <c:f>Taul1!$B$1</c:f>
              <c:strCache>
                <c:ptCount val="1"/>
                <c:pt idx="0">
                  <c:v>Sarja 1</c:v>
                </c:pt>
              </c:strCache>
            </c:strRef>
          </c:tx>
          <c:spPr>
            <a:solidFill>
              <a:schemeClr val="accent6">
                <a:lumMod val="75000"/>
              </a:schemeClr>
            </a:solidFill>
            <a:ln>
              <a:noFill/>
            </a:ln>
            <a:effectLst/>
          </c:spPr>
          <c:invertIfNegative val="0"/>
          <c:dPt>
            <c:idx val="7"/>
            <c:invertIfNegative val="0"/>
            <c:bubble3D val="0"/>
            <c:spPr>
              <a:solidFill>
                <a:schemeClr val="bg1">
                  <a:lumMod val="65000"/>
                </a:schemeClr>
              </a:solidFill>
              <a:ln>
                <a:noFill/>
              </a:ln>
              <a:effectLst/>
            </c:spPr>
            <c:extLst>
              <c:ext xmlns:c16="http://schemas.microsoft.com/office/drawing/2014/chart" uri="{C3380CC4-5D6E-409C-BE32-E72D297353CC}">
                <c16:uniqueId val="{00000000-B219-4599-B178-7B11D581721C}"/>
              </c:ext>
            </c:extLst>
          </c:dPt>
          <c:dPt>
            <c:idx val="18"/>
            <c:invertIfNegative val="0"/>
            <c:bubble3D val="0"/>
            <c:spPr>
              <a:solidFill>
                <a:schemeClr val="bg1">
                  <a:lumMod val="65000"/>
                </a:schemeClr>
              </a:solidFill>
              <a:ln>
                <a:noFill/>
              </a:ln>
              <a:effectLst/>
            </c:spPr>
            <c:extLst>
              <c:ext xmlns:c16="http://schemas.microsoft.com/office/drawing/2014/chart" uri="{C3380CC4-5D6E-409C-BE32-E72D297353CC}">
                <c16:uniqueId val="{00000000-F085-4217-A6F5-CD0D28BD9483}"/>
              </c:ext>
            </c:extLst>
          </c:dPt>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Taul1!$A$2:$A$9</c:f>
              <c:strCache>
                <c:ptCount val="8"/>
                <c:pt idx="0">
                  <c:v>Museot eivät kiinnosta</c:v>
                </c:pt>
                <c:pt idx="1">
                  <c:v>Vältän vierailuja julkisissa tiloissa koronaviruksen vuoksi</c:v>
                </c:pt>
                <c:pt idx="2">
                  <c:v>Matkustan vähemmän kotimaassa, jolloin museokäynteihin ei ole samalla lailla mahdollisuuksia</c:v>
                </c:pt>
                <c:pt idx="3">
                  <c:v>Haluan panostaa tänä kesänä enemmän muihin aktiviteetteihin</c:v>
                </c:pt>
                <c:pt idx="4">
                  <c:v>Näyttelyt tai aiheet eivät ole niin mielenkiintoisia kuin viime vuonna</c:v>
                </c:pt>
                <c:pt idx="5">
                  <c:v>Museokorttini on umpeutunut ja en ole uusinut / uusimassa sitä</c:v>
                </c:pt>
                <c:pt idx="6">
                  <c:v>Muu syy</c:v>
                </c:pt>
                <c:pt idx="7">
                  <c:v>En osaa sanoa</c:v>
                </c:pt>
              </c:strCache>
            </c:strRef>
          </c:cat>
          <c:val>
            <c:numRef>
              <c:f>Taul1!$B$2:$B$9</c:f>
              <c:numCache>
                <c:formatCode>0%</c:formatCode>
                <c:ptCount val="8"/>
                <c:pt idx="0">
                  <c:v>0.45429999999999998</c:v>
                </c:pt>
                <c:pt idx="1">
                  <c:v>0.31580000000000003</c:v>
                </c:pt>
                <c:pt idx="2">
                  <c:v>0.13020000000000001</c:v>
                </c:pt>
                <c:pt idx="3">
                  <c:v>9.9500000000000005E-2</c:v>
                </c:pt>
                <c:pt idx="4">
                  <c:v>1.6500000000000001E-2</c:v>
                </c:pt>
                <c:pt idx="5">
                  <c:v>7.0000000000000001E-3</c:v>
                </c:pt>
                <c:pt idx="6">
                  <c:v>0.1079</c:v>
                </c:pt>
                <c:pt idx="7">
                  <c:v>7.8899999999999998E-2</c:v>
                </c:pt>
              </c:numCache>
            </c:numRef>
          </c:val>
          <c:extLst>
            <c:ext xmlns:c16="http://schemas.microsoft.com/office/drawing/2014/chart" uri="{C3380CC4-5D6E-409C-BE32-E72D297353CC}">
              <c16:uniqueId val="{00000000-AD72-4162-85FA-42511B1C2F4D}"/>
            </c:ext>
          </c:extLst>
        </c:ser>
        <c:dLbls>
          <c:dLblPos val="outEnd"/>
          <c:showLegendKey val="0"/>
          <c:showVal val="1"/>
          <c:showCatName val="0"/>
          <c:showSerName val="0"/>
          <c:showPercent val="0"/>
          <c:showBubbleSize val="0"/>
        </c:dLbls>
        <c:gapWidth val="50"/>
        <c:axId val="1146128000"/>
        <c:axId val="1146128984"/>
      </c:barChart>
      <c:catAx>
        <c:axId val="11461280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i-FI"/>
          </a:p>
        </c:txPr>
        <c:crossAx val="1146128984"/>
        <c:crosses val="autoZero"/>
        <c:auto val="1"/>
        <c:lblAlgn val="ctr"/>
        <c:lblOffset val="100"/>
        <c:noMultiLvlLbl val="0"/>
      </c:catAx>
      <c:valAx>
        <c:axId val="1146128984"/>
        <c:scaling>
          <c:orientation val="minMax"/>
          <c:max val="1"/>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fi-FI"/>
          </a:p>
        </c:txPr>
        <c:crossAx val="114612800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78157318804534"/>
          <c:y val="1.1543119850092973E-2"/>
          <c:w val="0.37368623179550786"/>
          <c:h val="0.93680094363958577"/>
        </c:manualLayout>
      </c:layout>
      <c:doughnutChart>
        <c:varyColors val="1"/>
        <c:ser>
          <c:idx val="0"/>
          <c:order val="0"/>
          <c:tx>
            <c:strRef>
              <c:f>Sheet1!$B$1</c:f>
              <c:strCache>
                <c:ptCount val="1"/>
                <c:pt idx="0">
                  <c:v>Total (N=1001)</c:v>
                </c:pt>
              </c:strCache>
            </c:strRef>
          </c:tx>
          <c:spPr>
            <a:solidFill>
              <a:srgbClr val="008987"/>
            </a:solidFill>
          </c:spPr>
          <c:dPt>
            <c:idx val="0"/>
            <c:bubble3D val="0"/>
            <c:spPr>
              <a:solidFill>
                <a:schemeClr val="accent6">
                  <a:lumMod val="75000"/>
                </a:schemeClr>
              </a:solidFill>
            </c:spPr>
            <c:extLst>
              <c:ext xmlns:c16="http://schemas.microsoft.com/office/drawing/2014/chart" uri="{C3380CC4-5D6E-409C-BE32-E72D297353CC}">
                <c16:uniqueId val="{00000001-5A31-49E0-B7CE-EE334766D96F}"/>
              </c:ext>
            </c:extLst>
          </c:dPt>
          <c:dPt>
            <c:idx val="1"/>
            <c:bubble3D val="0"/>
            <c:spPr>
              <a:solidFill>
                <a:schemeClr val="accent6"/>
              </a:solidFill>
            </c:spPr>
            <c:extLst>
              <c:ext xmlns:c16="http://schemas.microsoft.com/office/drawing/2014/chart" uri="{C3380CC4-5D6E-409C-BE32-E72D297353CC}">
                <c16:uniqueId val="{00000000-8F06-4D34-89AB-C439A8691739}"/>
              </c:ext>
            </c:extLst>
          </c:dPt>
          <c:dPt>
            <c:idx val="2"/>
            <c:bubble3D val="0"/>
            <c:spPr>
              <a:solidFill>
                <a:schemeClr val="accent3">
                  <a:lumMod val="40000"/>
                  <a:lumOff val="60000"/>
                </a:schemeClr>
              </a:solidFill>
            </c:spPr>
            <c:extLst>
              <c:ext xmlns:c16="http://schemas.microsoft.com/office/drawing/2014/chart" uri="{C3380CC4-5D6E-409C-BE32-E72D297353CC}">
                <c16:uniqueId val="{00000001-8F06-4D34-89AB-C439A8691739}"/>
              </c:ext>
            </c:extLst>
          </c:dPt>
          <c:dPt>
            <c:idx val="3"/>
            <c:bubble3D val="0"/>
            <c:spPr>
              <a:solidFill>
                <a:schemeClr val="accent2"/>
              </a:solidFill>
            </c:spPr>
            <c:extLst>
              <c:ext xmlns:c16="http://schemas.microsoft.com/office/drawing/2014/chart" uri="{C3380CC4-5D6E-409C-BE32-E72D297353CC}">
                <c16:uniqueId val="{00000002-8F06-4D34-89AB-C439A8691739}"/>
              </c:ext>
            </c:extLst>
          </c:dPt>
          <c:dPt>
            <c:idx val="4"/>
            <c:bubble3D val="0"/>
            <c:spPr>
              <a:solidFill>
                <a:schemeClr val="bg1">
                  <a:lumMod val="65000"/>
                </a:schemeClr>
              </a:solidFill>
            </c:spPr>
            <c:extLst>
              <c:ext xmlns:c16="http://schemas.microsoft.com/office/drawing/2014/chart" uri="{C3380CC4-5D6E-409C-BE32-E72D297353CC}">
                <c16:uniqueId val="{00000003-8F06-4D34-89AB-C439A8691739}"/>
              </c:ext>
            </c:extLst>
          </c:dPt>
          <c:dLbls>
            <c:numFmt formatCode="0%" sourceLinked="0"/>
            <c:spPr>
              <a:noFill/>
              <a:ln>
                <a:noFill/>
              </a:ln>
              <a:effectLst/>
            </c:spPr>
            <c:txPr>
              <a:bodyPr/>
              <a:lstStyle/>
              <a:p>
                <a:pPr>
                  <a:defRPr sz="900" b="0" i="0" u="none">
                    <a:solidFill>
                      <a:srgbClr val="000000"/>
                    </a:solidFill>
                    <a:latin typeface="+mn-lt"/>
                  </a:defRPr>
                </a:pPr>
                <a:endParaRPr lang="fi-FI"/>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Sheet1!$A$2:$A$6</c:f>
              <c:strCache>
                <c:ptCount val="5"/>
                <c:pt idx="0">
                  <c:v>Minulla on voimassa oleva museokortti</c:v>
                </c:pt>
                <c:pt idx="1">
                  <c:v>Minulla oli voimassa oleva museokortti viime kesänä, mutta sen voimassaolo on nyt umpeutunut</c:v>
                </c:pt>
                <c:pt idx="2">
                  <c:v>Minulla on ollut museokortti joskus aiemmin</c:v>
                </c:pt>
                <c:pt idx="3">
                  <c:v>Minulla ei ole ollut museokorttia koskaan</c:v>
                </c:pt>
                <c:pt idx="4">
                  <c:v>En osaa sanoa</c:v>
                </c:pt>
              </c:strCache>
            </c:strRef>
          </c:cat>
          <c:val>
            <c:numRef>
              <c:f>Sheet1!$B$2:$B$6</c:f>
              <c:numCache>
                <c:formatCode>0%</c:formatCode>
                <c:ptCount val="5"/>
                <c:pt idx="0">
                  <c:v>6.5299999999999997E-2</c:v>
                </c:pt>
                <c:pt idx="1">
                  <c:v>3.0200000000000001E-2</c:v>
                </c:pt>
                <c:pt idx="2">
                  <c:v>4.1500000000000002E-2</c:v>
                </c:pt>
                <c:pt idx="3">
                  <c:v>0.8528</c:v>
                </c:pt>
                <c:pt idx="4">
                  <c:v>1.0200000000000001E-2</c:v>
                </c:pt>
              </c:numCache>
            </c:numRef>
          </c:val>
          <c:extLst>
            <c:ext xmlns:c16="http://schemas.microsoft.com/office/drawing/2014/chart" uri="{C3380CC4-5D6E-409C-BE32-E72D297353CC}">
              <c16:uniqueId val="{00000002-5A31-49E0-B7CE-EE334766D96F}"/>
            </c:ext>
          </c:extLst>
        </c:ser>
        <c:dLbls>
          <c:showLegendKey val="0"/>
          <c:showVal val="0"/>
          <c:showCatName val="0"/>
          <c:showSerName val="0"/>
          <c:showPercent val="0"/>
          <c:showBubbleSize val="0"/>
          <c:showLeaderLines val="0"/>
        </c:dLbls>
        <c:firstSliceAng val="0"/>
        <c:holeSize val="75"/>
      </c:doughnutChart>
    </c:plotArea>
    <c:legend>
      <c:legendPos val="r"/>
      <c:layout>
        <c:manualLayout>
          <c:xMode val="edge"/>
          <c:yMode val="edge"/>
          <c:x val="0.67102324650514666"/>
          <c:y val="0.11263615934408581"/>
          <c:w val="0.29244691552050472"/>
          <c:h val="0.77472744870494958"/>
        </c:manualLayout>
      </c:layout>
      <c:overlay val="0"/>
      <c:txPr>
        <a:bodyPr/>
        <a:lstStyle/>
        <a:p>
          <a:pPr>
            <a:defRPr sz="1400"/>
          </a:pPr>
          <a:endParaRPr lang="fi-FI"/>
        </a:p>
      </c:txPr>
    </c:legend>
    <c:plotVisOnly val="1"/>
    <c:dispBlanksAs val="gap"/>
    <c:showDLblsOverMax val="1"/>
  </c:chart>
  <c:txPr>
    <a:bodyPr/>
    <a:lstStyle/>
    <a:p>
      <a:pPr>
        <a:defRPr sz="1800"/>
      </a:pPr>
      <a:endParaRPr lang="fi-FI"/>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0.29568</cdr:x>
      <cdr:y>0.3908</cdr:y>
    </cdr:from>
    <cdr:to>
      <cdr:x>0.53267</cdr:x>
      <cdr:y>0.60916</cdr:y>
    </cdr:to>
    <cdr:sp macro="" textlink="">
      <cdr:nvSpPr>
        <cdr:cNvPr id="2" name="Tekstiruutu 1">
          <a:extLst xmlns:a="http://schemas.openxmlformats.org/drawingml/2006/main">
            <a:ext uri="{FF2B5EF4-FFF2-40B4-BE49-F238E27FC236}">
              <a16:creationId xmlns:a16="http://schemas.microsoft.com/office/drawing/2014/main" id="{77594749-F28D-4FBF-BB69-A9E50ED9B9D2}"/>
            </a:ext>
          </a:extLst>
        </cdr:cNvPr>
        <cdr:cNvSpPr txBox="1"/>
      </cdr:nvSpPr>
      <cdr:spPr>
        <a:xfrm xmlns:a="http://schemas.openxmlformats.org/drawingml/2006/main">
          <a:off x="3186644" y="1680099"/>
          <a:ext cx="2554250" cy="938719"/>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fi-FI" dirty="0">
              <a:solidFill>
                <a:srgbClr val="332C41"/>
              </a:solidFill>
            </a:rPr>
            <a:t>6,5%:</a:t>
          </a:r>
          <a:r>
            <a:rPr lang="fi-FI" dirty="0" err="1">
              <a:solidFill>
                <a:srgbClr val="332C41"/>
              </a:solidFill>
            </a:rPr>
            <a:t>lla</a:t>
          </a:r>
          <a:r>
            <a:rPr lang="fi-FI" dirty="0">
              <a:solidFill>
                <a:srgbClr val="332C41"/>
              </a:solidFill>
            </a:rPr>
            <a:t> aikuisväestöstä on nyt voimassa oleva museokortti</a:t>
          </a:r>
          <a:r>
            <a:rPr lang="fi-FI" sz="1100" dirty="0">
              <a:solidFill>
                <a:srgbClr val="332C41"/>
              </a:solidFill>
            </a:rPr>
            <a:t>. </a:t>
          </a:r>
        </a:p>
        <a:p xmlns:a="http://schemas.openxmlformats.org/drawingml/2006/main">
          <a:pPr algn="ctr"/>
          <a:endParaRPr lang="fi-FI" dirty="0">
            <a:solidFill>
              <a:srgbClr val="332C41"/>
            </a:solidFill>
          </a:endParaRPr>
        </a:p>
        <a:p xmlns:a="http://schemas.openxmlformats.org/drawingml/2006/main">
          <a:pPr algn="ctr"/>
          <a:r>
            <a:rPr lang="fi-FI" sz="1100" dirty="0">
              <a:solidFill>
                <a:srgbClr val="332C41"/>
              </a:solidFill>
            </a:rPr>
            <a:t>85% ei ole koskaan sellaista omannut.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6474F6-0813-4E9E-BD01-DD98AB917DB0}" type="datetimeFigureOut">
              <a:rPr lang="en-US" smtClean="0"/>
              <a:t>5/26/20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C45997-05F8-4CAF-948E-9C18C89C6666}" type="slidenum">
              <a:rPr lang="en-US" smtClean="0"/>
              <a:t>‹#›</a:t>
            </a:fld>
            <a:endParaRPr lang="en-US" dirty="0"/>
          </a:p>
        </p:txBody>
      </p:sp>
    </p:spTree>
    <p:extLst>
      <p:ext uri="{BB962C8B-B14F-4D97-AF65-F5344CB8AC3E}">
        <p14:creationId xmlns:p14="http://schemas.microsoft.com/office/powerpoint/2010/main" val="2513663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30175" y="117475"/>
            <a:ext cx="2489200" cy="14017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2860288" y="117089"/>
            <a:ext cx="3808141" cy="1401918"/>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673C71-BADA-7840-A739-1AAC7105DD65}" type="slidenum">
              <a:rPr lang="en-US" smtClean="0"/>
              <a:t>‹#›</a:t>
            </a:fld>
            <a:endParaRPr lang="en-US" dirty="0"/>
          </a:p>
        </p:txBody>
      </p:sp>
      <p:sp>
        <p:nvSpPr>
          <p:cNvPr id="8" name="TextBox 7"/>
          <p:cNvSpPr txBox="1"/>
          <p:nvPr/>
        </p:nvSpPr>
        <p:spPr>
          <a:xfrm>
            <a:off x="39031" y="2018371"/>
            <a:ext cx="5993781" cy="369332"/>
          </a:xfrm>
          <a:prstGeom prst="rect">
            <a:avLst/>
          </a:prstGeom>
          <a:noFill/>
        </p:spPr>
        <p:txBody>
          <a:bodyPr wrap="square" rtlCol="0">
            <a:spAutoFit/>
          </a:bodyPr>
          <a:lstStyle/>
          <a:p>
            <a:r>
              <a:rPr lang="en-US" dirty="0"/>
              <a:t>SUPPORTING INFORMATION:</a:t>
            </a:r>
          </a:p>
        </p:txBody>
      </p:sp>
      <p:cxnSp>
        <p:nvCxnSpPr>
          <p:cNvPr id="10" name="Straight Connector 9"/>
          <p:cNvCxnSpPr/>
          <p:nvPr/>
        </p:nvCxnSpPr>
        <p:spPr>
          <a:xfrm>
            <a:off x="128239" y="2387703"/>
            <a:ext cx="654019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8317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Finishing slide. </a:t>
            </a:r>
            <a:br>
              <a:rPr lang="en-US" b="1" dirty="0"/>
            </a:br>
            <a:r>
              <a:rPr lang="en-US" dirty="0"/>
              <a:t>Use this as a finishing slide. Do not exit the presentation if you are taking questions. </a:t>
            </a:r>
          </a:p>
          <a:p>
            <a:r>
              <a:rPr lang="en-US" dirty="0"/>
              <a:t>This should always show our </a:t>
            </a:r>
            <a:r>
              <a:rPr lang="en-US"/>
              <a:t>corporate tagline</a:t>
            </a:r>
            <a:r>
              <a:rPr lang="en-US" baseline="0"/>
              <a:t> </a:t>
            </a:r>
            <a:r>
              <a:rPr lang="en-US"/>
              <a:t>“The</a:t>
            </a:r>
            <a:r>
              <a:rPr lang="en-US" dirty="0"/>
              <a:t> best panel, the best data, the best tools”.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673C71-BADA-7840-A739-1AAC7105DD65}" type="slidenum">
              <a:rPr kumimoji="0" lang="en-US" sz="1200" b="0" i="0" u="none" strike="noStrike" kern="1200" cap="none" spc="0" normalizeH="0" baseline="0" noProof="0" smtClean="0">
                <a:ln>
                  <a:noFill/>
                </a:ln>
                <a:solidFill>
                  <a:srgbClr val="4D4C4D"/>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srgbClr val="4D4C4D"/>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0251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whenever you want to talk about </a:t>
            </a:r>
            <a:r>
              <a:rPr lang="en-US" dirty="0" err="1"/>
              <a:t>YouGov’s</a:t>
            </a:r>
            <a:r>
              <a:rPr lang="en-US" dirty="0"/>
              <a:t> global coverage.</a:t>
            </a:r>
          </a:p>
          <a:p>
            <a:r>
              <a:rPr lang="en-US" dirty="0"/>
              <a:t>This map shows our presence across the world -</a:t>
            </a:r>
            <a:r>
              <a:rPr lang="en-US" baseline="0" dirty="0"/>
              <a:t> </a:t>
            </a:r>
            <a:r>
              <a:rPr lang="en-US" dirty="0"/>
              <a:t>Offices (red</a:t>
            </a:r>
            <a:r>
              <a:rPr lang="en-US" baseline="0" dirty="0"/>
              <a:t> dots), panels (dark purple) and partner panels (light purple)</a:t>
            </a:r>
          </a:p>
          <a:p>
            <a:r>
              <a:rPr lang="en-US" baseline="0" dirty="0"/>
              <a:t>YouGov currently has 35 offices in 22 countries and panels in 43 countries worldwide as at September 2019.</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673C71-BADA-7840-A739-1AAC7105DD65}" type="slidenum">
              <a:rPr kumimoji="0" lang="en-US" sz="1200" b="0" i="0" u="none" strike="noStrike" kern="1200" cap="none" spc="0" normalizeH="0" baseline="0" noProof="0" smtClean="0">
                <a:ln>
                  <a:noFill/>
                </a:ln>
                <a:solidFill>
                  <a:srgbClr val="4D4C4D"/>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srgbClr val="4D4C4D"/>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2567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_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Single Chart</a:t>
            </a:r>
          </a:p>
        </p:txBody>
      </p:sp>
      <p:sp>
        <p:nvSpPr>
          <p:cNvPr id="7" name="Footer Placeholder 11"/>
          <p:cNvSpPr>
            <a:spLocks noGrp="1"/>
          </p:cNvSpPr>
          <p:nvPr>
            <p:ph type="ftr" sz="quarter" idx="3"/>
          </p:nvPr>
        </p:nvSpPr>
        <p:spPr>
          <a:xfrm>
            <a:off x="826238" y="6437376"/>
            <a:ext cx="10634400" cy="283464"/>
          </a:xfrm>
          <a:prstGeom prst="rect">
            <a:avLst/>
          </a:prstGeom>
        </p:spPr>
        <p:txBody>
          <a:bodyPr vert="horz" lIns="91440" tIns="0" rIns="91440" bIns="0" rtlCol="0" anchor="b" anchorCtr="0">
            <a:noAutofit/>
          </a:bodyPr>
          <a:lstStyle>
            <a:lvl1pPr algn="l">
              <a:defRPr sz="800">
                <a:solidFill>
                  <a:schemeClr val="tx1">
                    <a:tint val="75000"/>
                  </a:schemeClr>
                </a:solidFill>
              </a:defRPr>
            </a:lvl1pPr>
          </a:lstStyle>
          <a:p>
            <a:endParaRPr lang="en-US" dirty="0"/>
          </a:p>
        </p:txBody>
      </p:sp>
      <p:sp>
        <p:nvSpPr>
          <p:cNvPr id="10" name="Text Placeholder 5">
            <a:extLst>
              <a:ext uri="{FF2B5EF4-FFF2-40B4-BE49-F238E27FC236}">
                <a16:creationId xmlns:a16="http://schemas.microsoft.com/office/drawing/2014/main" id="{F0159494-11C6-E74E-8D57-F829B0B264DA}"/>
              </a:ext>
            </a:extLst>
          </p:cNvPr>
          <p:cNvSpPr>
            <a:spLocks noGrp="1"/>
          </p:cNvSpPr>
          <p:nvPr>
            <p:ph type="body" sz="quarter" idx="11" hasCustomPrompt="1"/>
          </p:nvPr>
        </p:nvSpPr>
        <p:spPr>
          <a:xfrm>
            <a:off x="777600" y="1152000"/>
            <a:ext cx="10634400" cy="313932"/>
          </a:xfrm>
          <a:noFill/>
        </p:spPr>
        <p:txBody>
          <a:bodyPr wrap="square" anchor="ctr" anchorCtr="0">
            <a:spAutoFit/>
          </a:bodyPr>
          <a:lstStyle>
            <a:lvl1pPr algn="ctr">
              <a:defRPr sz="1600" b="1" baseline="0">
                <a:solidFill>
                  <a:schemeClr val="tx1"/>
                </a:solidFill>
              </a:defRPr>
            </a:lvl1pPr>
          </a:lstStyle>
          <a:p>
            <a:pPr lvl="0"/>
            <a:r>
              <a:rPr lang="en-US" dirty="0"/>
              <a:t>Title</a:t>
            </a:r>
          </a:p>
        </p:txBody>
      </p:sp>
      <p:pic>
        <p:nvPicPr>
          <p:cNvPr id="6" name="Picture 5">
            <a:extLst>
              <a:ext uri="{FF2B5EF4-FFF2-40B4-BE49-F238E27FC236}">
                <a16:creationId xmlns:a16="http://schemas.microsoft.com/office/drawing/2014/main" id="{B97DAADA-EE63-2044-A643-9587567FB5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71918" y="6019931"/>
            <a:ext cx="1188720" cy="276149"/>
          </a:xfrm>
          <a:prstGeom prst="rect">
            <a:avLst/>
          </a:prstGeom>
        </p:spPr>
      </p:pic>
    </p:spTree>
    <p:extLst>
      <p:ext uri="{BB962C8B-B14F-4D97-AF65-F5344CB8AC3E}">
        <p14:creationId xmlns:p14="http://schemas.microsoft.com/office/powerpoint/2010/main" val="4286844894"/>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 3 cols">
    <p:spTree>
      <p:nvGrpSpPr>
        <p:cNvPr id="1" name=""/>
        <p:cNvGrpSpPr/>
        <p:nvPr/>
      </p:nvGrpSpPr>
      <p:grpSpPr>
        <a:xfrm>
          <a:off x="0" y="0"/>
          <a:ext cx="0" cy="0"/>
          <a:chOff x="0" y="0"/>
          <a:chExt cx="0" cy="0"/>
        </a:xfrm>
      </p:grpSpPr>
      <p:sp>
        <p:nvSpPr>
          <p:cNvPr id="10" name="Text Placeholder 5">
            <a:extLst>
              <a:ext uri="{FF2B5EF4-FFF2-40B4-BE49-F238E27FC236}">
                <a16:creationId xmlns:a16="http://schemas.microsoft.com/office/drawing/2014/main" id="{2329985B-D2C5-5C48-B1C3-2BB7D57E0819}"/>
              </a:ext>
            </a:extLst>
          </p:cNvPr>
          <p:cNvSpPr>
            <a:spLocks noGrp="1"/>
          </p:cNvSpPr>
          <p:nvPr>
            <p:ph type="body" sz="quarter" idx="11" hasCustomPrompt="1"/>
          </p:nvPr>
        </p:nvSpPr>
        <p:spPr>
          <a:xfrm>
            <a:off x="777600" y="1746815"/>
            <a:ext cx="3114109" cy="646331"/>
          </a:xfrm>
          <a:noFill/>
        </p:spPr>
        <p:txBody>
          <a:bodyPr wrap="square" anchor="ctr" anchorCtr="0">
            <a:spAutoFit/>
          </a:bodyPr>
          <a:lstStyle>
            <a:lvl1pPr algn="l">
              <a:defRPr sz="4000" b="1" baseline="0">
                <a:solidFill>
                  <a:srgbClr val="DD4B81"/>
                </a:solidFill>
              </a:defRPr>
            </a:lvl1pPr>
          </a:lstStyle>
          <a:p>
            <a:pPr lvl="0"/>
            <a:r>
              <a:rPr lang="en-US" dirty="0"/>
              <a:t>Client 1</a:t>
            </a:r>
          </a:p>
        </p:txBody>
      </p:sp>
      <p:sp>
        <p:nvSpPr>
          <p:cNvPr id="3" name="Rectangle 2">
            <a:extLst>
              <a:ext uri="{FF2B5EF4-FFF2-40B4-BE49-F238E27FC236}">
                <a16:creationId xmlns:a16="http://schemas.microsoft.com/office/drawing/2014/main" id="{D6CF3F56-8DA4-7040-8564-EF1A99EC84D1}"/>
              </a:ext>
            </a:extLst>
          </p:cNvPr>
          <p:cNvSpPr/>
          <p:nvPr userDrawn="1"/>
        </p:nvSpPr>
        <p:spPr>
          <a:xfrm>
            <a:off x="4196727" y="1691416"/>
            <a:ext cx="36000" cy="4212298"/>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5">
            <a:extLst>
              <a:ext uri="{FF2B5EF4-FFF2-40B4-BE49-F238E27FC236}">
                <a16:creationId xmlns:a16="http://schemas.microsoft.com/office/drawing/2014/main" id="{BA862AD6-F385-F04E-A28D-59877B3370B5}"/>
              </a:ext>
            </a:extLst>
          </p:cNvPr>
          <p:cNvSpPr>
            <a:spLocks noGrp="1"/>
          </p:cNvSpPr>
          <p:nvPr>
            <p:ph type="body" sz="quarter" idx="12" hasCustomPrompt="1"/>
          </p:nvPr>
        </p:nvSpPr>
        <p:spPr>
          <a:xfrm>
            <a:off x="4537745" y="1746815"/>
            <a:ext cx="3114109" cy="646331"/>
          </a:xfrm>
          <a:noFill/>
        </p:spPr>
        <p:txBody>
          <a:bodyPr wrap="square" anchor="ctr" anchorCtr="0">
            <a:spAutoFit/>
          </a:bodyPr>
          <a:lstStyle>
            <a:lvl1pPr algn="l">
              <a:defRPr sz="4000" b="1" baseline="0">
                <a:solidFill>
                  <a:srgbClr val="DD4B81"/>
                </a:solidFill>
              </a:defRPr>
            </a:lvl1pPr>
          </a:lstStyle>
          <a:p>
            <a:pPr lvl="0"/>
            <a:r>
              <a:rPr lang="en-US" dirty="0"/>
              <a:t>Client 2</a:t>
            </a:r>
          </a:p>
        </p:txBody>
      </p:sp>
      <p:sp>
        <p:nvSpPr>
          <p:cNvPr id="14" name="Text Placeholder 5">
            <a:extLst>
              <a:ext uri="{FF2B5EF4-FFF2-40B4-BE49-F238E27FC236}">
                <a16:creationId xmlns:a16="http://schemas.microsoft.com/office/drawing/2014/main" id="{992AAD82-B17B-F847-B348-0A9F1C2C0711}"/>
              </a:ext>
            </a:extLst>
          </p:cNvPr>
          <p:cNvSpPr>
            <a:spLocks noGrp="1"/>
          </p:cNvSpPr>
          <p:nvPr>
            <p:ph type="body" sz="quarter" idx="13" hasCustomPrompt="1"/>
          </p:nvPr>
        </p:nvSpPr>
        <p:spPr>
          <a:xfrm>
            <a:off x="8297891" y="1746815"/>
            <a:ext cx="3114109" cy="646331"/>
          </a:xfrm>
          <a:noFill/>
        </p:spPr>
        <p:txBody>
          <a:bodyPr wrap="square" anchor="ctr" anchorCtr="0">
            <a:spAutoFit/>
          </a:bodyPr>
          <a:lstStyle>
            <a:lvl1pPr algn="l">
              <a:defRPr sz="4000" b="1" baseline="0">
                <a:solidFill>
                  <a:srgbClr val="DD4B81"/>
                </a:solidFill>
              </a:defRPr>
            </a:lvl1pPr>
          </a:lstStyle>
          <a:p>
            <a:pPr lvl="0"/>
            <a:r>
              <a:rPr lang="en-US" dirty="0"/>
              <a:t>Client 3</a:t>
            </a:r>
          </a:p>
        </p:txBody>
      </p:sp>
      <p:sp>
        <p:nvSpPr>
          <p:cNvPr id="17" name="Rectangle 16">
            <a:extLst>
              <a:ext uri="{FF2B5EF4-FFF2-40B4-BE49-F238E27FC236}">
                <a16:creationId xmlns:a16="http://schemas.microsoft.com/office/drawing/2014/main" id="{7C7BD529-37CC-EB46-BD0E-9CB5DA742F98}"/>
              </a:ext>
            </a:extLst>
          </p:cNvPr>
          <p:cNvSpPr/>
          <p:nvPr userDrawn="1"/>
        </p:nvSpPr>
        <p:spPr>
          <a:xfrm>
            <a:off x="7956872" y="1691416"/>
            <a:ext cx="36000" cy="4212298"/>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p:cNvSpPr>
            <a:spLocks noGrp="1"/>
          </p:cNvSpPr>
          <p:nvPr>
            <p:ph type="body" sz="quarter" idx="14" hasCustomPrompt="1"/>
          </p:nvPr>
        </p:nvSpPr>
        <p:spPr>
          <a:xfrm>
            <a:off x="777600" y="2676293"/>
            <a:ext cx="3114109" cy="1984248"/>
          </a:xfrm>
        </p:spPr>
        <p:txBody>
          <a:bodyPr>
            <a:noAutofit/>
          </a:bodyPr>
          <a:lstStyle>
            <a:lvl1pPr>
              <a:lnSpc>
                <a:spcPct val="130000"/>
              </a:lnSpc>
              <a:spcBef>
                <a:spcPts val="0"/>
              </a:spcBef>
              <a:defRPr sz="1600">
                <a:solidFill>
                  <a:schemeClr val="tx1"/>
                </a:solidFill>
                <a:latin typeface="+mn-lt"/>
              </a:defRPr>
            </a:lvl1pPr>
            <a:lvl2pPr>
              <a:defRPr sz="1600">
                <a:solidFill>
                  <a:schemeClr val="tx1"/>
                </a:solidFill>
                <a:latin typeface="+mn-lt"/>
              </a:defRPr>
            </a:lvl2pPr>
            <a:lvl3pPr>
              <a:defRPr sz="1600">
                <a:solidFill>
                  <a:schemeClr val="tx1"/>
                </a:solidFill>
                <a:latin typeface="+mn-lt"/>
              </a:defRPr>
            </a:lvl3pPr>
            <a:lvl4pPr>
              <a:defRPr sz="1600">
                <a:solidFill>
                  <a:schemeClr val="tx1"/>
                </a:solidFill>
                <a:latin typeface="+mn-lt"/>
              </a:defRPr>
            </a:lvl4pPr>
            <a:lvl5pPr>
              <a:defRPr sz="1600">
                <a:solidFill>
                  <a:schemeClr val="tx1"/>
                </a:solidFill>
                <a:latin typeface="+mn-lt"/>
              </a:defRPr>
            </a:lvl5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8" name="Text Placeholder 4"/>
          <p:cNvSpPr>
            <a:spLocks noGrp="1"/>
          </p:cNvSpPr>
          <p:nvPr>
            <p:ph type="body" sz="quarter" idx="15" hasCustomPrompt="1"/>
          </p:nvPr>
        </p:nvSpPr>
        <p:spPr>
          <a:xfrm>
            <a:off x="4537745" y="2676293"/>
            <a:ext cx="3114109" cy="1984248"/>
          </a:xfrm>
        </p:spPr>
        <p:txBody>
          <a:bodyPr>
            <a:noAutofit/>
          </a:bodyPr>
          <a:lstStyle>
            <a:lvl1pPr>
              <a:lnSpc>
                <a:spcPct val="130000"/>
              </a:lnSpc>
              <a:spcBef>
                <a:spcPts val="0"/>
              </a:spcBef>
              <a:defRPr sz="1600">
                <a:solidFill>
                  <a:schemeClr val="tx1"/>
                </a:solidFill>
                <a:latin typeface="+mn-lt"/>
              </a:defRPr>
            </a:lvl1pPr>
            <a:lvl2pPr>
              <a:defRPr sz="1600">
                <a:solidFill>
                  <a:schemeClr val="tx1"/>
                </a:solidFill>
                <a:latin typeface="+mn-lt"/>
              </a:defRPr>
            </a:lvl2pPr>
            <a:lvl3pPr>
              <a:defRPr sz="1600">
                <a:solidFill>
                  <a:schemeClr val="tx1"/>
                </a:solidFill>
                <a:latin typeface="+mn-lt"/>
              </a:defRPr>
            </a:lvl3pPr>
            <a:lvl4pPr>
              <a:defRPr sz="1600">
                <a:solidFill>
                  <a:schemeClr val="tx1"/>
                </a:solidFill>
                <a:latin typeface="+mn-lt"/>
              </a:defRPr>
            </a:lvl4pPr>
            <a:lvl5pPr>
              <a:defRPr sz="1600">
                <a:solidFill>
                  <a:schemeClr val="tx1"/>
                </a:solidFill>
                <a:latin typeface="+mn-lt"/>
              </a:defRPr>
            </a:lvl5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9" name="Text Placeholder 4"/>
          <p:cNvSpPr>
            <a:spLocks noGrp="1"/>
          </p:cNvSpPr>
          <p:nvPr>
            <p:ph type="body" sz="quarter" idx="16" hasCustomPrompt="1"/>
          </p:nvPr>
        </p:nvSpPr>
        <p:spPr>
          <a:xfrm>
            <a:off x="8297891" y="2676293"/>
            <a:ext cx="3114109" cy="1984248"/>
          </a:xfrm>
        </p:spPr>
        <p:txBody>
          <a:bodyPr>
            <a:noAutofit/>
          </a:bodyPr>
          <a:lstStyle>
            <a:lvl1pPr>
              <a:lnSpc>
                <a:spcPct val="130000"/>
              </a:lnSpc>
              <a:spcBef>
                <a:spcPts val="0"/>
              </a:spcBef>
              <a:defRPr sz="1600">
                <a:solidFill>
                  <a:schemeClr val="tx1"/>
                </a:solidFill>
                <a:latin typeface="+mn-lt"/>
              </a:defRPr>
            </a:lvl1pPr>
            <a:lvl2pPr>
              <a:defRPr sz="1600">
                <a:solidFill>
                  <a:schemeClr val="tx1"/>
                </a:solidFill>
                <a:latin typeface="+mn-lt"/>
              </a:defRPr>
            </a:lvl2pPr>
            <a:lvl3pPr>
              <a:defRPr sz="1600">
                <a:solidFill>
                  <a:schemeClr val="tx1"/>
                </a:solidFill>
                <a:latin typeface="+mn-lt"/>
              </a:defRPr>
            </a:lvl3pPr>
            <a:lvl4pPr>
              <a:defRPr sz="1600">
                <a:solidFill>
                  <a:schemeClr val="tx1"/>
                </a:solidFill>
                <a:latin typeface="+mn-lt"/>
              </a:defRPr>
            </a:lvl4pPr>
            <a:lvl5pPr>
              <a:defRPr sz="1600">
                <a:solidFill>
                  <a:schemeClr val="tx1"/>
                </a:solidFill>
                <a:latin typeface="+mn-lt"/>
              </a:defRPr>
            </a:lvl5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4" name="Footer Placeholder 3"/>
          <p:cNvSpPr>
            <a:spLocks noGrp="1"/>
          </p:cNvSpPr>
          <p:nvPr>
            <p:ph type="ftr" sz="quarter" idx="17"/>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Comparison – Text – 3 cols</a:t>
            </a:r>
          </a:p>
        </p:txBody>
      </p:sp>
    </p:spTree>
    <p:extLst>
      <p:ext uri="{BB962C8B-B14F-4D97-AF65-F5344CB8AC3E}">
        <p14:creationId xmlns:p14="http://schemas.microsoft.com/office/powerpoint/2010/main" val="1793762663"/>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harts">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a:xfrm>
            <a:off x="777600" y="1811532"/>
            <a:ext cx="3311999" cy="3600000"/>
          </a:xfrm>
        </p:spPr>
        <p:txBody>
          <a:bodyPr>
            <a:normAutofit/>
          </a:bodyPr>
          <a:lstStyle>
            <a:lvl1pPr>
              <a:defRPr sz="1600">
                <a:solidFill>
                  <a:schemeClr val="tx1"/>
                </a:solidFill>
              </a:defRPr>
            </a:lvl1pPr>
          </a:lstStyle>
          <a:p>
            <a:r>
              <a:rPr lang="en-US" dirty="0"/>
              <a:t>Click icon to add chart</a:t>
            </a:r>
          </a:p>
        </p:txBody>
      </p:sp>
      <p:sp>
        <p:nvSpPr>
          <p:cNvPr id="15" name="Text Placeholder 5">
            <a:extLst>
              <a:ext uri="{FF2B5EF4-FFF2-40B4-BE49-F238E27FC236}">
                <a16:creationId xmlns:a16="http://schemas.microsoft.com/office/drawing/2014/main" id="{3CD9E70E-047F-524B-8B42-F14CB3CAB7D6}"/>
              </a:ext>
            </a:extLst>
          </p:cNvPr>
          <p:cNvSpPr>
            <a:spLocks noGrp="1"/>
          </p:cNvSpPr>
          <p:nvPr>
            <p:ph type="body" sz="quarter" idx="11" hasCustomPrompt="1"/>
          </p:nvPr>
        </p:nvSpPr>
        <p:spPr>
          <a:xfrm>
            <a:off x="777600" y="1497600"/>
            <a:ext cx="3311999" cy="313932"/>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24" name="Chart Placeholder 7">
            <a:extLst>
              <a:ext uri="{FF2B5EF4-FFF2-40B4-BE49-F238E27FC236}">
                <a16:creationId xmlns:a16="http://schemas.microsoft.com/office/drawing/2014/main" id="{F188B11B-60A7-0849-A43C-D99DF3D0A830}"/>
              </a:ext>
            </a:extLst>
          </p:cNvPr>
          <p:cNvSpPr>
            <a:spLocks noGrp="1"/>
          </p:cNvSpPr>
          <p:nvPr>
            <p:ph type="chart" sz="quarter" idx="13"/>
          </p:nvPr>
        </p:nvSpPr>
        <p:spPr>
          <a:xfrm>
            <a:off x="4438799" y="1811532"/>
            <a:ext cx="3311999" cy="3600000"/>
          </a:xfrm>
        </p:spPr>
        <p:txBody>
          <a:bodyPr>
            <a:normAutofit/>
          </a:bodyPr>
          <a:lstStyle>
            <a:lvl1pPr>
              <a:defRPr sz="1600">
                <a:solidFill>
                  <a:schemeClr val="tx1"/>
                </a:solidFill>
              </a:defRPr>
            </a:lvl1pPr>
          </a:lstStyle>
          <a:p>
            <a:r>
              <a:rPr lang="en-US" dirty="0"/>
              <a:t>Click icon to add chart</a:t>
            </a:r>
          </a:p>
        </p:txBody>
      </p:sp>
      <p:sp>
        <p:nvSpPr>
          <p:cNvPr id="25" name="Text Placeholder 5">
            <a:extLst>
              <a:ext uri="{FF2B5EF4-FFF2-40B4-BE49-F238E27FC236}">
                <a16:creationId xmlns:a16="http://schemas.microsoft.com/office/drawing/2014/main" id="{BA18ED58-B2E2-EE43-877F-DE0040789F94}"/>
              </a:ext>
            </a:extLst>
          </p:cNvPr>
          <p:cNvSpPr>
            <a:spLocks noGrp="1"/>
          </p:cNvSpPr>
          <p:nvPr>
            <p:ph type="body" sz="quarter" idx="14" hasCustomPrompt="1"/>
          </p:nvPr>
        </p:nvSpPr>
        <p:spPr>
          <a:xfrm>
            <a:off x="4438800" y="1497600"/>
            <a:ext cx="3311999" cy="313932"/>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26" name="Chart Placeholder 7">
            <a:extLst>
              <a:ext uri="{FF2B5EF4-FFF2-40B4-BE49-F238E27FC236}">
                <a16:creationId xmlns:a16="http://schemas.microsoft.com/office/drawing/2014/main" id="{9FFBC9A5-B88F-614E-B46F-B732306E6462}"/>
              </a:ext>
            </a:extLst>
          </p:cNvPr>
          <p:cNvSpPr>
            <a:spLocks noGrp="1"/>
          </p:cNvSpPr>
          <p:nvPr>
            <p:ph type="chart" sz="quarter" idx="15"/>
          </p:nvPr>
        </p:nvSpPr>
        <p:spPr>
          <a:xfrm>
            <a:off x="8099998" y="1811532"/>
            <a:ext cx="3311999" cy="3600000"/>
          </a:xfrm>
        </p:spPr>
        <p:txBody>
          <a:bodyPr>
            <a:normAutofit/>
          </a:bodyPr>
          <a:lstStyle>
            <a:lvl1pPr>
              <a:defRPr sz="1600">
                <a:solidFill>
                  <a:schemeClr val="tx1"/>
                </a:solidFill>
              </a:defRPr>
            </a:lvl1pPr>
          </a:lstStyle>
          <a:p>
            <a:r>
              <a:rPr lang="en-US" dirty="0"/>
              <a:t>Click icon to add chart</a:t>
            </a:r>
          </a:p>
        </p:txBody>
      </p:sp>
      <p:sp>
        <p:nvSpPr>
          <p:cNvPr id="27" name="Text Placeholder 5">
            <a:extLst>
              <a:ext uri="{FF2B5EF4-FFF2-40B4-BE49-F238E27FC236}">
                <a16:creationId xmlns:a16="http://schemas.microsoft.com/office/drawing/2014/main" id="{4E82FAE7-8F88-8D49-ABA2-20B0D71F8B7A}"/>
              </a:ext>
            </a:extLst>
          </p:cNvPr>
          <p:cNvSpPr>
            <a:spLocks noGrp="1"/>
          </p:cNvSpPr>
          <p:nvPr>
            <p:ph type="body" sz="quarter" idx="16" hasCustomPrompt="1"/>
          </p:nvPr>
        </p:nvSpPr>
        <p:spPr>
          <a:xfrm>
            <a:off x="8100001" y="1497600"/>
            <a:ext cx="3311999" cy="313932"/>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4" name="Footer Placeholder 3"/>
          <p:cNvSpPr>
            <a:spLocks noGrp="1"/>
          </p:cNvSpPr>
          <p:nvPr>
            <p:ph type="ftr" sz="quarter" idx="17"/>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Chart layout – 3 cols</a:t>
            </a:r>
          </a:p>
        </p:txBody>
      </p:sp>
    </p:spTree>
    <p:extLst>
      <p:ext uri="{BB962C8B-B14F-4D97-AF65-F5344CB8AC3E}">
        <p14:creationId xmlns:p14="http://schemas.microsoft.com/office/powerpoint/2010/main" val="3474835642"/>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Table">
    <p:spTree>
      <p:nvGrpSpPr>
        <p:cNvPr id="1" name=""/>
        <p:cNvGrpSpPr/>
        <p:nvPr/>
      </p:nvGrpSpPr>
      <p:grpSpPr>
        <a:xfrm>
          <a:off x="0" y="0"/>
          <a:ext cx="0" cy="0"/>
          <a:chOff x="0" y="0"/>
          <a:chExt cx="0" cy="0"/>
        </a:xfrm>
      </p:grpSpPr>
      <p:sp>
        <p:nvSpPr>
          <p:cNvPr id="5" name="Table Placeholder 4"/>
          <p:cNvSpPr>
            <a:spLocks noGrp="1"/>
          </p:cNvSpPr>
          <p:nvPr>
            <p:ph type="tbl" sz="quarter" idx="14"/>
          </p:nvPr>
        </p:nvSpPr>
        <p:spPr>
          <a:xfrm>
            <a:off x="777601" y="1906927"/>
            <a:ext cx="10634400" cy="3787291"/>
          </a:xfrm>
        </p:spPr>
        <p:txBody>
          <a:bodyPr>
            <a:normAutofit/>
          </a:bodyPr>
          <a:lstStyle>
            <a:lvl1pPr>
              <a:defRPr sz="1600">
                <a:solidFill>
                  <a:schemeClr val="tx1"/>
                </a:solidFill>
              </a:defRPr>
            </a:lvl1pPr>
          </a:lstStyle>
          <a:p>
            <a:r>
              <a:rPr lang="en-US" dirty="0"/>
              <a:t>Click icon to add table</a:t>
            </a:r>
          </a:p>
        </p:txBody>
      </p:sp>
      <p:sp>
        <p:nvSpPr>
          <p:cNvPr id="11" name="Text Placeholder 5">
            <a:extLst>
              <a:ext uri="{FF2B5EF4-FFF2-40B4-BE49-F238E27FC236}">
                <a16:creationId xmlns:a16="http://schemas.microsoft.com/office/drawing/2014/main" id="{78E84C9E-2496-794B-9347-71DDA36E1208}"/>
              </a:ext>
            </a:extLst>
          </p:cNvPr>
          <p:cNvSpPr>
            <a:spLocks noGrp="1"/>
          </p:cNvSpPr>
          <p:nvPr>
            <p:ph type="body" sz="quarter" idx="11" hasCustomPrompt="1"/>
          </p:nvPr>
        </p:nvSpPr>
        <p:spPr>
          <a:xfrm>
            <a:off x="777600" y="1528334"/>
            <a:ext cx="10634400" cy="313932"/>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4" name="Footer Placeholder 3"/>
          <p:cNvSpPr>
            <a:spLocks noGrp="1"/>
          </p:cNvSpPr>
          <p:nvPr>
            <p:ph type="ftr" sz="quarter" idx="15"/>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Basic Table</a:t>
            </a:r>
          </a:p>
        </p:txBody>
      </p:sp>
    </p:spTree>
    <p:extLst>
      <p:ext uri="{BB962C8B-B14F-4D97-AF65-F5344CB8AC3E}">
        <p14:creationId xmlns:p14="http://schemas.microsoft.com/office/powerpoint/2010/main" val="700533530"/>
      </p:ext>
    </p:extLst>
  </p:cSld>
  <p:clrMapOvr>
    <a:masterClrMapping/>
  </p:clrMapOvr>
  <p:extLst>
    <p:ext uri="{DCECCB84-F9BA-43D5-87BE-67443E8EF086}">
      <p15:sldGuideLst xmlns:p15="http://schemas.microsoft.com/office/powerpoint/2012/main">
        <p15:guide id="1" orient="horz" pos="1394" userDrawn="1">
          <p15:clr>
            <a:srgbClr val="FBAE40"/>
          </p15:clr>
        </p15:guide>
        <p15:guide id="2" orient="horz" pos="3828"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8" name="Picture Placeholder 7"/>
          <p:cNvSpPr>
            <a:spLocks noGrp="1"/>
          </p:cNvSpPr>
          <p:nvPr>
            <p:ph type="pic" sz="quarter" idx="23" hasCustomPrompt="1"/>
          </p:nvPr>
        </p:nvSpPr>
        <p:spPr>
          <a:xfrm>
            <a:off x="777599" y="1985211"/>
            <a:ext cx="5185785" cy="3922294"/>
          </a:xfrm>
        </p:spPr>
        <p:txBody>
          <a:bodyPr/>
          <a:lstStyle>
            <a:lvl1pPr>
              <a:defRPr baseline="0">
                <a:solidFill>
                  <a:schemeClr val="tx1"/>
                </a:solidFill>
              </a:defRPr>
            </a:lvl1pPr>
          </a:lstStyle>
          <a:p>
            <a:r>
              <a:rPr lang="en-US" dirty="0"/>
              <a:t>Photo Placeholder</a:t>
            </a:r>
          </a:p>
        </p:txBody>
      </p:sp>
      <p:sp>
        <p:nvSpPr>
          <p:cNvPr id="26" name="Content Placeholder 25"/>
          <p:cNvSpPr>
            <a:spLocks noGrp="1"/>
          </p:cNvSpPr>
          <p:nvPr>
            <p:ph sz="quarter" idx="25" hasCustomPrompt="1"/>
          </p:nvPr>
        </p:nvSpPr>
        <p:spPr>
          <a:xfrm>
            <a:off x="6207634" y="1985211"/>
            <a:ext cx="5206767" cy="3922294"/>
          </a:xfrm>
        </p:spPr>
        <p:txBody>
          <a:bodyPr/>
          <a:lstStyle>
            <a:lvl1pPr>
              <a:defRPr sz="2400" baseline="0">
                <a:solidFill>
                  <a:schemeClr val="tx2"/>
                </a:solidFill>
                <a:latin typeface="+mn-lt"/>
              </a:defRPr>
            </a:lvl1pPr>
            <a:lvl2pPr>
              <a:defRPr sz="1800" baseline="0">
                <a:solidFill>
                  <a:schemeClr val="tx2"/>
                </a:solidFill>
                <a:latin typeface="+mn-lt"/>
              </a:defRPr>
            </a:lvl2pPr>
            <a:lvl3pPr>
              <a:defRPr>
                <a:solidFill>
                  <a:schemeClr val="tx2"/>
                </a:solidFill>
                <a:latin typeface="+mn-lt"/>
              </a:defRPr>
            </a:lvl3pPr>
            <a:lvl4pPr>
              <a:defRPr>
                <a:solidFill>
                  <a:schemeClr val="tx2"/>
                </a:solidFill>
                <a:latin typeface="+mn-lt"/>
              </a:defRPr>
            </a:lvl4pPr>
            <a:lvl5pPr>
              <a:defRPr>
                <a:solidFill>
                  <a:schemeClr val="tx2"/>
                </a:solidFill>
                <a:latin typeface="+mn-lt"/>
              </a:defRPr>
            </a:lvl5pPr>
          </a:lstStyle>
          <a:p>
            <a:pPr lvl="0"/>
            <a:r>
              <a:rPr lang="en-US" dirty="0"/>
              <a:t>Main text – Arial, 24pt, Regular</a:t>
            </a:r>
          </a:p>
          <a:p>
            <a:pPr lvl="1"/>
            <a:r>
              <a:rPr lang="en-US" dirty="0"/>
              <a:t>Sub text – Arial, 18pt, Regular</a:t>
            </a:r>
          </a:p>
        </p:txBody>
      </p:sp>
      <p:sp>
        <p:nvSpPr>
          <p:cNvPr id="18" name="Text Placeholder 9">
            <a:extLst>
              <a:ext uri="{FF2B5EF4-FFF2-40B4-BE49-F238E27FC236}">
                <a16:creationId xmlns:a16="http://schemas.microsoft.com/office/drawing/2014/main" id="{5529E626-8C84-2947-A150-10B1FDF4E72D}"/>
              </a:ext>
            </a:extLst>
          </p:cNvPr>
          <p:cNvSpPr>
            <a:spLocks noGrp="1"/>
          </p:cNvSpPr>
          <p:nvPr>
            <p:ph type="body" sz="quarter" idx="13" hasCustomPrompt="1"/>
          </p:nvPr>
        </p:nvSpPr>
        <p:spPr>
          <a:xfrm>
            <a:off x="777599" y="1501999"/>
            <a:ext cx="10636803" cy="483212"/>
          </a:xfrm>
        </p:spPr>
        <p:txBody>
          <a:bodyPr>
            <a:normAutofit/>
          </a:bodyPr>
          <a:lstStyle>
            <a:lvl1pPr>
              <a:defRPr sz="1800">
                <a:solidFill>
                  <a:schemeClr val="tx2"/>
                </a:solidFill>
              </a:defRPr>
            </a:lvl1pPr>
          </a:lstStyle>
          <a:p>
            <a:pPr lvl="0"/>
            <a:r>
              <a:rPr lang="en-US" dirty="0"/>
              <a:t>Small Description</a:t>
            </a:r>
          </a:p>
        </p:txBody>
      </p:sp>
      <p:sp>
        <p:nvSpPr>
          <p:cNvPr id="3" name="Footer Placeholder 2"/>
          <p:cNvSpPr>
            <a:spLocks noGrp="1"/>
          </p:cNvSpPr>
          <p:nvPr>
            <p:ph type="ftr" sz="quarter" idx="26"/>
          </p:nvPr>
        </p:nvSpPr>
        <p:spPr/>
        <p:txBody>
          <a:bodyPr/>
          <a:lstStyle/>
          <a:p>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lide Simple - 1 - Violet">
    <p:bg>
      <p:bgPr>
        <a:solidFill>
          <a:srgbClr val="7C64C3"/>
        </a:solidFill>
        <a:effectLst/>
      </p:bgPr>
    </p:bg>
    <p:spTree>
      <p:nvGrpSpPr>
        <p:cNvPr id="1" name=""/>
        <p:cNvGrpSpPr/>
        <p:nvPr/>
      </p:nvGrpSpPr>
      <p:grpSpPr>
        <a:xfrm>
          <a:off x="0" y="0"/>
          <a:ext cx="0" cy="0"/>
          <a:chOff x="0" y="0"/>
          <a:chExt cx="0" cy="0"/>
        </a:xfrm>
      </p:grpSpPr>
      <p:sp>
        <p:nvSpPr>
          <p:cNvPr id="2" name="TextBox 1"/>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1123727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lide Simple - 2 - Orchid">
    <p:bg>
      <p:bgPr>
        <a:solidFill>
          <a:srgbClr val="DC4C81"/>
        </a:solidFill>
        <a:effectLst/>
      </p:bgPr>
    </p:bg>
    <p:spTree>
      <p:nvGrpSpPr>
        <p:cNvPr id="1" name=""/>
        <p:cNvGrpSpPr/>
        <p:nvPr/>
      </p:nvGrpSpPr>
      <p:grpSpPr>
        <a:xfrm>
          <a:off x="0" y="0"/>
          <a:ext cx="0" cy="0"/>
          <a:chOff x="0" y="0"/>
          <a:chExt cx="0" cy="0"/>
        </a:xfrm>
      </p:grpSpPr>
      <p:sp>
        <p:nvSpPr>
          <p:cNvPr id="2" name="TextBox 1"/>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3825860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lide Simple - 3 - Purple">
    <p:bg>
      <p:bgPr>
        <a:solidFill>
          <a:srgbClr val="9A4DB0"/>
        </a:solidFill>
        <a:effectLst/>
      </p:bgPr>
    </p:bg>
    <p:spTree>
      <p:nvGrpSpPr>
        <p:cNvPr id="1" name=""/>
        <p:cNvGrpSpPr/>
        <p:nvPr/>
      </p:nvGrpSpPr>
      <p:grpSpPr>
        <a:xfrm>
          <a:off x="0" y="0"/>
          <a:ext cx="0" cy="0"/>
          <a:chOff x="0" y="0"/>
          <a:chExt cx="0" cy="0"/>
        </a:xfrm>
      </p:grpSpPr>
      <p:sp>
        <p:nvSpPr>
          <p:cNvPr id="2" name="TextBox 1"/>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3274263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 - Full page photo title - Viole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2"/>
            <a:ext cx="12192000" cy="6857999"/>
          </a:xfrm>
          <a:solidFill>
            <a:srgbClr val="7C64C3"/>
          </a:solidFill>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b="1" baseline="0">
                <a:solidFill>
                  <a:schemeClr val="bg1"/>
                </a:solidFill>
              </a:defRPr>
            </a:lvl1pPr>
          </a:lstStyle>
          <a:p>
            <a:pPr marL="0" marR="0" lvl="0" indent="0" algn="l" defTabSz="685800" rtl="0" eaLnBrk="1" fontAlgn="auto" latinLnBrk="0" hangingPunct="1">
              <a:lnSpc>
                <a:spcPct val="90000"/>
              </a:lnSpc>
              <a:spcBef>
                <a:spcPts val="750"/>
              </a:spcBef>
              <a:spcAft>
                <a:spcPts val="0"/>
              </a:spcAft>
              <a:buClrTx/>
              <a:buSzTx/>
              <a:buFont typeface="Arial"/>
              <a:buNone/>
              <a:tabLst/>
              <a:defRPr/>
            </a:pPr>
            <a:r>
              <a:rPr lang="en-US" dirty="0"/>
              <a:t>Click icon to add picture</a:t>
            </a:r>
          </a:p>
        </p:txBody>
      </p:sp>
      <p:sp>
        <p:nvSpPr>
          <p:cNvPr id="7" name="Title 1">
            <a:extLst>
              <a:ext uri="{FF2B5EF4-FFF2-40B4-BE49-F238E27FC236}">
                <a16:creationId xmlns:a16="http://schemas.microsoft.com/office/drawing/2014/main" id="{4A7698B9-D050-374A-8EC4-E48F0F103F36}"/>
              </a:ext>
            </a:extLst>
          </p:cNvPr>
          <p:cNvSpPr>
            <a:spLocks noGrp="1"/>
          </p:cNvSpPr>
          <p:nvPr>
            <p:ph type="title" hasCustomPrompt="1"/>
          </p:nvPr>
        </p:nvSpPr>
        <p:spPr>
          <a:xfrm>
            <a:off x="1080000" y="2674651"/>
            <a:ext cx="9910800" cy="586432"/>
          </a:xfrm>
          <a:prstGeom prst="rect">
            <a:avLst/>
          </a:prstGeom>
        </p:spPr>
        <p:txBody>
          <a:bodyPr>
            <a:noAutofit/>
          </a:bodyPr>
          <a:lstStyle>
            <a:lvl1pPr>
              <a:defRPr sz="3200">
                <a:solidFill>
                  <a:schemeClr val="bg1"/>
                </a:solidFill>
              </a:defRPr>
            </a:lvl1pPr>
          </a:lstStyle>
          <a:p>
            <a:r>
              <a:rPr lang="en-US" dirty="0"/>
              <a:t>Full page photo title - Violet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 - Full page photo title - Orchid">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2"/>
            <a:ext cx="12192000" cy="6857999"/>
          </a:xfrm>
          <a:solidFill>
            <a:srgbClr val="DD4B81"/>
          </a:solidFill>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b="1" baseline="0">
                <a:solidFill>
                  <a:schemeClr val="bg1"/>
                </a:solidFill>
              </a:defRPr>
            </a:lvl1pPr>
          </a:lstStyle>
          <a:p>
            <a:pPr marL="0" marR="0" lvl="0" indent="0" algn="l" defTabSz="685800" rtl="0" eaLnBrk="1" fontAlgn="auto" latinLnBrk="0" hangingPunct="1">
              <a:lnSpc>
                <a:spcPct val="90000"/>
              </a:lnSpc>
              <a:spcBef>
                <a:spcPts val="750"/>
              </a:spcBef>
              <a:spcAft>
                <a:spcPts val="0"/>
              </a:spcAft>
              <a:buClrTx/>
              <a:buSzTx/>
              <a:buFont typeface="Arial"/>
              <a:buNone/>
              <a:tabLst/>
              <a:defRPr/>
            </a:pPr>
            <a:r>
              <a:rPr lang="en-US" dirty="0"/>
              <a:t>Click icon to add picture</a:t>
            </a:r>
          </a:p>
        </p:txBody>
      </p:sp>
      <p:sp>
        <p:nvSpPr>
          <p:cNvPr id="7" name="Title 1">
            <a:extLst>
              <a:ext uri="{FF2B5EF4-FFF2-40B4-BE49-F238E27FC236}">
                <a16:creationId xmlns:a16="http://schemas.microsoft.com/office/drawing/2014/main" id="{4A7698B9-D050-374A-8EC4-E48F0F103F36}"/>
              </a:ext>
            </a:extLst>
          </p:cNvPr>
          <p:cNvSpPr>
            <a:spLocks noGrp="1"/>
          </p:cNvSpPr>
          <p:nvPr>
            <p:ph type="title" hasCustomPrompt="1"/>
          </p:nvPr>
        </p:nvSpPr>
        <p:spPr>
          <a:xfrm>
            <a:off x="1080000" y="2674651"/>
            <a:ext cx="9910800" cy="586432"/>
          </a:xfrm>
          <a:prstGeom prst="rect">
            <a:avLst/>
          </a:prstGeom>
        </p:spPr>
        <p:txBody>
          <a:bodyPr>
            <a:noAutofit/>
          </a:bodyPr>
          <a:lstStyle>
            <a:lvl1pPr>
              <a:defRPr sz="3200">
                <a:solidFill>
                  <a:schemeClr val="bg1"/>
                </a:solidFill>
              </a:defRPr>
            </a:lvl1pPr>
          </a:lstStyle>
          <a:p>
            <a:r>
              <a:rPr lang="en-US" dirty="0"/>
              <a:t>Full page photo title - Orchid</a:t>
            </a:r>
          </a:p>
        </p:txBody>
      </p:sp>
    </p:spTree>
    <p:extLst>
      <p:ext uri="{BB962C8B-B14F-4D97-AF65-F5344CB8AC3E}">
        <p14:creationId xmlns:p14="http://schemas.microsoft.com/office/powerpoint/2010/main" val="411899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3 - Full page photo title - Purpl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2"/>
            <a:ext cx="12192000" cy="6857999"/>
          </a:xfrm>
          <a:solidFill>
            <a:srgbClr val="9A4DB0"/>
          </a:solidFill>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b="1" baseline="0">
                <a:solidFill>
                  <a:schemeClr val="bg1"/>
                </a:solidFill>
              </a:defRPr>
            </a:lvl1pPr>
          </a:lstStyle>
          <a:p>
            <a:pPr marL="0" marR="0" lvl="0" indent="0" algn="l" defTabSz="685800" rtl="0" eaLnBrk="1" fontAlgn="auto" latinLnBrk="0" hangingPunct="1">
              <a:lnSpc>
                <a:spcPct val="90000"/>
              </a:lnSpc>
              <a:spcBef>
                <a:spcPts val="750"/>
              </a:spcBef>
              <a:spcAft>
                <a:spcPts val="0"/>
              </a:spcAft>
              <a:buClrTx/>
              <a:buSzTx/>
              <a:buFont typeface="Arial"/>
              <a:buNone/>
              <a:tabLst/>
              <a:defRPr/>
            </a:pPr>
            <a:r>
              <a:rPr lang="en-US" dirty="0"/>
              <a:t>Click icon to add picture</a:t>
            </a:r>
          </a:p>
        </p:txBody>
      </p:sp>
      <p:sp>
        <p:nvSpPr>
          <p:cNvPr id="7" name="Title 1">
            <a:extLst>
              <a:ext uri="{FF2B5EF4-FFF2-40B4-BE49-F238E27FC236}">
                <a16:creationId xmlns:a16="http://schemas.microsoft.com/office/drawing/2014/main" id="{4A7698B9-D050-374A-8EC4-E48F0F103F36}"/>
              </a:ext>
            </a:extLst>
          </p:cNvPr>
          <p:cNvSpPr>
            <a:spLocks noGrp="1"/>
          </p:cNvSpPr>
          <p:nvPr>
            <p:ph type="title" hasCustomPrompt="1"/>
          </p:nvPr>
        </p:nvSpPr>
        <p:spPr>
          <a:xfrm>
            <a:off x="1080000" y="2674651"/>
            <a:ext cx="9910800" cy="586432"/>
          </a:xfrm>
          <a:prstGeom prst="rect">
            <a:avLst/>
          </a:prstGeom>
        </p:spPr>
        <p:txBody>
          <a:bodyPr>
            <a:noAutofit/>
          </a:bodyPr>
          <a:lstStyle>
            <a:lvl1pPr>
              <a:defRPr sz="3200">
                <a:solidFill>
                  <a:schemeClr val="bg1"/>
                </a:solidFill>
              </a:defRPr>
            </a:lvl1pPr>
          </a:lstStyle>
          <a:p>
            <a:r>
              <a:rPr lang="en-US" dirty="0"/>
              <a:t>Full page photo title - Purple</a:t>
            </a:r>
          </a:p>
        </p:txBody>
      </p:sp>
    </p:spTree>
    <p:extLst>
      <p:ext uri="{BB962C8B-B14F-4D97-AF65-F5344CB8AC3E}">
        <p14:creationId xmlns:p14="http://schemas.microsoft.com/office/powerpoint/2010/main" val="4245519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irst Slide - Presentation">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D9808CD-5210-3F4A-AA23-FC304081FFC8}"/>
              </a:ext>
            </a:extLst>
          </p:cNvPr>
          <p:cNvPicPr>
            <a:picLocks noChangeAspect="1"/>
          </p:cNvPicPr>
          <p:nvPr userDrawn="1"/>
        </p:nvPicPr>
        <p:blipFill>
          <a:blip r:embed="rId2"/>
          <a:stretch>
            <a:fillRect/>
          </a:stretch>
        </p:blipFill>
        <p:spPr>
          <a:xfrm>
            <a:off x="6993858" y="6064"/>
            <a:ext cx="4771571" cy="6858000"/>
          </a:xfrm>
          <a:prstGeom prst="rect">
            <a:avLst/>
          </a:prstGeom>
        </p:spPr>
      </p:pic>
      <p:sp>
        <p:nvSpPr>
          <p:cNvPr id="26" name="Text Placeholder 4"/>
          <p:cNvSpPr>
            <a:spLocks noGrp="1"/>
          </p:cNvSpPr>
          <p:nvPr>
            <p:ph type="body" sz="quarter" idx="11" hasCustomPrompt="1"/>
          </p:nvPr>
        </p:nvSpPr>
        <p:spPr>
          <a:xfrm>
            <a:off x="1889799" y="1543288"/>
            <a:ext cx="8160001" cy="360000"/>
          </a:xfrm>
        </p:spPr>
        <p:txBody>
          <a:bodyPr>
            <a:noAutofit/>
          </a:bodyPr>
          <a:lstStyle>
            <a:lvl1pPr>
              <a:lnSpc>
                <a:spcPct val="100000"/>
              </a:lnSpc>
              <a:defRPr sz="1800">
                <a:solidFill>
                  <a:srgbClr val="332C41">
                    <a:alpha val="50000"/>
                  </a:srgbClr>
                </a:solidFill>
                <a:latin typeface="Arial" panose="020B0604020202020204" pitchFamily="34" charset="0"/>
                <a:cs typeface="Arial" panose="020B0604020202020204" pitchFamily="34" charset="0"/>
              </a:defRPr>
            </a:lvl1pPr>
          </a:lstStyle>
          <a:p>
            <a:pPr lvl="0"/>
            <a:r>
              <a:rPr lang="en-GB" dirty="0"/>
              <a:t>Tuesday, 16 April 2019</a:t>
            </a:r>
            <a:endParaRPr lang="en-US" dirty="0"/>
          </a:p>
        </p:txBody>
      </p:sp>
      <p:sp>
        <p:nvSpPr>
          <p:cNvPr id="8" name="TextBox 7">
            <a:extLst>
              <a:ext uri="{FF2B5EF4-FFF2-40B4-BE49-F238E27FC236}">
                <a16:creationId xmlns:a16="http://schemas.microsoft.com/office/drawing/2014/main" id="{3CA0EC70-9AE3-D149-9A28-F04398396A8B}"/>
              </a:ext>
            </a:extLst>
          </p:cNvPr>
          <p:cNvSpPr txBox="1"/>
          <p:nvPr userDrawn="1"/>
        </p:nvSpPr>
        <p:spPr>
          <a:xfrm>
            <a:off x="4722471" y="2627453"/>
            <a:ext cx="184731" cy="369332"/>
          </a:xfrm>
          <a:prstGeom prst="rect">
            <a:avLst/>
          </a:prstGeom>
          <a:noFill/>
        </p:spPr>
        <p:txBody>
          <a:bodyPr wrap="none" rtlCol="0">
            <a:spAutoFit/>
          </a:bodyPr>
          <a:lstStyle/>
          <a:p>
            <a:endParaRPr lang="en-US" sz="1800" dirty="0"/>
          </a:p>
        </p:txBody>
      </p:sp>
      <p:sp>
        <p:nvSpPr>
          <p:cNvPr id="10" name="Text Placeholder 4">
            <a:extLst>
              <a:ext uri="{FF2B5EF4-FFF2-40B4-BE49-F238E27FC236}">
                <a16:creationId xmlns:a16="http://schemas.microsoft.com/office/drawing/2014/main" id="{44D6EFC6-ADA4-5D43-80B0-3BFC5EF96ECD}"/>
              </a:ext>
            </a:extLst>
          </p:cNvPr>
          <p:cNvSpPr>
            <a:spLocks noGrp="1"/>
          </p:cNvSpPr>
          <p:nvPr>
            <p:ph type="body" sz="quarter" idx="12" hasCustomPrompt="1"/>
          </p:nvPr>
        </p:nvSpPr>
        <p:spPr>
          <a:xfrm>
            <a:off x="1870530" y="3517066"/>
            <a:ext cx="8160000" cy="369332"/>
          </a:xfrm>
        </p:spPr>
        <p:txBody>
          <a:bodyPr>
            <a:spAutoFit/>
          </a:bodyPr>
          <a:lstStyle>
            <a:lvl1pPr>
              <a:lnSpc>
                <a:spcPct val="100000"/>
              </a:lnSpc>
              <a:defRPr sz="1800">
                <a:solidFill>
                  <a:srgbClr val="332C41">
                    <a:alpha val="50000"/>
                  </a:srgbClr>
                </a:solidFill>
                <a:latin typeface="Arial" panose="020B0604020202020204" pitchFamily="34" charset="0"/>
                <a:cs typeface="Arial" panose="020B0604020202020204" pitchFamily="34" charset="0"/>
              </a:defRPr>
            </a:lvl1pPr>
          </a:lstStyle>
          <a:p>
            <a:r>
              <a:rPr lang="en-US" dirty="0"/>
              <a:t>Further Information</a:t>
            </a:r>
          </a:p>
        </p:txBody>
      </p:sp>
      <p:sp>
        <p:nvSpPr>
          <p:cNvPr id="17" name="Title 3">
            <a:extLst>
              <a:ext uri="{FF2B5EF4-FFF2-40B4-BE49-F238E27FC236}">
                <a16:creationId xmlns:a16="http://schemas.microsoft.com/office/drawing/2014/main" id="{3EB61425-7076-7940-8CB4-73E10E0A081C}"/>
              </a:ext>
            </a:extLst>
          </p:cNvPr>
          <p:cNvSpPr>
            <a:spLocks noGrp="1"/>
          </p:cNvSpPr>
          <p:nvPr>
            <p:ph type="title" hasCustomPrompt="1"/>
          </p:nvPr>
        </p:nvSpPr>
        <p:spPr>
          <a:xfrm>
            <a:off x="1889799" y="1903288"/>
            <a:ext cx="8160001" cy="1543288"/>
          </a:xfrm>
        </p:spPr>
        <p:txBody>
          <a:bodyPr>
            <a:noAutofit/>
          </a:bodyPr>
          <a:lstStyle>
            <a:lvl1pPr>
              <a:lnSpc>
                <a:spcPct val="100000"/>
              </a:lnSpc>
              <a:defRPr sz="4800">
                <a:solidFill>
                  <a:schemeClr val="tx2"/>
                </a:solidFill>
              </a:defRPr>
            </a:lvl1pPr>
          </a:lstStyle>
          <a:p>
            <a:r>
              <a:rPr lang="en-US" dirty="0"/>
              <a:t>Internal/Sales Presentation on two lines</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70530" y="5022000"/>
            <a:ext cx="2029968" cy="472983"/>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 - Section - Defaul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C18F50F6-6581-AC4A-B5FB-9EE2E0DAE982}"/>
              </a:ext>
            </a:extLst>
          </p:cNvPr>
          <p:cNvSpPr>
            <a:spLocks noGrp="1"/>
          </p:cNvSpPr>
          <p:nvPr>
            <p:ph type="body" idx="1" hasCustomPrompt="1"/>
          </p:nvPr>
        </p:nvSpPr>
        <p:spPr>
          <a:xfrm>
            <a:off x="1080000" y="3394899"/>
            <a:ext cx="9910800" cy="923330"/>
          </a:xfrm>
        </p:spPr>
        <p:txBody>
          <a:bodyPr anchor="t">
            <a:spAutoFit/>
          </a:bodyPr>
          <a:lstStyle>
            <a:lvl1pPr marL="0" indent="0">
              <a:buNone/>
              <a:defRPr sz="2000" b="0">
                <a:solidFill>
                  <a:srgbClr val="9995A0"/>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8" name="Title 1">
            <a:extLst>
              <a:ext uri="{FF2B5EF4-FFF2-40B4-BE49-F238E27FC236}">
                <a16:creationId xmlns:a16="http://schemas.microsoft.com/office/drawing/2014/main" id="{6CEC0F2A-841F-FF4E-AC37-657B1603567A}"/>
              </a:ext>
            </a:extLst>
          </p:cNvPr>
          <p:cNvSpPr>
            <a:spLocks noGrp="1"/>
          </p:cNvSpPr>
          <p:nvPr>
            <p:ph type="title" hasCustomPrompt="1"/>
          </p:nvPr>
        </p:nvSpPr>
        <p:spPr>
          <a:xfrm>
            <a:off x="1080000" y="2808466"/>
            <a:ext cx="9910800" cy="586432"/>
          </a:xfrm>
          <a:prstGeom prst="rect">
            <a:avLst/>
          </a:prstGeom>
        </p:spPr>
        <p:txBody>
          <a:bodyPr anchor="b" anchorCtr="0">
            <a:spAutoFit/>
          </a:bodyPr>
          <a:lstStyle>
            <a:lvl1pPr>
              <a:defRPr sz="3200">
                <a:solidFill>
                  <a:schemeClr val="tx1"/>
                </a:solidFill>
              </a:defRPr>
            </a:lvl1pPr>
          </a:lstStyle>
          <a:p>
            <a:r>
              <a:rPr lang="en-US" dirty="0"/>
              <a:t>Section - Default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2 - Section - Violet">
    <p:bg>
      <p:bgPr>
        <a:solidFill>
          <a:srgbClr val="7C64C3"/>
        </a:solidFill>
        <a:effectLst/>
      </p:bgPr>
    </p:bg>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2EE904E-AD28-B644-95C2-A4D34616441E}"/>
              </a:ext>
            </a:extLst>
          </p:cNvPr>
          <p:cNvSpPr>
            <a:spLocks noGrp="1"/>
          </p:cNvSpPr>
          <p:nvPr>
            <p:ph type="body" idx="1" hasCustomPrompt="1"/>
          </p:nvPr>
        </p:nvSpPr>
        <p:spPr>
          <a:xfrm>
            <a:off x="1080000" y="3394899"/>
            <a:ext cx="9910800" cy="923330"/>
          </a:xfrm>
        </p:spPr>
        <p:txBody>
          <a:bodyPr anchor="t">
            <a:spAutoFit/>
          </a:bodyPr>
          <a:lstStyle>
            <a:lvl1pPr marL="0" indent="0">
              <a:buNone/>
              <a:defRPr sz="2000" b="0">
                <a:solidFill>
                  <a:srgbClr val="BEB2E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7" name="Title 1">
            <a:extLst>
              <a:ext uri="{FF2B5EF4-FFF2-40B4-BE49-F238E27FC236}">
                <a16:creationId xmlns:a16="http://schemas.microsoft.com/office/drawing/2014/main" id="{F9326F20-F448-2348-96F8-968376BA61BB}"/>
              </a:ext>
            </a:extLst>
          </p:cNvPr>
          <p:cNvSpPr>
            <a:spLocks noGrp="1"/>
          </p:cNvSpPr>
          <p:nvPr>
            <p:ph type="title" hasCustomPrompt="1"/>
          </p:nvPr>
        </p:nvSpPr>
        <p:spPr>
          <a:xfrm>
            <a:off x="1080000" y="2808466"/>
            <a:ext cx="9910800" cy="586432"/>
          </a:xfrm>
          <a:prstGeom prst="rect">
            <a:avLst/>
          </a:prstGeom>
        </p:spPr>
        <p:txBody>
          <a:bodyPr anchor="b" anchorCtr="0">
            <a:noAutofit/>
          </a:bodyPr>
          <a:lstStyle>
            <a:lvl1pPr>
              <a:defRPr sz="3200">
                <a:solidFill>
                  <a:schemeClr val="bg1"/>
                </a:solidFill>
              </a:defRPr>
            </a:lvl1pPr>
          </a:lstStyle>
          <a:p>
            <a:r>
              <a:rPr lang="en-US" dirty="0"/>
              <a:t>Section title (Arial 32pt / Bold)</a:t>
            </a:r>
          </a:p>
        </p:txBody>
      </p:sp>
      <p:sp>
        <p:nvSpPr>
          <p:cNvPr id="4" name="TextBox 3"/>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3 - Section - Orchid">
    <p:bg>
      <p:bgPr>
        <a:solidFill>
          <a:srgbClr val="DC4C8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F2EE904E-AD28-B644-95C2-A4D34616441E}"/>
              </a:ext>
            </a:extLst>
          </p:cNvPr>
          <p:cNvSpPr>
            <a:spLocks noGrp="1"/>
          </p:cNvSpPr>
          <p:nvPr>
            <p:ph type="body" idx="1" hasCustomPrompt="1"/>
          </p:nvPr>
        </p:nvSpPr>
        <p:spPr>
          <a:xfrm>
            <a:off x="1080000" y="3394899"/>
            <a:ext cx="9910800" cy="923330"/>
          </a:xfrm>
        </p:spPr>
        <p:txBody>
          <a:bodyPr anchor="t">
            <a:spAutoFit/>
          </a:bodyPr>
          <a:lstStyle>
            <a:lvl1pPr marL="0" indent="0">
              <a:buNone/>
              <a:defRPr sz="2000" b="0">
                <a:solidFill>
                  <a:srgbClr val="EEA6C0"/>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8" name="Title 1">
            <a:extLst>
              <a:ext uri="{FF2B5EF4-FFF2-40B4-BE49-F238E27FC236}">
                <a16:creationId xmlns:a16="http://schemas.microsoft.com/office/drawing/2014/main" id="{F9326F20-F448-2348-96F8-968376BA61BB}"/>
              </a:ext>
            </a:extLst>
          </p:cNvPr>
          <p:cNvSpPr>
            <a:spLocks noGrp="1"/>
          </p:cNvSpPr>
          <p:nvPr>
            <p:ph type="title" hasCustomPrompt="1"/>
          </p:nvPr>
        </p:nvSpPr>
        <p:spPr>
          <a:xfrm>
            <a:off x="1080000" y="2808466"/>
            <a:ext cx="9910800" cy="586432"/>
          </a:xfrm>
          <a:prstGeom prst="rect">
            <a:avLst/>
          </a:prstGeom>
        </p:spPr>
        <p:txBody>
          <a:bodyPr anchor="b" anchorCtr="0">
            <a:noAutofit/>
          </a:bodyPr>
          <a:lstStyle>
            <a:lvl1pPr>
              <a:defRPr sz="3200">
                <a:solidFill>
                  <a:schemeClr val="bg1"/>
                </a:solidFill>
              </a:defRPr>
            </a:lvl1pPr>
          </a:lstStyle>
          <a:p>
            <a:r>
              <a:rPr lang="en-US" dirty="0"/>
              <a:t>Section title (Arial 32pt / Bold)</a:t>
            </a:r>
          </a:p>
        </p:txBody>
      </p:sp>
      <p:sp>
        <p:nvSpPr>
          <p:cNvPr id="4" name="TextBox 3"/>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4 - Section - Purple">
    <p:bg>
      <p:bgPr>
        <a:solidFill>
          <a:srgbClr val="9A4DB0"/>
        </a:solidFill>
        <a:effectLst/>
      </p:bgPr>
    </p:bg>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F2EE904E-AD28-B644-95C2-A4D34616441E}"/>
              </a:ext>
            </a:extLst>
          </p:cNvPr>
          <p:cNvSpPr>
            <a:spLocks noGrp="1"/>
          </p:cNvSpPr>
          <p:nvPr>
            <p:ph type="body" idx="1" hasCustomPrompt="1"/>
          </p:nvPr>
        </p:nvSpPr>
        <p:spPr>
          <a:xfrm>
            <a:off x="1080000" y="3394899"/>
            <a:ext cx="9910800" cy="923330"/>
          </a:xfrm>
        </p:spPr>
        <p:txBody>
          <a:bodyPr anchor="t">
            <a:spAutoFit/>
          </a:bodyPr>
          <a:lstStyle>
            <a:lvl1pPr marL="0" indent="0">
              <a:buNone/>
              <a:defRPr sz="2000" b="0">
                <a:solidFill>
                  <a:srgbClr val="CDA6D8"/>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9" name="Title 1">
            <a:extLst>
              <a:ext uri="{FF2B5EF4-FFF2-40B4-BE49-F238E27FC236}">
                <a16:creationId xmlns:a16="http://schemas.microsoft.com/office/drawing/2014/main" id="{F9326F20-F448-2348-96F8-968376BA61BB}"/>
              </a:ext>
            </a:extLst>
          </p:cNvPr>
          <p:cNvSpPr>
            <a:spLocks noGrp="1"/>
          </p:cNvSpPr>
          <p:nvPr>
            <p:ph type="title" hasCustomPrompt="1"/>
          </p:nvPr>
        </p:nvSpPr>
        <p:spPr>
          <a:xfrm>
            <a:off x="1080000" y="2808466"/>
            <a:ext cx="9910800" cy="586432"/>
          </a:xfrm>
          <a:prstGeom prst="rect">
            <a:avLst/>
          </a:prstGeom>
        </p:spPr>
        <p:txBody>
          <a:bodyPr anchor="b" anchorCtr="0">
            <a:noAutofit/>
          </a:bodyPr>
          <a:lstStyle>
            <a:lvl1pPr>
              <a:defRPr sz="3200">
                <a:solidFill>
                  <a:schemeClr val="bg1"/>
                </a:solidFill>
              </a:defRPr>
            </a:lvl1pPr>
          </a:lstStyle>
          <a:p>
            <a:r>
              <a:rPr lang="en-US" dirty="0"/>
              <a:t>Section title (Arial 32pt / Bold)</a:t>
            </a:r>
          </a:p>
        </p:txBody>
      </p:sp>
      <p:sp>
        <p:nvSpPr>
          <p:cNvPr id="4" name="TextBox 3"/>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13832910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2 - QuoteWithLogo - Violet">
    <p:bg>
      <p:bgPr>
        <a:solidFill>
          <a:srgbClr val="7C64C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0000" y="720000"/>
            <a:ext cx="9910800" cy="1077218"/>
          </a:xfrm>
          <a:prstGeom prst="rect">
            <a:avLst/>
          </a:prstGeom>
        </p:spPr>
        <p:txBody>
          <a:bodyPr anchor="t">
            <a:spAutoFit/>
          </a:bodyPr>
          <a:lstStyle>
            <a:lvl1pPr algn="l">
              <a:defRPr sz="6400">
                <a:solidFill>
                  <a:schemeClr val="bg1"/>
                </a:solidFill>
              </a:defRPr>
            </a:lvl1pPr>
          </a:lstStyle>
          <a:p>
            <a:r>
              <a:rPr lang="en-US" dirty="0"/>
              <a:t>Big title – Arial 64</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000" y="5327832"/>
            <a:ext cx="2039112" cy="475113"/>
          </a:xfrm>
          <a:prstGeom prst="rect">
            <a:avLst/>
          </a:prstGeom>
        </p:spPr>
      </p:pic>
      <p:sp>
        <p:nvSpPr>
          <p:cNvPr id="4" name="TextBox 3"/>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27117797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 - QuoteWithLogo - Orchid">
    <p:bg>
      <p:bgPr>
        <a:solidFill>
          <a:srgbClr val="DC4C8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B74707B-30C1-4448-8574-031B099619B0}"/>
              </a:ext>
            </a:extLst>
          </p:cNvPr>
          <p:cNvSpPr>
            <a:spLocks noGrp="1"/>
          </p:cNvSpPr>
          <p:nvPr>
            <p:ph type="title" hasCustomPrompt="1"/>
          </p:nvPr>
        </p:nvSpPr>
        <p:spPr>
          <a:xfrm>
            <a:off x="1080000" y="720000"/>
            <a:ext cx="9910800" cy="1077218"/>
          </a:xfrm>
          <a:prstGeom prst="rect">
            <a:avLst/>
          </a:prstGeom>
        </p:spPr>
        <p:txBody>
          <a:bodyPr anchor="t">
            <a:spAutoFit/>
          </a:bodyPr>
          <a:lstStyle>
            <a:lvl1pPr algn="l">
              <a:defRPr sz="6400">
                <a:solidFill>
                  <a:schemeClr val="bg1"/>
                </a:solidFill>
              </a:defRPr>
            </a:lvl1pPr>
          </a:lstStyle>
          <a:p>
            <a:r>
              <a:rPr lang="en-US" dirty="0"/>
              <a:t>Big title – Arial 64</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000" y="5327832"/>
            <a:ext cx="2039112" cy="475113"/>
          </a:xfrm>
          <a:prstGeom prst="rect">
            <a:avLst/>
          </a:prstGeom>
        </p:spPr>
      </p:pic>
      <p:sp>
        <p:nvSpPr>
          <p:cNvPr id="4" name="TextBox 3"/>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31853136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4 - QuoteWithLogo - Purple">
    <p:bg>
      <p:bgPr>
        <a:solidFill>
          <a:srgbClr val="9A4DB0"/>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F1A9959-3EB4-854F-893D-5DF94F13E421}"/>
              </a:ext>
            </a:extLst>
          </p:cNvPr>
          <p:cNvSpPr>
            <a:spLocks noGrp="1"/>
          </p:cNvSpPr>
          <p:nvPr>
            <p:ph type="title" hasCustomPrompt="1"/>
          </p:nvPr>
        </p:nvSpPr>
        <p:spPr>
          <a:xfrm>
            <a:off x="1080000" y="720000"/>
            <a:ext cx="9910800" cy="1077218"/>
          </a:xfrm>
          <a:prstGeom prst="rect">
            <a:avLst/>
          </a:prstGeom>
        </p:spPr>
        <p:txBody>
          <a:bodyPr anchor="t">
            <a:spAutoFit/>
          </a:bodyPr>
          <a:lstStyle>
            <a:lvl1pPr algn="l">
              <a:defRPr sz="6400">
                <a:solidFill>
                  <a:schemeClr val="bg1"/>
                </a:solidFill>
              </a:defRPr>
            </a:lvl1pPr>
          </a:lstStyle>
          <a:p>
            <a:r>
              <a:rPr lang="en-US" dirty="0"/>
              <a:t>Big title – Arial 64</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000" y="5327832"/>
            <a:ext cx="2039112" cy="475113"/>
          </a:xfrm>
          <a:prstGeom prst="rect">
            <a:avLst/>
          </a:prstGeom>
        </p:spPr>
      </p:pic>
      <p:sp>
        <p:nvSpPr>
          <p:cNvPr id="4" name="TextBox 3"/>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41184801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6925" y="576654"/>
            <a:ext cx="11874446" cy="6673376"/>
          </a:xfrm>
          <a:prstGeom prst="rect">
            <a:avLst/>
          </a:prstGeom>
        </p:spPr>
      </p:pic>
      <p:sp>
        <p:nvSpPr>
          <p:cNvPr id="5" name="TextBox 4"/>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rgbClr val="332C41">
                    <a:alpha val="40000"/>
                  </a:srgbClr>
                </a:solidFill>
                <a:latin typeface="+mn-lt"/>
                <a:ea typeface="+mn-ea"/>
                <a:cs typeface="+mn-cs"/>
              </a:rPr>
              <a:pPr algn="r"/>
              <a:t>‹#›</a:t>
            </a:fld>
            <a:endParaRPr lang="en-US" sz="1000" kern="1200" dirty="0">
              <a:solidFill>
                <a:srgbClr val="332C41">
                  <a:alpha val="40000"/>
                </a:srgbClr>
              </a:solidFill>
              <a:latin typeface="+mn-lt"/>
              <a:ea typeface="+mn-ea"/>
              <a:cs typeface="+mn-cs"/>
            </a:endParaRPr>
          </a:p>
        </p:txBody>
      </p:sp>
      <p:sp>
        <p:nvSpPr>
          <p:cNvPr id="2" name="Title 1"/>
          <p:cNvSpPr>
            <a:spLocks noGrp="1"/>
          </p:cNvSpPr>
          <p:nvPr>
            <p:ph type="title"/>
          </p:nvPr>
        </p:nvSpPr>
        <p:spPr>
          <a:xfrm>
            <a:off x="777600" y="356616"/>
            <a:ext cx="10634400" cy="461665"/>
          </a:xfrm>
        </p:spPr>
        <p:txBody>
          <a:bodyPr/>
          <a:lstStyle>
            <a:lvl1pPr algn="ctr">
              <a:defRPr/>
            </a:lvl1pPr>
          </a:lstStyle>
          <a:p>
            <a:r>
              <a:rPr lang="en-US"/>
              <a:t>Click to edit Master title style</a:t>
            </a:r>
            <a:endParaRPr lang="en-US" dirty="0"/>
          </a:p>
        </p:txBody>
      </p:sp>
      <p:grpSp>
        <p:nvGrpSpPr>
          <p:cNvPr id="7" name="Group 6"/>
          <p:cNvGrpSpPr/>
          <p:nvPr userDrawn="1"/>
        </p:nvGrpSpPr>
        <p:grpSpPr>
          <a:xfrm>
            <a:off x="4069557" y="6152914"/>
            <a:ext cx="1988343" cy="261610"/>
            <a:chOff x="4069557" y="6152914"/>
            <a:chExt cx="1988343" cy="261610"/>
          </a:xfrm>
        </p:grpSpPr>
        <p:sp>
          <p:nvSpPr>
            <p:cNvPr id="4" name="Rectangle 3"/>
            <p:cNvSpPr/>
            <p:nvPr userDrawn="1"/>
          </p:nvSpPr>
          <p:spPr>
            <a:xfrm>
              <a:off x="4069557" y="6222785"/>
              <a:ext cx="116681" cy="116681"/>
            </a:xfrm>
            <a:prstGeom prst="rect">
              <a:avLst/>
            </a:prstGeom>
            <a:solidFill>
              <a:srgbClr val="8F77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Partner and affiliate</a:t>
              </a:r>
              <a:r>
                <a:rPr lang="en-US" sz="1100" baseline="0" dirty="0">
                  <a:solidFill>
                    <a:srgbClr val="332C41"/>
                  </a:solidFill>
                </a:rPr>
                <a:t> panels</a:t>
              </a:r>
              <a:endParaRPr lang="en-US" sz="1100" dirty="0">
                <a:solidFill>
                  <a:srgbClr val="332C41"/>
                </a:solidFill>
              </a:endParaRPr>
            </a:p>
          </p:txBody>
        </p:sp>
      </p:grpSp>
      <p:grpSp>
        <p:nvGrpSpPr>
          <p:cNvPr id="8" name="Group 7"/>
          <p:cNvGrpSpPr/>
          <p:nvPr userDrawn="1"/>
        </p:nvGrpSpPr>
        <p:grpSpPr>
          <a:xfrm>
            <a:off x="6288857" y="6152914"/>
            <a:ext cx="1988343" cy="261610"/>
            <a:chOff x="4069557" y="6152914"/>
            <a:chExt cx="1988343" cy="261610"/>
          </a:xfrm>
        </p:grpSpPr>
        <p:sp>
          <p:nvSpPr>
            <p:cNvPr id="9" name="Rectangle 8"/>
            <p:cNvSpPr/>
            <p:nvPr userDrawn="1"/>
          </p:nvSpPr>
          <p:spPr>
            <a:xfrm>
              <a:off x="4069557" y="6222785"/>
              <a:ext cx="116681" cy="116681"/>
            </a:xfrm>
            <a:prstGeom prst="rect">
              <a:avLst/>
            </a:prstGeom>
            <a:solidFill>
              <a:srgbClr val="43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YouGov</a:t>
              </a:r>
              <a:r>
                <a:rPr lang="en-US" sz="1100" baseline="0" dirty="0">
                  <a:solidFill>
                    <a:srgbClr val="332C41"/>
                  </a:solidFill>
                </a:rPr>
                <a:t> panels</a:t>
              </a:r>
              <a:endParaRPr lang="en-US" sz="1100" dirty="0">
                <a:solidFill>
                  <a:srgbClr val="332C41"/>
                </a:solidFill>
              </a:endParaRPr>
            </a:p>
          </p:txBody>
        </p:sp>
      </p:grpSp>
      <p:grpSp>
        <p:nvGrpSpPr>
          <p:cNvPr id="11" name="Group 10"/>
          <p:cNvGrpSpPr/>
          <p:nvPr userDrawn="1"/>
        </p:nvGrpSpPr>
        <p:grpSpPr>
          <a:xfrm>
            <a:off x="7732717" y="6152914"/>
            <a:ext cx="1988343" cy="261610"/>
            <a:chOff x="4069557" y="6152914"/>
            <a:chExt cx="1988343" cy="261610"/>
          </a:xfrm>
        </p:grpSpPr>
        <p:sp>
          <p:nvSpPr>
            <p:cNvPr id="12" name="Rectangle 11"/>
            <p:cNvSpPr/>
            <p:nvPr userDrawn="1"/>
          </p:nvSpPr>
          <p:spPr>
            <a:xfrm>
              <a:off x="4069557" y="6222785"/>
              <a:ext cx="116681" cy="116681"/>
            </a:xfrm>
            <a:prstGeom prst="rect">
              <a:avLst/>
            </a:prstGeom>
            <a:solidFill>
              <a:srgbClr val="FF85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YouGov</a:t>
              </a:r>
              <a:r>
                <a:rPr lang="en-US" sz="1100" baseline="0" dirty="0">
                  <a:solidFill>
                    <a:srgbClr val="332C41"/>
                  </a:solidFill>
                </a:rPr>
                <a:t> offices</a:t>
              </a:r>
              <a:endParaRPr lang="en-US" sz="1100" dirty="0">
                <a:solidFill>
                  <a:srgbClr val="332C41"/>
                </a:solidFill>
              </a:endParaRPr>
            </a:p>
          </p:txBody>
        </p:sp>
      </p:grpSp>
    </p:spTree>
    <p:extLst>
      <p:ext uri="{BB962C8B-B14F-4D97-AF65-F5344CB8AC3E}">
        <p14:creationId xmlns:p14="http://schemas.microsoft.com/office/powerpoint/2010/main" val="38658291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3_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544" y="580373"/>
            <a:ext cx="11861208" cy="6665937"/>
          </a:xfrm>
          <a:prstGeom prst="rect">
            <a:avLst/>
          </a:prstGeom>
        </p:spPr>
      </p:pic>
      <p:sp>
        <p:nvSpPr>
          <p:cNvPr id="5" name="TextBox 4"/>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rgbClr val="332C41">
                    <a:alpha val="40000"/>
                  </a:srgbClr>
                </a:solidFill>
                <a:latin typeface="+mn-lt"/>
                <a:ea typeface="+mn-ea"/>
                <a:cs typeface="+mn-cs"/>
              </a:rPr>
              <a:pPr algn="r"/>
              <a:t>‹#›</a:t>
            </a:fld>
            <a:endParaRPr lang="en-US" sz="1000" kern="1200" dirty="0">
              <a:solidFill>
                <a:srgbClr val="332C41">
                  <a:alpha val="40000"/>
                </a:srgbClr>
              </a:solidFill>
              <a:latin typeface="+mn-lt"/>
              <a:ea typeface="+mn-ea"/>
              <a:cs typeface="+mn-cs"/>
            </a:endParaRPr>
          </a:p>
        </p:txBody>
      </p:sp>
      <p:sp>
        <p:nvSpPr>
          <p:cNvPr id="2" name="Title 1"/>
          <p:cNvSpPr>
            <a:spLocks noGrp="1"/>
          </p:cNvSpPr>
          <p:nvPr>
            <p:ph type="title"/>
          </p:nvPr>
        </p:nvSpPr>
        <p:spPr>
          <a:xfrm>
            <a:off x="777600" y="356616"/>
            <a:ext cx="10634400" cy="461665"/>
          </a:xfrm>
        </p:spPr>
        <p:txBody>
          <a:bodyPr/>
          <a:lstStyle>
            <a:lvl1pPr algn="ctr">
              <a:defRPr/>
            </a:lvl1pPr>
          </a:lstStyle>
          <a:p>
            <a:r>
              <a:rPr lang="en-US"/>
              <a:t>Click to edit Master title style</a:t>
            </a:r>
            <a:endParaRPr lang="en-US" dirty="0"/>
          </a:p>
        </p:txBody>
      </p:sp>
      <p:grpSp>
        <p:nvGrpSpPr>
          <p:cNvPr id="6" name="Group 5"/>
          <p:cNvGrpSpPr/>
          <p:nvPr userDrawn="1"/>
        </p:nvGrpSpPr>
        <p:grpSpPr>
          <a:xfrm>
            <a:off x="4069557" y="6152914"/>
            <a:ext cx="1988343" cy="261610"/>
            <a:chOff x="4069557" y="6152914"/>
            <a:chExt cx="1988343" cy="261610"/>
          </a:xfrm>
        </p:grpSpPr>
        <p:sp>
          <p:nvSpPr>
            <p:cNvPr id="7" name="Rectangle 6"/>
            <p:cNvSpPr/>
            <p:nvPr userDrawn="1"/>
          </p:nvSpPr>
          <p:spPr>
            <a:xfrm>
              <a:off x="4069557" y="6222785"/>
              <a:ext cx="116681" cy="116681"/>
            </a:xfrm>
            <a:prstGeom prst="rect">
              <a:avLst/>
            </a:prstGeom>
            <a:solidFill>
              <a:srgbClr val="8F77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Partner and affiliate</a:t>
              </a:r>
              <a:r>
                <a:rPr lang="en-US" sz="1100" baseline="0" dirty="0">
                  <a:solidFill>
                    <a:srgbClr val="332C41"/>
                  </a:solidFill>
                </a:rPr>
                <a:t> panels</a:t>
              </a:r>
              <a:endParaRPr lang="en-US" sz="1100" dirty="0">
                <a:solidFill>
                  <a:srgbClr val="332C41"/>
                </a:solidFill>
              </a:endParaRPr>
            </a:p>
          </p:txBody>
        </p:sp>
      </p:grpSp>
      <p:grpSp>
        <p:nvGrpSpPr>
          <p:cNvPr id="9" name="Group 8"/>
          <p:cNvGrpSpPr/>
          <p:nvPr userDrawn="1"/>
        </p:nvGrpSpPr>
        <p:grpSpPr>
          <a:xfrm>
            <a:off x="6288857" y="6152914"/>
            <a:ext cx="1988343" cy="261610"/>
            <a:chOff x="4069557" y="6152914"/>
            <a:chExt cx="1988343" cy="261610"/>
          </a:xfrm>
        </p:grpSpPr>
        <p:sp>
          <p:nvSpPr>
            <p:cNvPr id="10" name="Rectangle 9"/>
            <p:cNvSpPr/>
            <p:nvPr userDrawn="1"/>
          </p:nvSpPr>
          <p:spPr>
            <a:xfrm>
              <a:off x="4069557" y="6222785"/>
              <a:ext cx="116681" cy="116681"/>
            </a:xfrm>
            <a:prstGeom prst="rect">
              <a:avLst/>
            </a:prstGeom>
            <a:solidFill>
              <a:srgbClr val="43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YouGov</a:t>
              </a:r>
              <a:r>
                <a:rPr lang="en-US" sz="1100" baseline="0" dirty="0">
                  <a:solidFill>
                    <a:srgbClr val="332C41"/>
                  </a:solidFill>
                </a:rPr>
                <a:t> panels</a:t>
              </a:r>
              <a:endParaRPr lang="en-US" sz="1100" dirty="0">
                <a:solidFill>
                  <a:srgbClr val="332C41"/>
                </a:solidFill>
              </a:endParaRPr>
            </a:p>
          </p:txBody>
        </p:sp>
      </p:grpSp>
    </p:spTree>
    <p:extLst>
      <p:ext uri="{BB962C8B-B14F-4D97-AF65-F5344CB8AC3E}">
        <p14:creationId xmlns:p14="http://schemas.microsoft.com/office/powerpoint/2010/main" val="31299694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0FE5ED-5E61-C048-A962-A3643A0BC0D8}"/>
              </a:ext>
            </a:extLst>
          </p:cNvPr>
          <p:cNvPicPr>
            <a:picLocks noChangeAspect="1"/>
          </p:cNvPicPr>
          <p:nvPr userDrawn="1"/>
        </p:nvPicPr>
        <p:blipFill rotWithShape="1">
          <a:blip r:embed="rId2"/>
          <a:srcRect b="11915"/>
          <a:stretch/>
        </p:blipFill>
        <p:spPr>
          <a:xfrm>
            <a:off x="0" y="0"/>
            <a:ext cx="12192000" cy="6040877"/>
          </a:xfrm>
          <a:prstGeom prst="rect">
            <a:avLst/>
          </a:prstGeom>
          <a:noFill/>
        </p:spPr>
      </p:pic>
      <p:sp>
        <p:nvSpPr>
          <p:cNvPr id="7" name="Text Placeholder 9">
            <a:extLst>
              <a:ext uri="{FF2B5EF4-FFF2-40B4-BE49-F238E27FC236}">
                <a16:creationId xmlns:a16="http://schemas.microsoft.com/office/drawing/2014/main" id="{26C1962D-EB90-254B-95F6-2AA406FC5076}"/>
              </a:ext>
            </a:extLst>
          </p:cNvPr>
          <p:cNvSpPr>
            <a:spLocks noGrp="1"/>
          </p:cNvSpPr>
          <p:nvPr>
            <p:ph type="body" sz="quarter" idx="13" hasCustomPrompt="1"/>
          </p:nvPr>
        </p:nvSpPr>
        <p:spPr>
          <a:xfrm>
            <a:off x="793636" y="1463673"/>
            <a:ext cx="10605927" cy="4119709"/>
          </a:xfrm>
        </p:spPr>
        <p:txBody>
          <a:bodyPr>
            <a:noAutofit/>
          </a:bodyPr>
          <a:lstStyle>
            <a:lvl1pPr>
              <a:lnSpc>
                <a:spcPct val="120000"/>
              </a:lnSpc>
              <a:defRPr sz="1800">
                <a:solidFill>
                  <a:schemeClr val="tx1"/>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 Duis </a:t>
            </a:r>
            <a:r>
              <a:rPr lang="en-GB" dirty="0" err="1"/>
              <a:t>aute</a:t>
            </a:r>
            <a:r>
              <a:rPr lang="en-GB" dirty="0"/>
              <a:t> </a:t>
            </a:r>
            <a:r>
              <a:rPr lang="en-GB" dirty="0" err="1"/>
              <a:t>irure</a:t>
            </a:r>
            <a:r>
              <a:rPr lang="en-GB" dirty="0"/>
              <a:t> </a:t>
            </a:r>
            <a:r>
              <a:rPr lang="en-GB" dirty="0" err="1"/>
              <a:t>dolor</a:t>
            </a:r>
            <a:r>
              <a:rPr lang="en-GB" dirty="0"/>
              <a:t> in </a:t>
            </a:r>
            <a:r>
              <a:rPr lang="en-GB" dirty="0" err="1"/>
              <a:t>reprehenderit</a:t>
            </a:r>
            <a:r>
              <a:rPr lang="en-GB" dirty="0"/>
              <a:t> in </a:t>
            </a:r>
            <a:r>
              <a:rPr lang="en-GB" dirty="0" err="1"/>
              <a:t>voluptate</a:t>
            </a:r>
            <a:r>
              <a:rPr lang="en-GB" dirty="0"/>
              <a:t> </a:t>
            </a:r>
            <a:r>
              <a:rPr lang="en-GB" dirty="0" err="1"/>
              <a:t>velit</a:t>
            </a:r>
            <a:r>
              <a:rPr lang="en-GB" dirty="0"/>
              <a:t> </a:t>
            </a:r>
            <a:r>
              <a:rPr lang="en-GB" dirty="0" err="1"/>
              <a:t>esse</a:t>
            </a:r>
            <a:r>
              <a:rPr lang="en-GB" dirty="0"/>
              <a:t> </a:t>
            </a:r>
            <a:r>
              <a:rPr lang="en-GB" dirty="0" err="1"/>
              <a:t>cillum</a:t>
            </a:r>
            <a:r>
              <a:rPr lang="en-GB" dirty="0"/>
              <a:t> dolore </a:t>
            </a:r>
            <a:r>
              <a:rPr lang="en-GB" dirty="0" err="1"/>
              <a:t>eu</a:t>
            </a:r>
            <a:r>
              <a:rPr lang="en-GB" dirty="0"/>
              <a:t> </a:t>
            </a:r>
            <a:r>
              <a:rPr lang="en-GB" dirty="0" err="1"/>
              <a:t>fugiat</a:t>
            </a:r>
            <a:r>
              <a:rPr lang="en-GB" dirty="0"/>
              <a:t> </a:t>
            </a:r>
            <a:r>
              <a:rPr lang="en-GB" dirty="0" err="1"/>
              <a:t>nulla</a:t>
            </a:r>
            <a:r>
              <a:rPr lang="en-GB" dirty="0"/>
              <a:t> </a:t>
            </a:r>
            <a:r>
              <a:rPr lang="en-GB" dirty="0" err="1"/>
              <a:t>pariatur</a:t>
            </a:r>
            <a:r>
              <a:rPr lang="en-GB" dirty="0"/>
              <a:t>. </a:t>
            </a:r>
            <a:r>
              <a:rPr lang="en-GB" dirty="0" err="1"/>
              <a:t>Excepteur</a:t>
            </a:r>
            <a:r>
              <a:rPr lang="en-GB" dirty="0"/>
              <a:t> </a:t>
            </a:r>
            <a:r>
              <a:rPr lang="en-GB" dirty="0" err="1"/>
              <a:t>sint</a:t>
            </a:r>
            <a:r>
              <a:rPr lang="en-GB" dirty="0"/>
              <a:t> </a:t>
            </a:r>
            <a:r>
              <a:rPr lang="en-GB" dirty="0" err="1"/>
              <a:t>occaecat</a:t>
            </a:r>
            <a:r>
              <a:rPr lang="en-GB" dirty="0"/>
              <a:t> </a:t>
            </a:r>
            <a:r>
              <a:rPr lang="en-GB" dirty="0" err="1"/>
              <a:t>cupidatat</a:t>
            </a:r>
            <a:r>
              <a:rPr lang="en-GB" dirty="0"/>
              <a:t> non </a:t>
            </a:r>
            <a:r>
              <a:rPr lang="en-GB" dirty="0" err="1"/>
              <a:t>proident</a:t>
            </a:r>
            <a:r>
              <a:rPr lang="en-GB" dirty="0"/>
              <a:t>, </a:t>
            </a:r>
            <a:r>
              <a:rPr lang="en-GB" dirty="0" err="1"/>
              <a:t>sunt</a:t>
            </a:r>
            <a:r>
              <a:rPr lang="en-GB" dirty="0"/>
              <a:t> in culpa qui </a:t>
            </a:r>
            <a:r>
              <a:rPr lang="en-GB" dirty="0" err="1"/>
              <a:t>officia</a:t>
            </a:r>
            <a:r>
              <a:rPr lang="en-GB" dirty="0"/>
              <a:t> </a:t>
            </a:r>
            <a:r>
              <a:rPr lang="en-GB" dirty="0" err="1"/>
              <a:t>deserunt</a:t>
            </a:r>
            <a:r>
              <a:rPr lang="en-GB" dirty="0"/>
              <a:t> </a:t>
            </a:r>
            <a:r>
              <a:rPr lang="en-GB" dirty="0" err="1"/>
              <a:t>mollit</a:t>
            </a:r>
            <a:r>
              <a:rPr lang="en-GB" dirty="0"/>
              <a:t> </a:t>
            </a:r>
            <a:r>
              <a:rPr lang="en-GB" dirty="0" err="1"/>
              <a:t>anim</a:t>
            </a:r>
            <a:r>
              <a:rPr lang="en-GB" dirty="0"/>
              <a:t> id </a:t>
            </a:r>
            <a:r>
              <a:rPr lang="en-GB" dirty="0" err="1"/>
              <a:t>est</a:t>
            </a:r>
            <a:r>
              <a:rPr lang="en-GB" dirty="0"/>
              <a:t> </a:t>
            </a:r>
            <a:r>
              <a:rPr lang="en-GB" dirty="0" err="1"/>
              <a:t>laborum</a:t>
            </a:r>
            <a:r>
              <a:rPr lang="en-GB" dirty="0"/>
              <a:t>.</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94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First Slide - Presentation">
    <p:bg>
      <p:bgPr>
        <a:solidFill>
          <a:srgbClr val="432B8A"/>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6753225" y="0"/>
            <a:ext cx="5124450" cy="6858000"/>
          </a:xfrm>
          <a:prstGeom prst="rect">
            <a:avLst/>
          </a:prstGeom>
        </p:spPr>
      </p:pic>
      <p:sp>
        <p:nvSpPr>
          <p:cNvPr id="26" name="Text Placeholder 4"/>
          <p:cNvSpPr>
            <a:spLocks noGrp="1"/>
          </p:cNvSpPr>
          <p:nvPr>
            <p:ph type="body" sz="quarter" idx="11" hasCustomPrompt="1"/>
          </p:nvPr>
        </p:nvSpPr>
        <p:spPr>
          <a:xfrm>
            <a:off x="1889799" y="1543288"/>
            <a:ext cx="8160001" cy="360000"/>
          </a:xfrm>
        </p:spPr>
        <p:txBody>
          <a:bodyPr>
            <a:noAutofit/>
          </a:bodyPr>
          <a:lstStyle>
            <a:lvl1pPr>
              <a:lnSpc>
                <a:spcPct val="100000"/>
              </a:lnSpc>
              <a:defRPr sz="1800">
                <a:solidFill>
                  <a:schemeClr val="bg1">
                    <a:alpha val="50000"/>
                  </a:schemeClr>
                </a:solidFill>
                <a:latin typeface="Arial" panose="020B0604020202020204" pitchFamily="34" charset="0"/>
                <a:cs typeface="Arial" panose="020B0604020202020204" pitchFamily="34" charset="0"/>
              </a:defRPr>
            </a:lvl1pPr>
          </a:lstStyle>
          <a:p>
            <a:pPr lvl="0"/>
            <a:r>
              <a:rPr lang="en-GB" dirty="0"/>
              <a:t>Tuesday, 16 April 2019</a:t>
            </a:r>
            <a:endParaRPr lang="en-US" dirty="0"/>
          </a:p>
        </p:txBody>
      </p:sp>
      <p:sp>
        <p:nvSpPr>
          <p:cNvPr id="8" name="TextBox 7">
            <a:extLst>
              <a:ext uri="{FF2B5EF4-FFF2-40B4-BE49-F238E27FC236}">
                <a16:creationId xmlns:a16="http://schemas.microsoft.com/office/drawing/2014/main" id="{3CA0EC70-9AE3-D149-9A28-F04398396A8B}"/>
              </a:ext>
            </a:extLst>
          </p:cNvPr>
          <p:cNvSpPr txBox="1"/>
          <p:nvPr userDrawn="1"/>
        </p:nvSpPr>
        <p:spPr>
          <a:xfrm>
            <a:off x="4722471" y="2627453"/>
            <a:ext cx="184731" cy="369332"/>
          </a:xfrm>
          <a:prstGeom prst="rect">
            <a:avLst/>
          </a:prstGeom>
          <a:noFill/>
        </p:spPr>
        <p:txBody>
          <a:bodyPr wrap="none" rtlCol="0">
            <a:spAutoFit/>
          </a:bodyPr>
          <a:lstStyle/>
          <a:p>
            <a:endParaRPr lang="en-US" sz="1800" dirty="0"/>
          </a:p>
        </p:txBody>
      </p:sp>
      <p:sp>
        <p:nvSpPr>
          <p:cNvPr id="10" name="Text Placeholder 4">
            <a:extLst>
              <a:ext uri="{FF2B5EF4-FFF2-40B4-BE49-F238E27FC236}">
                <a16:creationId xmlns:a16="http://schemas.microsoft.com/office/drawing/2014/main" id="{44D6EFC6-ADA4-5D43-80B0-3BFC5EF96ECD}"/>
              </a:ext>
            </a:extLst>
          </p:cNvPr>
          <p:cNvSpPr>
            <a:spLocks noGrp="1"/>
          </p:cNvSpPr>
          <p:nvPr>
            <p:ph type="body" sz="quarter" idx="12" hasCustomPrompt="1"/>
          </p:nvPr>
        </p:nvSpPr>
        <p:spPr>
          <a:xfrm>
            <a:off x="1889799" y="3476505"/>
            <a:ext cx="8160000" cy="369332"/>
          </a:xfrm>
        </p:spPr>
        <p:txBody>
          <a:bodyPr>
            <a:spAutoFit/>
          </a:bodyPr>
          <a:lstStyle>
            <a:lvl1pPr>
              <a:lnSpc>
                <a:spcPct val="100000"/>
              </a:lnSpc>
              <a:defRPr sz="1800">
                <a:solidFill>
                  <a:schemeClr val="bg1">
                    <a:alpha val="50000"/>
                  </a:schemeClr>
                </a:solidFill>
                <a:latin typeface="Arial" panose="020B0604020202020204" pitchFamily="34" charset="0"/>
                <a:cs typeface="Arial" panose="020B0604020202020204" pitchFamily="34" charset="0"/>
              </a:defRPr>
            </a:lvl1pPr>
          </a:lstStyle>
          <a:p>
            <a:r>
              <a:rPr lang="en-US" dirty="0"/>
              <a:t>Further Information</a:t>
            </a:r>
          </a:p>
        </p:txBody>
      </p:sp>
      <p:sp>
        <p:nvSpPr>
          <p:cNvPr id="4" name="Title 3">
            <a:extLst>
              <a:ext uri="{FF2B5EF4-FFF2-40B4-BE49-F238E27FC236}">
                <a16:creationId xmlns:a16="http://schemas.microsoft.com/office/drawing/2014/main" id="{69279296-2150-1243-BF06-F7B86422173D}"/>
              </a:ext>
            </a:extLst>
          </p:cNvPr>
          <p:cNvSpPr>
            <a:spLocks noGrp="1"/>
          </p:cNvSpPr>
          <p:nvPr>
            <p:ph type="title" hasCustomPrompt="1"/>
          </p:nvPr>
        </p:nvSpPr>
        <p:spPr>
          <a:xfrm>
            <a:off x="1889799" y="1903288"/>
            <a:ext cx="8160001" cy="1543288"/>
          </a:xfrm>
        </p:spPr>
        <p:txBody>
          <a:bodyPr>
            <a:noAutofit/>
          </a:bodyPr>
          <a:lstStyle>
            <a:lvl1pPr>
              <a:lnSpc>
                <a:spcPct val="100000"/>
              </a:lnSpc>
              <a:defRPr sz="4800">
                <a:solidFill>
                  <a:schemeClr val="bg1"/>
                </a:solidFill>
              </a:defRPr>
            </a:lvl1pPr>
          </a:lstStyle>
          <a:p>
            <a:r>
              <a:rPr lang="en-US" dirty="0"/>
              <a:t>Internal/Sales Presentation on two lines</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70530" y="5022000"/>
            <a:ext cx="2029968" cy="472983"/>
          </a:xfrm>
          <a:prstGeom prst="rect">
            <a:avLst/>
          </a:prstGeom>
        </p:spPr>
      </p:pic>
    </p:spTree>
    <p:extLst>
      <p:ext uri="{BB962C8B-B14F-4D97-AF65-F5344CB8AC3E}">
        <p14:creationId xmlns:p14="http://schemas.microsoft.com/office/powerpoint/2010/main" val="5044570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Cube">
    <p:bg>
      <p:bgPr>
        <a:solidFill>
          <a:srgbClr val="432B8A"/>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771D847-920F-E34B-8002-F0DA7CF9FB6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3CA0EC70-9AE3-D149-9A28-F04398396A8B}"/>
              </a:ext>
            </a:extLst>
          </p:cNvPr>
          <p:cNvSpPr txBox="1"/>
          <p:nvPr userDrawn="1"/>
        </p:nvSpPr>
        <p:spPr>
          <a:xfrm>
            <a:off x="4722471" y="2627453"/>
            <a:ext cx="184731" cy="369332"/>
          </a:xfrm>
          <a:prstGeom prst="rect">
            <a:avLst/>
          </a:prstGeom>
          <a:noFill/>
        </p:spPr>
        <p:txBody>
          <a:bodyPr wrap="none" rtlCol="0">
            <a:spAutoFit/>
          </a:bodyPr>
          <a:lstStyle/>
          <a:p>
            <a:endParaRPr lang="en-US" sz="1800" dirty="0"/>
          </a:p>
        </p:txBody>
      </p:sp>
    </p:spTree>
    <p:extLst>
      <p:ext uri="{BB962C8B-B14F-4D97-AF65-F5344CB8AC3E}">
        <p14:creationId xmlns:p14="http://schemas.microsoft.com/office/powerpoint/2010/main" val="6096268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619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Generic Slide ">
    <p:spTree>
      <p:nvGrpSpPr>
        <p:cNvPr id="1" name=""/>
        <p:cNvGrpSpPr/>
        <p:nvPr/>
      </p:nvGrpSpPr>
      <p:grpSpPr>
        <a:xfrm>
          <a:off x="0" y="0"/>
          <a:ext cx="0" cy="0"/>
          <a:chOff x="0" y="0"/>
          <a:chExt cx="0" cy="0"/>
        </a:xfrm>
      </p:grpSpPr>
      <p:sp>
        <p:nvSpPr>
          <p:cNvPr id="12" name="Title Placeholder 4">
            <a:extLst>
              <a:ext uri="{FF2B5EF4-FFF2-40B4-BE49-F238E27FC236}">
                <a16:creationId xmlns:a16="http://schemas.microsoft.com/office/drawing/2014/main" id="{A590F843-9D7E-3846-8E9B-0182C6D43DD8}"/>
              </a:ext>
            </a:extLst>
          </p:cNvPr>
          <p:cNvSpPr>
            <a:spLocks noGrp="1"/>
          </p:cNvSpPr>
          <p:nvPr>
            <p:ph type="title" hasCustomPrompt="1"/>
          </p:nvPr>
        </p:nvSpPr>
        <p:spPr>
          <a:xfrm>
            <a:off x="3899255" y="487207"/>
            <a:ext cx="7445082" cy="522348"/>
          </a:xfrm>
          <a:prstGeom prst="rect">
            <a:avLst/>
          </a:prstGeom>
        </p:spPr>
        <p:txBody>
          <a:bodyPr vert="horz" lIns="91440" tIns="45720" rIns="91440" bIns="45720" rtlCol="0" anchor="ctr">
            <a:noAutofit/>
          </a:bodyPr>
          <a:lstStyle>
            <a:lvl1pPr>
              <a:defRPr sz="3200" baseline="0">
                <a:solidFill>
                  <a:schemeClr val="tx2"/>
                </a:solidFill>
              </a:defRPr>
            </a:lvl1pPr>
          </a:lstStyle>
          <a:p>
            <a:r>
              <a:rPr lang="en-US" dirty="0"/>
              <a:t>Jane Doe</a:t>
            </a:r>
          </a:p>
        </p:txBody>
      </p:sp>
      <p:sp>
        <p:nvSpPr>
          <p:cNvPr id="3" name="Picture Placeholder 2"/>
          <p:cNvSpPr>
            <a:spLocks noGrp="1"/>
          </p:cNvSpPr>
          <p:nvPr>
            <p:ph type="pic" sz="quarter" idx="14"/>
          </p:nvPr>
        </p:nvSpPr>
        <p:spPr>
          <a:xfrm>
            <a:off x="847663" y="473076"/>
            <a:ext cx="2545726" cy="2767965"/>
          </a:xfrm>
          <a:ln>
            <a:solidFill>
              <a:schemeClr val="bg1">
                <a:lumMod val="85000"/>
              </a:schemeClr>
            </a:solidFill>
          </a:ln>
        </p:spPr>
        <p:txBody>
          <a:bodyPr/>
          <a:lstStyle/>
          <a:p>
            <a:r>
              <a:rPr lang="en-US" dirty="0"/>
              <a:t>Click icon to add picture</a:t>
            </a:r>
          </a:p>
        </p:txBody>
      </p:sp>
      <p:sp>
        <p:nvSpPr>
          <p:cNvPr id="8" name="Title Placeholder 4">
            <a:extLst>
              <a:ext uri="{FF2B5EF4-FFF2-40B4-BE49-F238E27FC236}">
                <a16:creationId xmlns:a16="http://schemas.microsoft.com/office/drawing/2014/main" id="{A590F843-9D7E-3846-8E9B-0182C6D43DD8}"/>
              </a:ext>
            </a:extLst>
          </p:cNvPr>
          <p:cNvSpPr txBox="1">
            <a:spLocks/>
          </p:cNvSpPr>
          <p:nvPr userDrawn="1"/>
        </p:nvSpPr>
        <p:spPr>
          <a:xfrm>
            <a:off x="-2337383" y="3410885"/>
            <a:ext cx="2173923" cy="815673"/>
          </a:xfrm>
          <a:prstGeom prst="rect">
            <a:avLst/>
          </a:prstGeom>
        </p:spPr>
        <p:txBody>
          <a:bodyPr vert="horz" lIns="91440" tIns="45720" rIns="91440" bIns="45720" rtlCol="0" anchor="t">
            <a:noAutofit/>
          </a:bodyPr>
          <a:lstStyle>
            <a:lvl1pPr algn="l" defTabSz="685800" rtl="0" eaLnBrk="1" latinLnBrk="0" hangingPunct="1">
              <a:lnSpc>
                <a:spcPct val="100000"/>
              </a:lnSpc>
              <a:spcBef>
                <a:spcPct val="0"/>
              </a:spcBef>
              <a:buNone/>
              <a:defRPr sz="2400" b="1" kern="1200">
                <a:solidFill>
                  <a:srgbClr val="332C41"/>
                </a:solidFill>
                <a:latin typeface="Arial" panose="020B0604020202020204" pitchFamily="34" charset="0"/>
                <a:ea typeface="Arial" panose="020B0604020202020204" pitchFamily="34" charset="0"/>
                <a:cs typeface="Arial" panose="020B0604020202020204" pitchFamily="34" charset="0"/>
              </a:defRPr>
            </a:lvl1pPr>
          </a:lstStyle>
          <a:p>
            <a:endParaRPr lang="en-US" sz="1400" dirty="0"/>
          </a:p>
        </p:txBody>
      </p:sp>
      <p:sp>
        <p:nvSpPr>
          <p:cNvPr id="10" name="Text Placeholder 9">
            <a:extLst>
              <a:ext uri="{FF2B5EF4-FFF2-40B4-BE49-F238E27FC236}">
                <a16:creationId xmlns:a16="http://schemas.microsoft.com/office/drawing/2014/main" id="{1F5C845D-8601-884F-827B-3E7C8ACC02D9}"/>
              </a:ext>
            </a:extLst>
          </p:cNvPr>
          <p:cNvSpPr>
            <a:spLocks noGrp="1"/>
          </p:cNvSpPr>
          <p:nvPr>
            <p:ph type="body" sz="quarter" idx="13" hasCustomPrompt="1"/>
          </p:nvPr>
        </p:nvSpPr>
        <p:spPr>
          <a:xfrm>
            <a:off x="3899256" y="1696627"/>
            <a:ext cx="7444915" cy="3900886"/>
          </a:xfrm>
        </p:spPr>
        <p:txBody>
          <a:bodyPr>
            <a:noAutofit/>
          </a:bodyPr>
          <a:lstStyle>
            <a:lvl1pPr>
              <a:lnSpc>
                <a:spcPct val="120000"/>
              </a:lnSpc>
              <a:defRPr sz="1800">
                <a:solidFill>
                  <a:schemeClr val="tx2"/>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 Duis </a:t>
            </a:r>
            <a:r>
              <a:rPr lang="en-GB" dirty="0" err="1"/>
              <a:t>aute</a:t>
            </a:r>
            <a:r>
              <a:rPr lang="en-GB" dirty="0"/>
              <a:t> </a:t>
            </a:r>
            <a:r>
              <a:rPr lang="en-GB" dirty="0" err="1"/>
              <a:t>irure</a:t>
            </a:r>
            <a:r>
              <a:rPr lang="en-GB" dirty="0"/>
              <a:t> </a:t>
            </a:r>
            <a:r>
              <a:rPr lang="en-GB" dirty="0" err="1"/>
              <a:t>dolor</a:t>
            </a:r>
            <a:r>
              <a:rPr lang="en-GB" dirty="0"/>
              <a:t> in </a:t>
            </a:r>
            <a:r>
              <a:rPr lang="en-GB" dirty="0" err="1"/>
              <a:t>reprehenderit</a:t>
            </a:r>
            <a:r>
              <a:rPr lang="en-GB" dirty="0"/>
              <a:t> in </a:t>
            </a:r>
            <a:r>
              <a:rPr lang="en-GB" dirty="0" err="1"/>
              <a:t>voluptate</a:t>
            </a:r>
            <a:r>
              <a:rPr lang="en-GB" dirty="0"/>
              <a:t> </a:t>
            </a:r>
            <a:r>
              <a:rPr lang="en-GB" dirty="0" err="1"/>
              <a:t>velit</a:t>
            </a:r>
            <a:r>
              <a:rPr lang="en-GB" dirty="0"/>
              <a:t> </a:t>
            </a:r>
            <a:r>
              <a:rPr lang="en-GB" dirty="0" err="1"/>
              <a:t>esse</a:t>
            </a:r>
            <a:r>
              <a:rPr lang="en-GB" dirty="0"/>
              <a:t> </a:t>
            </a:r>
            <a:r>
              <a:rPr lang="en-GB" dirty="0" err="1"/>
              <a:t>cillum</a:t>
            </a:r>
            <a:r>
              <a:rPr lang="en-GB" dirty="0"/>
              <a:t> dolore </a:t>
            </a:r>
            <a:r>
              <a:rPr lang="en-GB" dirty="0" err="1"/>
              <a:t>eu</a:t>
            </a:r>
            <a:r>
              <a:rPr lang="en-GB" dirty="0"/>
              <a:t> </a:t>
            </a:r>
            <a:r>
              <a:rPr lang="en-GB" dirty="0" err="1"/>
              <a:t>fugiat</a:t>
            </a:r>
            <a:r>
              <a:rPr lang="en-GB" dirty="0"/>
              <a:t> </a:t>
            </a:r>
            <a:r>
              <a:rPr lang="en-GB" dirty="0" err="1"/>
              <a:t>nulla</a:t>
            </a:r>
            <a:r>
              <a:rPr lang="en-GB" dirty="0"/>
              <a:t> </a:t>
            </a:r>
            <a:r>
              <a:rPr lang="en-GB" dirty="0" err="1"/>
              <a:t>pariatur</a:t>
            </a:r>
            <a:r>
              <a:rPr lang="en-GB" dirty="0"/>
              <a:t>. </a:t>
            </a:r>
            <a:r>
              <a:rPr lang="en-GB" dirty="0" err="1"/>
              <a:t>Excepteur</a:t>
            </a:r>
            <a:r>
              <a:rPr lang="en-GB" dirty="0"/>
              <a:t> </a:t>
            </a:r>
            <a:r>
              <a:rPr lang="en-GB" dirty="0" err="1"/>
              <a:t>sint</a:t>
            </a:r>
            <a:r>
              <a:rPr lang="en-GB" dirty="0"/>
              <a:t> </a:t>
            </a:r>
            <a:r>
              <a:rPr lang="en-GB" dirty="0" err="1"/>
              <a:t>occaecat</a:t>
            </a:r>
            <a:r>
              <a:rPr lang="en-GB" dirty="0"/>
              <a:t> </a:t>
            </a:r>
            <a:r>
              <a:rPr lang="en-GB" dirty="0" err="1"/>
              <a:t>cupidatat</a:t>
            </a:r>
            <a:r>
              <a:rPr lang="en-GB" dirty="0"/>
              <a:t> non </a:t>
            </a:r>
            <a:r>
              <a:rPr lang="en-GB" dirty="0" err="1"/>
              <a:t>proident</a:t>
            </a:r>
            <a:r>
              <a:rPr lang="en-GB" dirty="0"/>
              <a:t>, </a:t>
            </a:r>
            <a:r>
              <a:rPr lang="en-GB" dirty="0" err="1"/>
              <a:t>sunt</a:t>
            </a:r>
            <a:r>
              <a:rPr lang="en-GB" dirty="0"/>
              <a:t> in culpa qui </a:t>
            </a:r>
            <a:r>
              <a:rPr lang="en-GB" dirty="0" err="1"/>
              <a:t>officia</a:t>
            </a:r>
            <a:r>
              <a:rPr lang="en-GB" dirty="0"/>
              <a:t> </a:t>
            </a:r>
            <a:r>
              <a:rPr lang="en-GB" dirty="0" err="1"/>
              <a:t>deserunt</a:t>
            </a:r>
            <a:r>
              <a:rPr lang="en-GB" dirty="0"/>
              <a:t> </a:t>
            </a:r>
            <a:r>
              <a:rPr lang="en-GB" dirty="0" err="1"/>
              <a:t>mollit</a:t>
            </a:r>
            <a:r>
              <a:rPr lang="en-GB" dirty="0"/>
              <a:t> </a:t>
            </a:r>
            <a:r>
              <a:rPr lang="en-GB" dirty="0" err="1"/>
              <a:t>anim</a:t>
            </a:r>
            <a:r>
              <a:rPr lang="en-GB" dirty="0"/>
              <a:t> id </a:t>
            </a:r>
            <a:r>
              <a:rPr lang="en-GB" dirty="0" err="1"/>
              <a:t>est</a:t>
            </a:r>
            <a:r>
              <a:rPr lang="en-GB" dirty="0"/>
              <a:t> </a:t>
            </a:r>
            <a:r>
              <a:rPr lang="en-GB" dirty="0" err="1"/>
              <a:t>laborum</a:t>
            </a:r>
            <a:r>
              <a:rPr lang="en-GB" dirty="0"/>
              <a:t>.</a:t>
            </a:r>
            <a:endParaRPr lang="en-US" dirty="0"/>
          </a:p>
        </p:txBody>
      </p:sp>
      <p:sp>
        <p:nvSpPr>
          <p:cNvPr id="6" name="Text Placeholder 5"/>
          <p:cNvSpPr>
            <a:spLocks noGrp="1"/>
          </p:cNvSpPr>
          <p:nvPr>
            <p:ph type="body" sz="quarter" idx="15" hasCustomPrompt="1"/>
          </p:nvPr>
        </p:nvSpPr>
        <p:spPr>
          <a:xfrm>
            <a:off x="847663" y="3410888"/>
            <a:ext cx="2545726" cy="2172496"/>
          </a:xfrm>
        </p:spPr>
        <p:txBody>
          <a:bodyPr>
            <a:normAutofit/>
          </a:bodyPr>
          <a:lstStyle>
            <a:lvl1pPr>
              <a:lnSpc>
                <a:spcPct val="100000"/>
              </a:lnSpc>
              <a:defRPr sz="1400">
                <a:solidFill>
                  <a:schemeClr val="tx2"/>
                </a:solidFill>
              </a:defRPr>
            </a:lvl1pPr>
          </a:lstStyle>
          <a:p>
            <a:pPr lvl="0"/>
            <a:r>
              <a:rPr lang="en-GB" sz="1600" dirty="0"/>
              <a:t>Lorem ipsum </a:t>
            </a:r>
            <a:r>
              <a:rPr lang="en-GB" sz="1600" dirty="0" err="1"/>
              <a:t>dolor</a:t>
            </a:r>
            <a:r>
              <a:rPr lang="en-GB" sz="1600" dirty="0"/>
              <a:t> sit </a:t>
            </a:r>
            <a:r>
              <a:rPr lang="en-GB" sz="1600" dirty="0" err="1"/>
              <a:t>amet</a:t>
            </a:r>
            <a:r>
              <a:rPr lang="en-GB" sz="1600" dirty="0"/>
              <a:t>, </a:t>
            </a:r>
            <a:r>
              <a:rPr lang="en-GB" sz="1600" dirty="0" err="1"/>
              <a:t>consectetur</a:t>
            </a:r>
            <a:r>
              <a:rPr lang="en-GB" sz="1600" dirty="0"/>
              <a:t> </a:t>
            </a:r>
            <a:r>
              <a:rPr lang="en-GB" sz="1600" dirty="0" err="1"/>
              <a:t>adipiscing</a:t>
            </a:r>
            <a:r>
              <a:rPr lang="en-GB" sz="1600" dirty="0"/>
              <a:t> </a:t>
            </a:r>
            <a:r>
              <a:rPr lang="en-GB" sz="1600" dirty="0" err="1"/>
              <a:t>elit</a:t>
            </a:r>
            <a:r>
              <a:rPr lang="en-GB" sz="1600" dirty="0"/>
              <a:t>, </a:t>
            </a:r>
            <a:r>
              <a:rPr lang="en-GB" sz="1600" dirty="0" err="1"/>
              <a:t>sed</a:t>
            </a:r>
            <a:r>
              <a:rPr lang="en-GB" sz="1600" dirty="0"/>
              <a:t> do </a:t>
            </a:r>
            <a:r>
              <a:rPr lang="en-GB" sz="1600" dirty="0" err="1"/>
              <a:t>eiusmod</a:t>
            </a:r>
            <a:r>
              <a:rPr lang="en-GB" sz="1600" dirty="0"/>
              <a:t> </a:t>
            </a:r>
            <a:r>
              <a:rPr lang="en-GB" sz="1600" dirty="0" err="1"/>
              <a:t>tempor</a:t>
            </a:r>
            <a:r>
              <a:rPr lang="en-GB" sz="1600" dirty="0"/>
              <a:t> </a:t>
            </a:r>
            <a:r>
              <a:rPr lang="en-GB" sz="1600" dirty="0" err="1"/>
              <a:t>incididunt</a:t>
            </a:r>
            <a:r>
              <a:rPr lang="en-GB" sz="1600" dirty="0"/>
              <a:t> </a:t>
            </a:r>
            <a:r>
              <a:rPr lang="en-GB" sz="1600" dirty="0" err="1"/>
              <a:t>ut</a:t>
            </a:r>
            <a:r>
              <a:rPr lang="en-GB" sz="1600" dirty="0"/>
              <a:t> </a:t>
            </a:r>
            <a:r>
              <a:rPr lang="en-GB" sz="1600" dirty="0" err="1"/>
              <a:t>labore</a:t>
            </a:r>
            <a:r>
              <a:rPr lang="en-GB" sz="1600" dirty="0"/>
              <a:t> et </a:t>
            </a:r>
            <a:r>
              <a:rPr lang="en-GB" sz="1600" dirty="0" err="1"/>
              <a:t>dolore</a:t>
            </a:r>
            <a:r>
              <a:rPr lang="en-GB" sz="1600" dirty="0"/>
              <a:t> magna </a:t>
            </a:r>
            <a:r>
              <a:rPr lang="en-GB" sz="1600" dirty="0" err="1"/>
              <a:t>aliqua</a:t>
            </a:r>
            <a:r>
              <a:rPr lang="en-GB" sz="1600" dirty="0"/>
              <a:t>. </a:t>
            </a:r>
            <a:endParaRPr lang="en-US" sz="1600" dirty="0"/>
          </a:p>
        </p:txBody>
      </p:sp>
      <p:sp>
        <p:nvSpPr>
          <p:cNvPr id="13" name="Text Placeholder 12"/>
          <p:cNvSpPr>
            <a:spLocks noGrp="1"/>
          </p:cNvSpPr>
          <p:nvPr>
            <p:ph type="body" sz="quarter" idx="16" hasCustomPrompt="1"/>
          </p:nvPr>
        </p:nvSpPr>
        <p:spPr>
          <a:xfrm>
            <a:off x="3899089" y="1009494"/>
            <a:ext cx="7445082" cy="293687"/>
          </a:xfrm>
        </p:spPr>
        <p:txBody>
          <a:bodyPr>
            <a:noAutofit/>
          </a:bodyPr>
          <a:lstStyle>
            <a:lvl1pPr>
              <a:defRPr sz="1800" b="0" i="0">
                <a:solidFill>
                  <a:schemeClr val="tx2"/>
                </a:solidFill>
              </a:defRPr>
            </a:lvl1pPr>
          </a:lstStyle>
          <a:p>
            <a:pPr lvl="0"/>
            <a:r>
              <a:rPr lang="en-US" dirty="0"/>
              <a:t>Job Title</a:t>
            </a:r>
          </a:p>
        </p:txBody>
      </p:sp>
    </p:spTree>
    <p:extLst>
      <p:ext uri="{BB962C8B-B14F-4D97-AF65-F5344CB8AC3E}">
        <p14:creationId xmlns:p14="http://schemas.microsoft.com/office/powerpoint/2010/main" val="3509645258"/>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Quote/Image Slide Grey">
    <p:spTree>
      <p:nvGrpSpPr>
        <p:cNvPr id="1" name=""/>
        <p:cNvGrpSpPr/>
        <p:nvPr/>
      </p:nvGrpSpPr>
      <p:grpSpPr>
        <a:xfrm>
          <a:off x="0" y="0"/>
          <a:ext cx="0" cy="0"/>
          <a:chOff x="0" y="0"/>
          <a:chExt cx="0" cy="0"/>
        </a:xfrm>
      </p:grpSpPr>
      <p:sp>
        <p:nvSpPr>
          <p:cNvPr id="9" name="Rectangle 8"/>
          <p:cNvSpPr/>
          <p:nvPr/>
        </p:nvSpPr>
        <p:spPr>
          <a:xfrm>
            <a:off x="0" y="-12700"/>
            <a:ext cx="4343400" cy="6870700"/>
          </a:xfrm>
          <a:prstGeom prst="rect">
            <a:avLst/>
          </a:prstGeom>
          <a:solidFill>
            <a:srgbClr val="F7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Picture Placeholder 8"/>
          <p:cNvSpPr>
            <a:spLocks noGrp="1"/>
          </p:cNvSpPr>
          <p:nvPr>
            <p:ph type="pic" sz="quarter" idx="10" hasCustomPrompt="1"/>
          </p:nvPr>
        </p:nvSpPr>
        <p:spPr>
          <a:xfrm>
            <a:off x="4343400" y="-12700"/>
            <a:ext cx="7848600" cy="6883400"/>
          </a:xfrm>
          <a:prstGeom prst="rect">
            <a:avLst/>
          </a:prstGeom>
          <a:solidFill>
            <a:schemeClr val="accent2">
              <a:lumMod val="20000"/>
              <a:lumOff val="80000"/>
            </a:schemeClr>
          </a:solidFill>
        </p:spPr>
        <p:txBody>
          <a:bodyPr/>
          <a:lstStyle>
            <a:lvl1pPr marL="0" indent="0">
              <a:buFont typeface="Arial" charset="0"/>
              <a:buNone/>
              <a:defRPr sz="2800" baseline="0">
                <a:solidFill>
                  <a:schemeClr val="tx1"/>
                </a:solidFill>
              </a:defRPr>
            </a:lvl1pPr>
          </a:lstStyle>
          <a:p>
            <a:r>
              <a:rPr lang="en-US" sz="2400" dirty="0">
                <a:solidFill>
                  <a:schemeClr val="bg1">
                    <a:lumMod val="50000"/>
                  </a:schemeClr>
                </a:solidFill>
                <a:latin typeface="Raleway" charset="0"/>
                <a:ea typeface="Raleway" charset="0"/>
                <a:cs typeface="Raleway" charset="0"/>
              </a:rPr>
              <a:t>Photo placeholder</a:t>
            </a:r>
          </a:p>
        </p:txBody>
      </p:sp>
      <p:sp>
        <p:nvSpPr>
          <p:cNvPr id="6" name="Text Placeholder 2">
            <a:extLst>
              <a:ext uri="{FF2B5EF4-FFF2-40B4-BE49-F238E27FC236}">
                <a16:creationId xmlns:a16="http://schemas.microsoft.com/office/drawing/2014/main" id="{A60DC006-4730-7C44-9D00-E119EBA222B0}"/>
              </a:ext>
            </a:extLst>
          </p:cNvPr>
          <p:cNvSpPr>
            <a:spLocks noGrp="1"/>
          </p:cNvSpPr>
          <p:nvPr>
            <p:ph type="body" idx="1" hasCustomPrompt="1"/>
          </p:nvPr>
        </p:nvSpPr>
        <p:spPr>
          <a:xfrm>
            <a:off x="803492" y="3642374"/>
            <a:ext cx="3088044" cy="2368281"/>
          </a:xfrm>
        </p:spPr>
        <p:txBody>
          <a:bodyPr anchor="t"/>
          <a:lstStyle>
            <a:lvl1pPr marL="0" indent="0">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Further Information</a:t>
            </a:r>
          </a:p>
        </p:txBody>
      </p:sp>
      <p:sp>
        <p:nvSpPr>
          <p:cNvPr id="7" name="Title Placeholder 1">
            <a:extLst>
              <a:ext uri="{FF2B5EF4-FFF2-40B4-BE49-F238E27FC236}">
                <a16:creationId xmlns:a16="http://schemas.microsoft.com/office/drawing/2014/main" id="{5FC29319-C5E8-984A-A5EC-6F09C5BF48C1}"/>
              </a:ext>
            </a:extLst>
          </p:cNvPr>
          <p:cNvSpPr>
            <a:spLocks noGrp="1"/>
          </p:cNvSpPr>
          <p:nvPr>
            <p:ph type="title" hasCustomPrompt="1"/>
          </p:nvPr>
        </p:nvSpPr>
        <p:spPr>
          <a:xfrm>
            <a:off x="799464" y="369888"/>
            <a:ext cx="3092072" cy="2793039"/>
          </a:xfrm>
          <a:prstGeom prst="rect">
            <a:avLst/>
          </a:prstGeom>
        </p:spPr>
        <p:txBody>
          <a:bodyPr vert="horz" lIns="91440" tIns="45720" rIns="91440" bIns="45720" rtlCol="0" anchor="t">
            <a:normAutofit/>
          </a:bodyPr>
          <a:lstStyle>
            <a:lvl1pPr>
              <a:defRPr sz="3600" baseline="0">
                <a:solidFill>
                  <a:schemeClr val="tx2"/>
                </a:solidFill>
              </a:defRPr>
            </a:lvl1pPr>
          </a:lstStyle>
          <a:p>
            <a:r>
              <a:rPr lang="en-US" dirty="0"/>
              <a:t>Quote or statement</a:t>
            </a:r>
          </a:p>
        </p:txBody>
      </p:sp>
    </p:spTree>
    <p:extLst>
      <p:ext uri="{BB962C8B-B14F-4D97-AF65-F5344CB8AC3E}">
        <p14:creationId xmlns:p14="http://schemas.microsoft.com/office/powerpoint/2010/main" val="3948697941"/>
      </p:ext>
    </p:extLst>
  </p:cSld>
  <p:clrMapOvr>
    <a:masterClrMapping/>
  </p:clrMapOvr>
  <p:extLst>
    <p:ext uri="{DCECCB84-F9BA-43D5-87BE-67443E8EF086}">
      <p15:sldGuideLst xmlns:p15="http://schemas.microsoft.com/office/powerpoint/2012/main">
        <p15:guide id="1" orient="horz" pos="240">
          <p15:clr>
            <a:srgbClr val="FBAE40"/>
          </p15:clr>
        </p15:guide>
        <p15:guide id="2" pos="264">
          <p15:clr>
            <a:srgbClr val="FBAE40"/>
          </p15:clr>
        </p15:guide>
        <p15:guide id="3" orient="horz" pos="4008">
          <p15:clr>
            <a:srgbClr val="FBAE40"/>
          </p15:clr>
        </p15:guide>
        <p15:guide id="4" pos="7416">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Quote/Image Slide Grey">
    <p:spTree>
      <p:nvGrpSpPr>
        <p:cNvPr id="1" name=""/>
        <p:cNvGrpSpPr/>
        <p:nvPr/>
      </p:nvGrpSpPr>
      <p:grpSpPr>
        <a:xfrm>
          <a:off x="0" y="0"/>
          <a:ext cx="0" cy="0"/>
          <a:chOff x="0" y="0"/>
          <a:chExt cx="0" cy="0"/>
        </a:xfrm>
      </p:grpSpPr>
      <p:sp>
        <p:nvSpPr>
          <p:cNvPr id="9" name="Rectangle 8"/>
          <p:cNvSpPr/>
          <p:nvPr/>
        </p:nvSpPr>
        <p:spPr>
          <a:xfrm>
            <a:off x="0" y="-12700"/>
            <a:ext cx="4343400" cy="6870700"/>
          </a:xfrm>
          <a:prstGeom prst="rect">
            <a:avLst/>
          </a:prstGeom>
          <a:solidFill>
            <a:srgbClr val="F7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2"/>
          <p:cNvSpPr>
            <a:spLocks noGrp="1"/>
          </p:cNvSpPr>
          <p:nvPr>
            <p:ph type="body" idx="1" hasCustomPrompt="1"/>
          </p:nvPr>
        </p:nvSpPr>
        <p:spPr>
          <a:xfrm>
            <a:off x="803492" y="3642374"/>
            <a:ext cx="3088044" cy="2368281"/>
          </a:xfrm>
        </p:spPr>
        <p:txBody>
          <a:bodyPr anchor="t"/>
          <a:lstStyle>
            <a:lvl1pPr marL="0" indent="0">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Further Information</a:t>
            </a:r>
          </a:p>
        </p:txBody>
      </p:sp>
      <p:sp>
        <p:nvSpPr>
          <p:cNvPr id="20" name="Title Placeholder 1"/>
          <p:cNvSpPr>
            <a:spLocks noGrp="1"/>
          </p:cNvSpPr>
          <p:nvPr>
            <p:ph type="title" hasCustomPrompt="1"/>
          </p:nvPr>
        </p:nvSpPr>
        <p:spPr>
          <a:xfrm>
            <a:off x="799464" y="369888"/>
            <a:ext cx="3092072" cy="2793039"/>
          </a:xfrm>
          <a:prstGeom prst="rect">
            <a:avLst/>
          </a:prstGeom>
        </p:spPr>
        <p:txBody>
          <a:bodyPr vert="horz" lIns="91440" tIns="45720" rIns="91440" bIns="45720" rtlCol="0" anchor="t">
            <a:normAutofit/>
          </a:bodyPr>
          <a:lstStyle>
            <a:lvl1pPr>
              <a:defRPr sz="3600" baseline="0">
                <a:solidFill>
                  <a:schemeClr val="tx2"/>
                </a:solidFill>
              </a:defRPr>
            </a:lvl1pPr>
          </a:lstStyle>
          <a:p>
            <a:r>
              <a:rPr lang="en-US" dirty="0"/>
              <a:t>Quote or statement</a:t>
            </a:r>
          </a:p>
        </p:txBody>
      </p:sp>
      <p:sp>
        <p:nvSpPr>
          <p:cNvPr id="8" name="Text Placeholder 9"/>
          <p:cNvSpPr>
            <a:spLocks noGrp="1"/>
          </p:cNvSpPr>
          <p:nvPr>
            <p:ph type="body" sz="quarter" idx="11" hasCustomPrompt="1"/>
          </p:nvPr>
        </p:nvSpPr>
        <p:spPr>
          <a:xfrm>
            <a:off x="4826000" y="1207008"/>
            <a:ext cx="6527800" cy="4803648"/>
          </a:xfrm>
        </p:spPr>
        <p:txBody>
          <a:bodyPr/>
          <a:lstStyle>
            <a:lvl1pPr marL="285750" indent="-285750">
              <a:buFont typeface="Arial" panose="020B0604020202020204" pitchFamily="34" charset="0"/>
              <a:buChar char="•"/>
              <a:defRPr sz="2400">
                <a:solidFill>
                  <a:schemeClr val="tx2"/>
                </a:solidFill>
                <a:latin typeface="Arial" panose="020B0604020202020204" pitchFamily="34" charset="0"/>
                <a:cs typeface="Arial" panose="020B0604020202020204" pitchFamily="34" charset="0"/>
              </a:defRPr>
            </a:lvl1pPr>
            <a:lvl2pPr>
              <a:defRPr sz="1800" baseline="0">
                <a:solidFill>
                  <a:schemeClr val="tx2"/>
                </a:solidFill>
                <a:latin typeface="Arial" panose="020B0604020202020204" pitchFamily="34" charset="0"/>
                <a:cs typeface="Arial" panose="020B0604020202020204" pitchFamily="34" charset="0"/>
              </a:defRPr>
            </a:lvl2pPr>
          </a:lstStyle>
          <a:p>
            <a:pPr lvl="0"/>
            <a:r>
              <a:rPr lang="en-US" dirty="0"/>
              <a:t>Description</a:t>
            </a:r>
          </a:p>
          <a:p>
            <a:pPr lvl="1"/>
            <a:r>
              <a:rPr lang="en-US" dirty="0"/>
              <a:t>Sub text</a:t>
            </a:r>
          </a:p>
          <a:p>
            <a:pPr lvl="0"/>
            <a:r>
              <a:rPr lang="en-US" dirty="0"/>
              <a:t>Description</a:t>
            </a:r>
          </a:p>
          <a:p>
            <a:pPr lvl="1"/>
            <a:r>
              <a:rPr lang="en-US" dirty="0"/>
              <a:t>subtext</a:t>
            </a:r>
          </a:p>
        </p:txBody>
      </p:sp>
      <p:sp>
        <p:nvSpPr>
          <p:cNvPr id="11" name="Text Placeholder 2"/>
          <p:cNvSpPr>
            <a:spLocks noGrp="1"/>
          </p:cNvSpPr>
          <p:nvPr>
            <p:ph type="body" sz="quarter" idx="12" hasCustomPrompt="1"/>
          </p:nvPr>
        </p:nvSpPr>
        <p:spPr>
          <a:xfrm>
            <a:off x="4825999" y="369888"/>
            <a:ext cx="6527800" cy="625535"/>
          </a:xfrm>
        </p:spPr>
        <p:txBody>
          <a:bodyPr>
            <a:normAutofit/>
          </a:bodyPr>
          <a:lstStyle>
            <a:lvl1pPr marL="0" indent="0">
              <a:buNone/>
              <a:defRPr sz="2400" b="1">
                <a:solidFill>
                  <a:schemeClr val="tx2"/>
                </a:solidFill>
              </a:defRPr>
            </a:lvl1pPr>
          </a:lstStyle>
          <a:p>
            <a:pPr lvl="0"/>
            <a:r>
              <a:rPr lang="en-US" dirty="0"/>
              <a:t>Title or Statement</a:t>
            </a:r>
          </a:p>
        </p:txBody>
      </p:sp>
    </p:spTree>
    <p:extLst>
      <p:ext uri="{BB962C8B-B14F-4D97-AF65-F5344CB8AC3E}">
        <p14:creationId xmlns:p14="http://schemas.microsoft.com/office/powerpoint/2010/main" val="989968167"/>
      </p:ext>
    </p:extLst>
  </p:cSld>
  <p:clrMapOvr>
    <a:masterClrMapping/>
  </p:clrMapOvr>
  <p:extLst>
    <p:ext uri="{DCECCB84-F9BA-43D5-87BE-67443E8EF086}">
      <p15:sldGuideLst xmlns:p15="http://schemas.microsoft.com/office/powerpoint/2012/main">
        <p15:guide id="1" orient="horz" pos="240">
          <p15:clr>
            <a:srgbClr val="FBAE40"/>
          </p15:clr>
        </p15:guide>
        <p15:guide id="2" pos="264">
          <p15:clr>
            <a:srgbClr val="FBAE40"/>
          </p15:clr>
        </p15:guide>
        <p15:guide id="3" orient="horz" pos="4008">
          <p15:clr>
            <a:srgbClr val="FBAE40"/>
          </p15:clr>
        </p15:guide>
        <p15:guide id="4" pos="7416">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6_Quote/Image Slide Grey">
    <p:spTree>
      <p:nvGrpSpPr>
        <p:cNvPr id="1" name=""/>
        <p:cNvGrpSpPr/>
        <p:nvPr/>
      </p:nvGrpSpPr>
      <p:grpSpPr>
        <a:xfrm>
          <a:off x="0" y="0"/>
          <a:ext cx="0" cy="0"/>
          <a:chOff x="0" y="0"/>
          <a:chExt cx="0" cy="0"/>
        </a:xfrm>
      </p:grpSpPr>
      <p:sp>
        <p:nvSpPr>
          <p:cNvPr id="9" name="Rectangle 8"/>
          <p:cNvSpPr/>
          <p:nvPr/>
        </p:nvSpPr>
        <p:spPr>
          <a:xfrm>
            <a:off x="0" y="-12700"/>
            <a:ext cx="4343400" cy="6870700"/>
          </a:xfrm>
          <a:prstGeom prst="rect">
            <a:avLst/>
          </a:prstGeom>
          <a:solidFill>
            <a:srgbClr val="F7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9"/>
          <p:cNvSpPr>
            <a:spLocks noGrp="1"/>
          </p:cNvSpPr>
          <p:nvPr>
            <p:ph type="body" sz="quarter" idx="11" hasCustomPrompt="1"/>
          </p:nvPr>
        </p:nvSpPr>
        <p:spPr>
          <a:xfrm>
            <a:off x="4826000" y="1207008"/>
            <a:ext cx="6527800" cy="4305300"/>
          </a:xfrm>
        </p:spPr>
        <p:txBody>
          <a:bodyPr>
            <a:normAutofit/>
          </a:bodyPr>
          <a:lstStyle>
            <a:lvl1pPr marL="0" indent="0">
              <a:buFont typeface="Arial" panose="020B0604020202020204" pitchFamily="34" charset="0"/>
              <a:buNone/>
              <a:defRPr sz="2400">
                <a:solidFill>
                  <a:schemeClr val="tx1"/>
                </a:solidFill>
              </a:defRPr>
            </a:lvl1pPr>
            <a:lvl2pPr>
              <a:defRPr baseline="0">
                <a:solidFill>
                  <a:srgbClr val="9A93A8"/>
                </a:solidFill>
              </a:defRPr>
            </a:lvl2pPr>
          </a:lstStyle>
          <a:p>
            <a:pPr lvl="0"/>
            <a:r>
              <a:rPr lang="en-US" dirty="0"/>
              <a:t>Description</a:t>
            </a:r>
          </a:p>
        </p:txBody>
      </p:sp>
      <p:sp>
        <p:nvSpPr>
          <p:cNvPr id="11" name="Text Placeholder 2"/>
          <p:cNvSpPr>
            <a:spLocks noGrp="1"/>
          </p:cNvSpPr>
          <p:nvPr>
            <p:ph type="body" sz="quarter" idx="12" hasCustomPrompt="1"/>
          </p:nvPr>
        </p:nvSpPr>
        <p:spPr>
          <a:xfrm>
            <a:off x="4825999" y="369888"/>
            <a:ext cx="6527800" cy="625535"/>
          </a:xfrm>
        </p:spPr>
        <p:txBody>
          <a:bodyPr>
            <a:normAutofit/>
          </a:bodyPr>
          <a:lstStyle>
            <a:lvl1pPr marL="0" indent="0">
              <a:buNone/>
              <a:defRPr sz="2400" b="1">
                <a:solidFill>
                  <a:schemeClr val="tx1"/>
                </a:solidFill>
              </a:defRPr>
            </a:lvl1pPr>
          </a:lstStyle>
          <a:p>
            <a:pPr lvl="0"/>
            <a:r>
              <a:rPr lang="en-US" dirty="0"/>
              <a:t>Title or Statement</a:t>
            </a:r>
          </a:p>
        </p:txBody>
      </p:sp>
      <p:sp>
        <p:nvSpPr>
          <p:cNvPr id="7" name="Text Placeholder 2">
            <a:extLst>
              <a:ext uri="{FF2B5EF4-FFF2-40B4-BE49-F238E27FC236}">
                <a16:creationId xmlns:a16="http://schemas.microsoft.com/office/drawing/2014/main" id="{2D15EA4C-9BDF-A84A-B997-EEB4CC338C3D}"/>
              </a:ext>
            </a:extLst>
          </p:cNvPr>
          <p:cNvSpPr>
            <a:spLocks noGrp="1"/>
          </p:cNvSpPr>
          <p:nvPr>
            <p:ph type="body" idx="1" hasCustomPrompt="1"/>
          </p:nvPr>
        </p:nvSpPr>
        <p:spPr>
          <a:xfrm>
            <a:off x="803492" y="3642374"/>
            <a:ext cx="3088044" cy="2368281"/>
          </a:xfrm>
        </p:spPr>
        <p:txBody>
          <a:bodyPr anchor="t"/>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Further Information</a:t>
            </a:r>
          </a:p>
        </p:txBody>
      </p:sp>
      <p:sp>
        <p:nvSpPr>
          <p:cNvPr id="10" name="Title Placeholder 1">
            <a:extLst>
              <a:ext uri="{FF2B5EF4-FFF2-40B4-BE49-F238E27FC236}">
                <a16:creationId xmlns:a16="http://schemas.microsoft.com/office/drawing/2014/main" id="{1B2ADDEE-6C5A-8545-ADC1-529552B6CBE3}"/>
              </a:ext>
            </a:extLst>
          </p:cNvPr>
          <p:cNvSpPr>
            <a:spLocks noGrp="1"/>
          </p:cNvSpPr>
          <p:nvPr>
            <p:ph type="title" hasCustomPrompt="1"/>
          </p:nvPr>
        </p:nvSpPr>
        <p:spPr>
          <a:xfrm>
            <a:off x="799464" y="369888"/>
            <a:ext cx="3092072" cy="2793039"/>
          </a:xfrm>
          <a:prstGeom prst="rect">
            <a:avLst/>
          </a:prstGeom>
        </p:spPr>
        <p:txBody>
          <a:bodyPr vert="horz" lIns="91440" tIns="45720" rIns="91440" bIns="45720" rtlCol="0" anchor="t">
            <a:normAutofit/>
          </a:bodyPr>
          <a:lstStyle>
            <a:lvl1pPr>
              <a:defRPr sz="3600" baseline="0">
                <a:solidFill>
                  <a:schemeClr val="tx1"/>
                </a:solidFill>
              </a:defRPr>
            </a:lvl1pPr>
          </a:lstStyle>
          <a:p>
            <a:r>
              <a:rPr lang="en-US" dirty="0"/>
              <a:t>Quote or statement</a:t>
            </a:r>
          </a:p>
        </p:txBody>
      </p:sp>
    </p:spTree>
    <p:extLst>
      <p:ext uri="{BB962C8B-B14F-4D97-AF65-F5344CB8AC3E}">
        <p14:creationId xmlns:p14="http://schemas.microsoft.com/office/powerpoint/2010/main" val="3464562421"/>
      </p:ext>
    </p:extLst>
  </p:cSld>
  <p:clrMapOvr>
    <a:masterClrMapping/>
  </p:clrMapOvr>
  <p:extLst>
    <p:ext uri="{DCECCB84-F9BA-43D5-87BE-67443E8EF086}">
      <p15:sldGuideLst xmlns:p15="http://schemas.microsoft.com/office/powerpoint/2012/main">
        <p15:guide id="1" orient="horz" pos="240">
          <p15:clr>
            <a:srgbClr val="FBAE40"/>
          </p15:clr>
        </p15:guide>
        <p15:guide id="2" pos="264">
          <p15:clr>
            <a:srgbClr val="FBAE40"/>
          </p15:clr>
        </p15:guide>
        <p15:guide id="3" orient="horz" pos="4008">
          <p15:clr>
            <a:srgbClr val="FBAE40"/>
          </p15:clr>
        </p15:guide>
        <p15:guide id="4" pos="7416">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Quote/Text Slide Grey">
    <p:spTree>
      <p:nvGrpSpPr>
        <p:cNvPr id="1" name=""/>
        <p:cNvGrpSpPr/>
        <p:nvPr/>
      </p:nvGrpSpPr>
      <p:grpSpPr>
        <a:xfrm>
          <a:off x="0" y="0"/>
          <a:ext cx="0" cy="0"/>
          <a:chOff x="0" y="0"/>
          <a:chExt cx="0" cy="0"/>
        </a:xfrm>
      </p:grpSpPr>
      <p:sp>
        <p:nvSpPr>
          <p:cNvPr id="9" name="Rectangle 8"/>
          <p:cNvSpPr/>
          <p:nvPr/>
        </p:nvSpPr>
        <p:spPr>
          <a:xfrm>
            <a:off x="0" y="-12700"/>
            <a:ext cx="4343400" cy="68707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2"/>
          <p:cNvSpPr>
            <a:spLocks noGrp="1"/>
          </p:cNvSpPr>
          <p:nvPr>
            <p:ph type="body" idx="1" hasCustomPrompt="1"/>
          </p:nvPr>
        </p:nvSpPr>
        <p:spPr>
          <a:xfrm>
            <a:off x="486628" y="3879891"/>
            <a:ext cx="3088044" cy="1362532"/>
          </a:xfrm>
        </p:spPr>
        <p:txBody>
          <a:bodyPr anchor="t"/>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Further Information</a:t>
            </a:r>
          </a:p>
        </p:txBody>
      </p:sp>
      <p:sp>
        <p:nvSpPr>
          <p:cNvPr id="20" name="Title Placeholder 1"/>
          <p:cNvSpPr>
            <a:spLocks noGrp="1"/>
          </p:cNvSpPr>
          <p:nvPr>
            <p:ph type="title" hasCustomPrompt="1"/>
          </p:nvPr>
        </p:nvSpPr>
        <p:spPr>
          <a:xfrm>
            <a:off x="482600" y="837666"/>
            <a:ext cx="3092072" cy="2793039"/>
          </a:xfrm>
          <a:prstGeom prst="rect">
            <a:avLst/>
          </a:prstGeom>
        </p:spPr>
        <p:txBody>
          <a:bodyPr vert="horz" lIns="91440" tIns="45720" rIns="91440" bIns="45720" rtlCol="0" anchor="t">
            <a:normAutofit/>
          </a:bodyPr>
          <a:lstStyle>
            <a:lvl1pPr>
              <a:defRPr sz="3600" baseline="0">
                <a:solidFill>
                  <a:schemeClr val="tx1"/>
                </a:solidFill>
              </a:defRPr>
            </a:lvl1pPr>
          </a:lstStyle>
          <a:p>
            <a:r>
              <a:rPr lang="en-US" dirty="0"/>
              <a:t>Quote or statement</a:t>
            </a:r>
          </a:p>
        </p:txBody>
      </p:sp>
      <p:sp>
        <p:nvSpPr>
          <p:cNvPr id="11" name="Text Placeholder 9"/>
          <p:cNvSpPr>
            <a:spLocks noGrp="1"/>
          </p:cNvSpPr>
          <p:nvPr>
            <p:ph type="body" sz="quarter" idx="11" hasCustomPrompt="1"/>
          </p:nvPr>
        </p:nvSpPr>
        <p:spPr>
          <a:xfrm>
            <a:off x="4826000" y="1207008"/>
            <a:ext cx="6527800" cy="4305300"/>
          </a:xfrm>
        </p:spPr>
        <p:txBody>
          <a:bodyPr/>
          <a:lstStyle>
            <a:lvl1pPr>
              <a:defRPr/>
            </a:lvl1pPr>
          </a:lstStyle>
          <a:p>
            <a:pPr lvl="0"/>
            <a:r>
              <a:rPr lang="en-US" dirty="0"/>
              <a:t>Description</a:t>
            </a:r>
          </a:p>
        </p:txBody>
      </p:sp>
      <p:sp>
        <p:nvSpPr>
          <p:cNvPr id="3" name="Text Placeholder 2"/>
          <p:cNvSpPr>
            <a:spLocks noGrp="1"/>
          </p:cNvSpPr>
          <p:nvPr>
            <p:ph type="body" sz="quarter" idx="12" hasCustomPrompt="1"/>
          </p:nvPr>
        </p:nvSpPr>
        <p:spPr>
          <a:xfrm>
            <a:off x="4825999" y="369888"/>
            <a:ext cx="5649089" cy="613960"/>
          </a:xfrm>
        </p:spPr>
        <p:txBody>
          <a:bodyPr>
            <a:normAutofit/>
          </a:bodyPr>
          <a:lstStyle>
            <a:lvl1pPr>
              <a:defRPr sz="3600">
                <a:solidFill>
                  <a:schemeClr val="tx1"/>
                </a:solidFill>
              </a:defRPr>
            </a:lvl1pPr>
          </a:lstStyle>
          <a:p>
            <a:pPr lvl="0"/>
            <a:r>
              <a:rPr lang="en-US" dirty="0"/>
              <a:t>Title or Statement</a:t>
            </a:r>
          </a:p>
        </p:txBody>
      </p:sp>
      <p:sp>
        <p:nvSpPr>
          <p:cNvPr id="14" name="Footer Placeholder 8"/>
          <p:cNvSpPr>
            <a:spLocks noGrp="1"/>
          </p:cNvSpPr>
          <p:nvPr>
            <p:ph type="ftr" sz="quarter" idx="3"/>
          </p:nvPr>
        </p:nvSpPr>
        <p:spPr>
          <a:xfrm>
            <a:off x="4825998" y="6394233"/>
            <a:ext cx="4480233" cy="246221"/>
          </a:xfrm>
          <a:prstGeom prst="rect">
            <a:avLst/>
          </a:prstGeom>
        </p:spPr>
        <p:txBody>
          <a:bodyPr vert="horz" wrap="square" lIns="91440" tIns="45720" rIns="91440" bIns="45720" rtlCol="0" anchor="b" anchorCtr="0">
            <a:spAutoFit/>
          </a:bodyPr>
          <a:lstStyle>
            <a:lvl1pPr algn="l">
              <a:defRPr sz="1000">
                <a:solidFill>
                  <a:schemeClr val="bg1">
                    <a:lumMod val="50000"/>
                  </a:schemeClr>
                </a:solidFill>
              </a:defRPr>
            </a:lvl1pPr>
          </a:lstStyle>
          <a:p>
            <a:endParaRPr lang="en-US" dirty="0"/>
          </a:p>
        </p:txBody>
      </p:sp>
      <p:pic>
        <p:nvPicPr>
          <p:cNvPr id="8" name="Picture 5">
            <a:extLst>
              <a:ext uri="{FF2B5EF4-FFF2-40B4-BE49-F238E27FC236}">
                <a16:creationId xmlns:a16="http://schemas.microsoft.com/office/drawing/2014/main" id="{1AFCBD9D-40C3-4185-BC02-9005B8B42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71918" y="6019931"/>
            <a:ext cx="1188720" cy="276149"/>
          </a:xfrm>
          <a:prstGeom prst="rect">
            <a:avLst/>
          </a:prstGeom>
        </p:spPr>
      </p:pic>
    </p:spTree>
    <p:extLst>
      <p:ext uri="{BB962C8B-B14F-4D97-AF65-F5344CB8AC3E}">
        <p14:creationId xmlns:p14="http://schemas.microsoft.com/office/powerpoint/2010/main" val="2294966691"/>
      </p:ext>
    </p:extLst>
  </p:cSld>
  <p:clrMapOvr>
    <a:masterClrMapping/>
  </p:clrMapOvr>
  <p:extLst>
    <p:ext uri="{DCECCB84-F9BA-43D5-87BE-67443E8EF086}">
      <p15:sldGuideLst xmlns:p15="http://schemas.microsoft.com/office/powerpoint/2012/main">
        <p15:guide id="1" pos="2736">
          <p15:clr>
            <a:srgbClr val="FBAE40"/>
          </p15:clr>
        </p15:guide>
        <p15:guide id="2" pos="2880">
          <p15:clr>
            <a:srgbClr val="FBAE40"/>
          </p15:clr>
        </p15:guide>
        <p15:guide id="3" pos="7536">
          <p15:clr>
            <a:srgbClr val="FBAE40"/>
          </p15:clr>
        </p15:guide>
        <p15:guide id="4" orient="horz" pos="72">
          <p15:clr>
            <a:srgbClr val="FBAE40"/>
          </p15:clr>
        </p15:guide>
        <p15:guide id="5" orient="horz" pos="3679">
          <p15:clr>
            <a:srgbClr val="FBAE40"/>
          </p15:clr>
        </p15:guide>
        <p15:guide id="6" pos="303">
          <p15:clr>
            <a:srgbClr val="FBAE40"/>
          </p15:clr>
        </p15:guide>
        <p15:guide id="7" pos="2254">
          <p15:clr>
            <a:srgbClr val="FBAE40"/>
          </p15:clr>
        </p15:guide>
        <p15:guide id="8" orient="horz" pos="526">
          <p15:clr>
            <a:srgbClr val="FBAE40"/>
          </p15:clr>
        </p15:guide>
        <p15:guide id="9" orient="horz" pos="2292">
          <p15:clr>
            <a:srgbClr val="FBAE40"/>
          </p15:clr>
        </p15:guide>
        <p15:guide id="10" orient="horz" pos="2440">
          <p15:clr>
            <a:srgbClr val="FBAE40"/>
          </p15:clr>
        </p15:guide>
        <p15:guide id="11" orient="horz" pos="331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First Slide - Presentation">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D9808CD-5210-3F4A-AA23-FC304081FFC8}"/>
              </a:ext>
            </a:extLst>
          </p:cNvPr>
          <p:cNvPicPr>
            <a:picLocks noChangeAspect="1"/>
          </p:cNvPicPr>
          <p:nvPr userDrawn="1"/>
        </p:nvPicPr>
        <p:blipFill>
          <a:blip r:embed="rId2"/>
          <a:stretch>
            <a:fillRect/>
          </a:stretch>
        </p:blipFill>
        <p:spPr>
          <a:xfrm>
            <a:off x="6993859" y="6064"/>
            <a:ext cx="4771571" cy="6858000"/>
          </a:xfrm>
          <a:prstGeom prst="rect">
            <a:avLst/>
          </a:prstGeom>
        </p:spPr>
      </p:pic>
      <p:sp>
        <p:nvSpPr>
          <p:cNvPr id="26" name="Text Placeholder 4"/>
          <p:cNvSpPr>
            <a:spLocks noGrp="1"/>
          </p:cNvSpPr>
          <p:nvPr>
            <p:ph type="body" sz="quarter" idx="11" hasCustomPrompt="1"/>
          </p:nvPr>
        </p:nvSpPr>
        <p:spPr>
          <a:xfrm>
            <a:off x="1889801" y="1543288"/>
            <a:ext cx="8160001" cy="360000"/>
          </a:xfrm>
        </p:spPr>
        <p:txBody>
          <a:bodyPr>
            <a:noAutofit/>
          </a:bodyPr>
          <a:lstStyle>
            <a:lvl1pPr>
              <a:lnSpc>
                <a:spcPct val="100000"/>
              </a:lnSpc>
              <a:defRPr sz="1800">
                <a:solidFill>
                  <a:srgbClr val="332C41">
                    <a:alpha val="50000"/>
                  </a:srgbClr>
                </a:solidFill>
                <a:latin typeface="Arial" panose="020B0604020202020204" pitchFamily="34" charset="0"/>
                <a:cs typeface="Arial" panose="020B0604020202020204" pitchFamily="34" charset="0"/>
              </a:defRPr>
            </a:lvl1pPr>
          </a:lstStyle>
          <a:p>
            <a:pPr lvl="0"/>
            <a:r>
              <a:rPr lang="en-GB" dirty="0"/>
              <a:t>Tuesday, 16 April 2019</a:t>
            </a:r>
            <a:endParaRPr lang="en-US" dirty="0"/>
          </a:p>
        </p:txBody>
      </p:sp>
      <p:sp>
        <p:nvSpPr>
          <p:cNvPr id="8" name="TextBox 7">
            <a:extLst>
              <a:ext uri="{FF2B5EF4-FFF2-40B4-BE49-F238E27FC236}">
                <a16:creationId xmlns:a16="http://schemas.microsoft.com/office/drawing/2014/main" id="{3CA0EC70-9AE3-D149-9A28-F04398396A8B}"/>
              </a:ext>
            </a:extLst>
          </p:cNvPr>
          <p:cNvSpPr txBox="1"/>
          <p:nvPr userDrawn="1"/>
        </p:nvSpPr>
        <p:spPr>
          <a:xfrm>
            <a:off x="4722473" y="2627453"/>
            <a:ext cx="184731" cy="369332"/>
          </a:xfrm>
          <a:prstGeom prst="rect">
            <a:avLst/>
          </a:prstGeom>
          <a:noFill/>
        </p:spPr>
        <p:txBody>
          <a:bodyPr wrap="none" rtlCol="0">
            <a:spAutoFit/>
          </a:bodyPr>
          <a:lstStyle/>
          <a:p>
            <a:endParaRPr lang="en-US" sz="1800" dirty="0"/>
          </a:p>
        </p:txBody>
      </p:sp>
      <p:sp>
        <p:nvSpPr>
          <p:cNvPr id="10" name="Text Placeholder 4">
            <a:extLst>
              <a:ext uri="{FF2B5EF4-FFF2-40B4-BE49-F238E27FC236}">
                <a16:creationId xmlns:a16="http://schemas.microsoft.com/office/drawing/2014/main" id="{44D6EFC6-ADA4-5D43-80B0-3BFC5EF96ECD}"/>
              </a:ext>
            </a:extLst>
          </p:cNvPr>
          <p:cNvSpPr>
            <a:spLocks noGrp="1"/>
          </p:cNvSpPr>
          <p:nvPr>
            <p:ph type="body" sz="quarter" idx="12" hasCustomPrompt="1"/>
          </p:nvPr>
        </p:nvSpPr>
        <p:spPr>
          <a:xfrm>
            <a:off x="1870531" y="3517067"/>
            <a:ext cx="8160000" cy="369332"/>
          </a:xfrm>
        </p:spPr>
        <p:txBody>
          <a:bodyPr>
            <a:spAutoFit/>
          </a:bodyPr>
          <a:lstStyle>
            <a:lvl1pPr>
              <a:lnSpc>
                <a:spcPct val="100000"/>
              </a:lnSpc>
              <a:defRPr sz="1800">
                <a:solidFill>
                  <a:srgbClr val="332C41">
                    <a:alpha val="50000"/>
                  </a:srgbClr>
                </a:solidFill>
                <a:latin typeface="Arial" panose="020B0604020202020204" pitchFamily="34" charset="0"/>
                <a:cs typeface="Arial" panose="020B0604020202020204" pitchFamily="34" charset="0"/>
              </a:defRPr>
            </a:lvl1pPr>
          </a:lstStyle>
          <a:p>
            <a:r>
              <a:rPr lang="en-US" dirty="0"/>
              <a:t>Further Information</a:t>
            </a:r>
          </a:p>
        </p:txBody>
      </p:sp>
      <p:sp>
        <p:nvSpPr>
          <p:cNvPr id="17" name="Title 3">
            <a:extLst>
              <a:ext uri="{FF2B5EF4-FFF2-40B4-BE49-F238E27FC236}">
                <a16:creationId xmlns:a16="http://schemas.microsoft.com/office/drawing/2014/main" id="{3EB61425-7076-7940-8CB4-73E10E0A081C}"/>
              </a:ext>
            </a:extLst>
          </p:cNvPr>
          <p:cNvSpPr>
            <a:spLocks noGrp="1"/>
          </p:cNvSpPr>
          <p:nvPr>
            <p:ph type="title" hasCustomPrompt="1"/>
          </p:nvPr>
        </p:nvSpPr>
        <p:spPr>
          <a:xfrm>
            <a:off x="1889801" y="1903288"/>
            <a:ext cx="8160001" cy="1543288"/>
          </a:xfrm>
        </p:spPr>
        <p:txBody>
          <a:bodyPr>
            <a:noAutofit/>
          </a:bodyPr>
          <a:lstStyle>
            <a:lvl1pPr>
              <a:lnSpc>
                <a:spcPct val="100000"/>
              </a:lnSpc>
              <a:defRPr sz="4800">
                <a:solidFill>
                  <a:schemeClr val="tx2"/>
                </a:solidFill>
              </a:defRPr>
            </a:lvl1pPr>
          </a:lstStyle>
          <a:p>
            <a:r>
              <a:rPr lang="en-US" dirty="0"/>
              <a:t>Internal/Sales Presentation on two lines</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70531" y="5022002"/>
            <a:ext cx="2029968" cy="472983"/>
          </a:xfrm>
          <a:prstGeom prst="rect">
            <a:avLst/>
          </a:prstGeom>
        </p:spPr>
      </p:pic>
    </p:spTree>
    <p:extLst>
      <p:ext uri="{BB962C8B-B14F-4D97-AF65-F5344CB8AC3E}">
        <p14:creationId xmlns:p14="http://schemas.microsoft.com/office/powerpoint/2010/main" val="22698756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First Slide - Presentation">
    <p:bg>
      <p:bgPr>
        <a:solidFill>
          <a:srgbClr val="432B8A"/>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6753225" y="0"/>
            <a:ext cx="5124451" cy="6858000"/>
          </a:xfrm>
          <a:prstGeom prst="rect">
            <a:avLst/>
          </a:prstGeom>
        </p:spPr>
      </p:pic>
      <p:sp>
        <p:nvSpPr>
          <p:cNvPr id="26" name="Text Placeholder 4"/>
          <p:cNvSpPr>
            <a:spLocks noGrp="1"/>
          </p:cNvSpPr>
          <p:nvPr>
            <p:ph type="body" sz="quarter" idx="11" hasCustomPrompt="1"/>
          </p:nvPr>
        </p:nvSpPr>
        <p:spPr>
          <a:xfrm>
            <a:off x="1889801" y="1543288"/>
            <a:ext cx="8160001" cy="360000"/>
          </a:xfrm>
        </p:spPr>
        <p:txBody>
          <a:bodyPr>
            <a:noAutofit/>
          </a:bodyPr>
          <a:lstStyle>
            <a:lvl1pPr>
              <a:lnSpc>
                <a:spcPct val="100000"/>
              </a:lnSpc>
              <a:defRPr sz="1800">
                <a:solidFill>
                  <a:schemeClr val="bg1">
                    <a:alpha val="50000"/>
                  </a:schemeClr>
                </a:solidFill>
                <a:latin typeface="Arial" panose="020B0604020202020204" pitchFamily="34" charset="0"/>
                <a:cs typeface="Arial" panose="020B0604020202020204" pitchFamily="34" charset="0"/>
              </a:defRPr>
            </a:lvl1pPr>
          </a:lstStyle>
          <a:p>
            <a:pPr lvl="0"/>
            <a:r>
              <a:rPr lang="en-GB" dirty="0"/>
              <a:t>Tuesday, 16 April 2019</a:t>
            </a:r>
            <a:endParaRPr lang="en-US" dirty="0"/>
          </a:p>
        </p:txBody>
      </p:sp>
      <p:sp>
        <p:nvSpPr>
          <p:cNvPr id="8" name="TextBox 7">
            <a:extLst>
              <a:ext uri="{FF2B5EF4-FFF2-40B4-BE49-F238E27FC236}">
                <a16:creationId xmlns:a16="http://schemas.microsoft.com/office/drawing/2014/main" id="{3CA0EC70-9AE3-D149-9A28-F04398396A8B}"/>
              </a:ext>
            </a:extLst>
          </p:cNvPr>
          <p:cNvSpPr txBox="1"/>
          <p:nvPr userDrawn="1"/>
        </p:nvSpPr>
        <p:spPr>
          <a:xfrm>
            <a:off x="4722473" y="2627453"/>
            <a:ext cx="184731" cy="369332"/>
          </a:xfrm>
          <a:prstGeom prst="rect">
            <a:avLst/>
          </a:prstGeom>
          <a:noFill/>
        </p:spPr>
        <p:txBody>
          <a:bodyPr wrap="none" rtlCol="0">
            <a:spAutoFit/>
          </a:bodyPr>
          <a:lstStyle/>
          <a:p>
            <a:endParaRPr lang="en-US" sz="1800" dirty="0"/>
          </a:p>
        </p:txBody>
      </p:sp>
      <p:sp>
        <p:nvSpPr>
          <p:cNvPr id="10" name="Text Placeholder 4">
            <a:extLst>
              <a:ext uri="{FF2B5EF4-FFF2-40B4-BE49-F238E27FC236}">
                <a16:creationId xmlns:a16="http://schemas.microsoft.com/office/drawing/2014/main" id="{44D6EFC6-ADA4-5D43-80B0-3BFC5EF96ECD}"/>
              </a:ext>
            </a:extLst>
          </p:cNvPr>
          <p:cNvSpPr>
            <a:spLocks noGrp="1"/>
          </p:cNvSpPr>
          <p:nvPr>
            <p:ph type="body" sz="quarter" idx="12" hasCustomPrompt="1"/>
          </p:nvPr>
        </p:nvSpPr>
        <p:spPr>
          <a:xfrm>
            <a:off x="1889799" y="3476506"/>
            <a:ext cx="8160000" cy="369332"/>
          </a:xfrm>
        </p:spPr>
        <p:txBody>
          <a:bodyPr>
            <a:spAutoFit/>
          </a:bodyPr>
          <a:lstStyle>
            <a:lvl1pPr>
              <a:lnSpc>
                <a:spcPct val="100000"/>
              </a:lnSpc>
              <a:defRPr sz="1800">
                <a:solidFill>
                  <a:schemeClr val="bg1">
                    <a:alpha val="50000"/>
                  </a:schemeClr>
                </a:solidFill>
                <a:latin typeface="Arial" panose="020B0604020202020204" pitchFamily="34" charset="0"/>
                <a:cs typeface="Arial" panose="020B0604020202020204" pitchFamily="34" charset="0"/>
              </a:defRPr>
            </a:lvl1pPr>
          </a:lstStyle>
          <a:p>
            <a:r>
              <a:rPr lang="en-US" dirty="0"/>
              <a:t>Further Information</a:t>
            </a:r>
          </a:p>
        </p:txBody>
      </p:sp>
      <p:sp>
        <p:nvSpPr>
          <p:cNvPr id="4" name="Title 3">
            <a:extLst>
              <a:ext uri="{FF2B5EF4-FFF2-40B4-BE49-F238E27FC236}">
                <a16:creationId xmlns:a16="http://schemas.microsoft.com/office/drawing/2014/main" id="{69279296-2150-1243-BF06-F7B86422173D}"/>
              </a:ext>
            </a:extLst>
          </p:cNvPr>
          <p:cNvSpPr>
            <a:spLocks noGrp="1"/>
          </p:cNvSpPr>
          <p:nvPr>
            <p:ph type="title" hasCustomPrompt="1"/>
          </p:nvPr>
        </p:nvSpPr>
        <p:spPr>
          <a:xfrm>
            <a:off x="1889801" y="1903288"/>
            <a:ext cx="8160001" cy="1543288"/>
          </a:xfrm>
        </p:spPr>
        <p:txBody>
          <a:bodyPr>
            <a:noAutofit/>
          </a:bodyPr>
          <a:lstStyle>
            <a:lvl1pPr>
              <a:lnSpc>
                <a:spcPct val="100000"/>
              </a:lnSpc>
              <a:defRPr sz="4800">
                <a:solidFill>
                  <a:schemeClr val="bg1"/>
                </a:solidFill>
              </a:defRPr>
            </a:lvl1pPr>
          </a:lstStyle>
          <a:p>
            <a:r>
              <a:rPr lang="en-US" dirty="0"/>
              <a:t>Internal/Sales Presentation on two lines</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70531" y="5022002"/>
            <a:ext cx="2029968" cy="472983"/>
          </a:xfrm>
          <a:prstGeom prst="rect">
            <a:avLst/>
          </a:prstGeom>
        </p:spPr>
      </p:pic>
    </p:spTree>
    <p:extLst>
      <p:ext uri="{BB962C8B-B14F-4D97-AF65-F5344CB8AC3E}">
        <p14:creationId xmlns:p14="http://schemas.microsoft.com/office/powerpoint/2010/main" val="33015611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First Slide - Repor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D9808CD-5210-3F4A-AA23-FC304081FFC8}"/>
              </a:ext>
            </a:extLst>
          </p:cNvPr>
          <p:cNvPicPr>
            <a:picLocks noChangeAspect="1"/>
          </p:cNvPicPr>
          <p:nvPr userDrawn="1"/>
        </p:nvPicPr>
        <p:blipFill>
          <a:blip r:embed="rId2"/>
          <a:stretch>
            <a:fillRect/>
          </a:stretch>
        </p:blipFill>
        <p:spPr>
          <a:xfrm>
            <a:off x="6993859" y="6064"/>
            <a:ext cx="4771571" cy="6858000"/>
          </a:xfrm>
          <a:prstGeom prst="rect">
            <a:avLst/>
          </a:prstGeom>
        </p:spPr>
      </p:pic>
      <p:sp>
        <p:nvSpPr>
          <p:cNvPr id="4" name="Picture Placeholder 3"/>
          <p:cNvSpPr>
            <a:spLocks noGrp="1"/>
          </p:cNvSpPr>
          <p:nvPr>
            <p:ph type="pic" sz="quarter" idx="10" hasCustomPrompt="1"/>
          </p:nvPr>
        </p:nvSpPr>
        <p:spPr>
          <a:xfrm>
            <a:off x="1870531" y="4743779"/>
            <a:ext cx="2232000" cy="1022400"/>
          </a:xfrm>
        </p:spPr>
        <p:txBody>
          <a:bodyPr/>
          <a:lstStyle>
            <a:lvl1pPr>
              <a:defRPr/>
            </a:lvl1pPr>
          </a:lstStyle>
          <a:p>
            <a:r>
              <a:rPr lang="en-US" dirty="0"/>
              <a:t>Client Logo</a:t>
            </a:r>
          </a:p>
        </p:txBody>
      </p:sp>
      <p:sp>
        <p:nvSpPr>
          <p:cNvPr id="12" name="Text Placeholder 4">
            <a:extLst>
              <a:ext uri="{FF2B5EF4-FFF2-40B4-BE49-F238E27FC236}">
                <a16:creationId xmlns:a16="http://schemas.microsoft.com/office/drawing/2014/main" id="{9F70698D-88E0-B141-90FB-5A44CCCFDF42}"/>
              </a:ext>
            </a:extLst>
          </p:cNvPr>
          <p:cNvSpPr>
            <a:spLocks noGrp="1"/>
          </p:cNvSpPr>
          <p:nvPr>
            <p:ph type="body" sz="quarter" idx="11" hasCustomPrompt="1"/>
          </p:nvPr>
        </p:nvSpPr>
        <p:spPr>
          <a:xfrm>
            <a:off x="1870532" y="2394515"/>
            <a:ext cx="8160001" cy="360000"/>
          </a:xfrm>
        </p:spPr>
        <p:txBody>
          <a:bodyPr>
            <a:noAutofit/>
          </a:bodyPr>
          <a:lstStyle>
            <a:lvl1pPr>
              <a:lnSpc>
                <a:spcPct val="100000"/>
              </a:lnSpc>
              <a:defRPr sz="1800">
                <a:solidFill>
                  <a:srgbClr val="332C41">
                    <a:alpha val="50000"/>
                  </a:srgbClr>
                </a:solidFill>
                <a:latin typeface="Arial" panose="020B0604020202020204" pitchFamily="34" charset="0"/>
                <a:cs typeface="Arial" panose="020B0604020202020204" pitchFamily="34" charset="0"/>
              </a:defRPr>
            </a:lvl1pPr>
          </a:lstStyle>
          <a:p>
            <a:pPr lvl="0"/>
            <a:r>
              <a:rPr lang="en-GB" dirty="0"/>
              <a:t>Tuesday, 16 April 2019</a:t>
            </a:r>
            <a:endParaRPr lang="en-US" dirty="0"/>
          </a:p>
        </p:txBody>
      </p:sp>
      <p:sp>
        <p:nvSpPr>
          <p:cNvPr id="13" name="Title 1">
            <a:extLst>
              <a:ext uri="{FF2B5EF4-FFF2-40B4-BE49-F238E27FC236}">
                <a16:creationId xmlns:a16="http://schemas.microsoft.com/office/drawing/2014/main" id="{0EEA445F-1D9F-A746-A834-F8D7E5A4F7E2}"/>
              </a:ext>
            </a:extLst>
          </p:cNvPr>
          <p:cNvSpPr>
            <a:spLocks noGrp="1"/>
          </p:cNvSpPr>
          <p:nvPr>
            <p:ph type="title" hasCustomPrompt="1"/>
          </p:nvPr>
        </p:nvSpPr>
        <p:spPr>
          <a:xfrm>
            <a:off x="1870531" y="2781227"/>
            <a:ext cx="8160000" cy="1533639"/>
          </a:xfrm>
          <a:prstGeom prst="rect">
            <a:avLst/>
          </a:prstGeom>
        </p:spPr>
        <p:txBody>
          <a:bodyPr anchor="t" anchorCtr="0">
            <a:noAutofit/>
          </a:bodyPr>
          <a:lstStyle>
            <a:lvl1pPr>
              <a:lnSpc>
                <a:spcPct val="100000"/>
              </a:lnSpc>
              <a:defRPr lang="en-GB" sz="4800" b="1" smtClean="0">
                <a:solidFill>
                  <a:schemeClr val="tx2"/>
                </a:solidFill>
                <a:effectLst/>
              </a:defRPr>
            </a:lvl1pPr>
          </a:lstStyle>
          <a:p>
            <a:r>
              <a:rPr lang="en-GB" b="1" dirty="0">
                <a:solidFill>
                  <a:srgbClr val="332D42"/>
                </a:solidFill>
                <a:effectLst/>
                <a:latin typeface="Arial" panose="020B0604020202020204" pitchFamily="34" charset="0"/>
              </a:rPr>
              <a:t>Sales Presentation on two lines</a:t>
            </a:r>
            <a:endParaRPr lang="en-GB" dirty="0">
              <a:solidFill>
                <a:srgbClr val="332D42"/>
              </a:solidFill>
              <a:effectLst/>
              <a:latin typeface="Arial" panose="020B0604020202020204" pitchFamily="34" charset="0"/>
            </a:endParaRP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70531" y="1533602"/>
            <a:ext cx="2029968" cy="472983"/>
          </a:xfrm>
          <a:prstGeom prst="rect">
            <a:avLst/>
          </a:prstGeom>
        </p:spPr>
      </p:pic>
    </p:spTree>
    <p:extLst>
      <p:ext uri="{BB962C8B-B14F-4D97-AF65-F5344CB8AC3E}">
        <p14:creationId xmlns:p14="http://schemas.microsoft.com/office/powerpoint/2010/main" val="2948449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irst Slide - Repor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D9808CD-5210-3F4A-AA23-FC304081FFC8}"/>
              </a:ext>
            </a:extLst>
          </p:cNvPr>
          <p:cNvPicPr>
            <a:picLocks noChangeAspect="1"/>
          </p:cNvPicPr>
          <p:nvPr userDrawn="1"/>
        </p:nvPicPr>
        <p:blipFill>
          <a:blip r:embed="rId2"/>
          <a:stretch>
            <a:fillRect/>
          </a:stretch>
        </p:blipFill>
        <p:spPr>
          <a:xfrm>
            <a:off x="6993858" y="6064"/>
            <a:ext cx="4771571" cy="6858000"/>
          </a:xfrm>
          <a:prstGeom prst="rect">
            <a:avLst/>
          </a:prstGeom>
        </p:spPr>
      </p:pic>
      <p:sp>
        <p:nvSpPr>
          <p:cNvPr id="4" name="Picture Placeholder 3"/>
          <p:cNvSpPr>
            <a:spLocks noGrp="1"/>
          </p:cNvSpPr>
          <p:nvPr>
            <p:ph type="pic" sz="quarter" idx="10" hasCustomPrompt="1"/>
          </p:nvPr>
        </p:nvSpPr>
        <p:spPr>
          <a:xfrm>
            <a:off x="1870530" y="4743779"/>
            <a:ext cx="2232000" cy="1022400"/>
          </a:xfrm>
        </p:spPr>
        <p:txBody>
          <a:bodyPr/>
          <a:lstStyle>
            <a:lvl1pPr>
              <a:defRPr/>
            </a:lvl1pPr>
          </a:lstStyle>
          <a:p>
            <a:r>
              <a:rPr lang="en-US" dirty="0"/>
              <a:t>Client Logo</a:t>
            </a:r>
          </a:p>
        </p:txBody>
      </p:sp>
      <p:sp>
        <p:nvSpPr>
          <p:cNvPr id="12" name="Text Placeholder 4">
            <a:extLst>
              <a:ext uri="{FF2B5EF4-FFF2-40B4-BE49-F238E27FC236}">
                <a16:creationId xmlns:a16="http://schemas.microsoft.com/office/drawing/2014/main" id="{9F70698D-88E0-B141-90FB-5A44CCCFDF42}"/>
              </a:ext>
            </a:extLst>
          </p:cNvPr>
          <p:cNvSpPr>
            <a:spLocks noGrp="1"/>
          </p:cNvSpPr>
          <p:nvPr>
            <p:ph type="body" sz="quarter" idx="11" hasCustomPrompt="1"/>
          </p:nvPr>
        </p:nvSpPr>
        <p:spPr>
          <a:xfrm>
            <a:off x="1870530" y="2394514"/>
            <a:ext cx="8160001" cy="360000"/>
          </a:xfrm>
        </p:spPr>
        <p:txBody>
          <a:bodyPr>
            <a:noAutofit/>
          </a:bodyPr>
          <a:lstStyle>
            <a:lvl1pPr>
              <a:lnSpc>
                <a:spcPct val="100000"/>
              </a:lnSpc>
              <a:defRPr sz="1800">
                <a:solidFill>
                  <a:srgbClr val="332C41">
                    <a:alpha val="50000"/>
                  </a:srgbClr>
                </a:solidFill>
                <a:latin typeface="Arial" panose="020B0604020202020204" pitchFamily="34" charset="0"/>
                <a:cs typeface="Arial" panose="020B0604020202020204" pitchFamily="34" charset="0"/>
              </a:defRPr>
            </a:lvl1pPr>
          </a:lstStyle>
          <a:p>
            <a:pPr lvl="0"/>
            <a:r>
              <a:rPr lang="en-GB" dirty="0"/>
              <a:t>Tuesday, 16 April 2019</a:t>
            </a:r>
            <a:endParaRPr lang="en-US" dirty="0"/>
          </a:p>
        </p:txBody>
      </p:sp>
      <p:sp>
        <p:nvSpPr>
          <p:cNvPr id="13" name="Title 1">
            <a:extLst>
              <a:ext uri="{FF2B5EF4-FFF2-40B4-BE49-F238E27FC236}">
                <a16:creationId xmlns:a16="http://schemas.microsoft.com/office/drawing/2014/main" id="{0EEA445F-1D9F-A746-A834-F8D7E5A4F7E2}"/>
              </a:ext>
            </a:extLst>
          </p:cNvPr>
          <p:cNvSpPr>
            <a:spLocks noGrp="1"/>
          </p:cNvSpPr>
          <p:nvPr>
            <p:ph type="title" hasCustomPrompt="1"/>
          </p:nvPr>
        </p:nvSpPr>
        <p:spPr>
          <a:xfrm>
            <a:off x="1870530" y="2781227"/>
            <a:ext cx="8160000" cy="1533638"/>
          </a:xfrm>
          <a:prstGeom prst="rect">
            <a:avLst/>
          </a:prstGeom>
        </p:spPr>
        <p:txBody>
          <a:bodyPr anchor="t" anchorCtr="0">
            <a:noAutofit/>
          </a:bodyPr>
          <a:lstStyle>
            <a:lvl1pPr>
              <a:lnSpc>
                <a:spcPct val="100000"/>
              </a:lnSpc>
              <a:defRPr lang="en-GB" sz="4800" b="1" smtClean="0">
                <a:solidFill>
                  <a:schemeClr val="tx2"/>
                </a:solidFill>
                <a:effectLst/>
              </a:defRPr>
            </a:lvl1pPr>
          </a:lstStyle>
          <a:p>
            <a:r>
              <a:rPr lang="en-GB" b="1" dirty="0">
                <a:solidFill>
                  <a:srgbClr val="332D42"/>
                </a:solidFill>
                <a:effectLst/>
                <a:latin typeface="Arial" panose="020B0604020202020204" pitchFamily="34" charset="0"/>
              </a:rPr>
              <a:t>Sales Presentation on two lines</a:t>
            </a:r>
            <a:endParaRPr lang="en-GB" dirty="0">
              <a:solidFill>
                <a:srgbClr val="332D42"/>
              </a:solidFill>
              <a:effectLst/>
              <a:latin typeface="Arial" panose="020B0604020202020204" pitchFamily="34" charset="0"/>
            </a:endParaRP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70530" y="1533601"/>
            <a:ext cx="2029968" cy="472983"/>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Generic Slide ">
    <p:spTree>
      <p:nvGrpSpPr>
        <p:cNvPr id="1" name=""/>
        <p:cNvGrpSpPr/>
        <p:nvPr/>
      </p:nvGrpSpPr>
      <p:grpSpPr>
        <a:xfrm>
          <a:off x="0" y="0"/>
          <a:ext cx="0" cy="0"/>
          <a:chOff x="0" y="0"/>
          <a:chExt cx="0" cy="0"/>
        </a:xfrm>
      </p:grpSpPr>
      <p:sp>
        <p:nvSpPr>
          <p:cNvPr id="7" name="Text Placeholder 9">
            <a:extLst>
              <a:ext uri="{FF2B5EF4-FFF2-40B4-BE49-F238E27FC236}">
                <a16:creationId xmlns:a16="http://schemas.microsoft.com/office/drawing/2014/main" id="{1F5C845D-8601-884F-827B-3E7C8ACC02D9}"/>
              </a:ext>
            </a:extLst>
          </p:cNvPr>
          <p:cNvSpPr>
            <a:spLocks noGrp="1"/>
          </p:cNvSpPr>
          <p:nvPr>
            <p:ph type="body" sz="quarter" idx="13" hasCustomPrompt="1"/>
          </p:nvPr>
        </p:nvSpPr>
        <p:spPr>
          <a:xfrm>
            <a:off x="777599" y="1463674"/>
            <a:ext cx="10634472" cy="4119709"/>
          </a:xfrm>
        </p:spPr>
        <p:txBody>
          <a:bodyPr>
            <a:noAutofit/>
          </a:bodyPr>
          <a:lstStyle>
            <a:lvl1pPr>
              <a:lnSpc>
                <a:spcPct val="120000"/>
              </a:lnSpc>
              <a:defRPr sz="2400">
                <a:solidFill>
                  <a:schemeClr val="tx2"/>
                </a:solidFill>
                <a:latin typeface="+mn-lt"/>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 </a:t>
            </a:r>
          </a:p>
        </p:txBody>
      </p:sp>
      <p:sp>
        <p:nvSpPr>
          <p:cNvPr id="3" name="Footer Placeholder 2"/>
          <p:cNvSpPr>
            <a:spLocks noGrp="1"/>
          </p:cNvSpPr>
          <p:nvPr>
            <p:ph type="ftr" sz="quarter" idx="14"/>
          </p:nvPr>
        </p:nvSpPr>
        <p:spPr/>
        <p:txBody>
          <a:bodyPr/>
          <a:lstStyle/>
          <a:p>
            <a:endParaRPr lang="en-US" dirty="0"/>
          </a:p>
        </p:txBody>
      </p:sp>
      <p:sp>
        <p:nvSpPr>
          <p:cNvPr id="2" name="Title 1"/>
          <p:cNvSpPr>
            <a:spLocks noGrp="1"/>
          </p:cNvSpPr>
          <p:nvPr>
            <p:ph type="title" hasCustomPrompt="1"/>
          </p:nvPr>
        </p:nvSpPr>
        <p:spPr/>
        <p:txBody>
          <a:bodyPr/>
          <a:lstStyle>
            <a:lvl1pPr>
              <a:defRPr>
                <a:latin typeface="+mj-lt"/>
              </a:defRPr>
            </a:lvl1pPr>
          </a:lstStyle>
          <a:p>
            <a:r>
              <a:rPr lang="en-US" dirty="0"/>
              <a:t>Generic Slide</a:t>
            </a:r>
          </a:p>
        </p:txBody>
      </p:sp>
    </p:spTree>
    <p:extLst>
      <p:ext uri="{BB962C8B-B14F-4D97-AF65-F5344CB8AC3E}">
        <p14:creationId xmlns:p14="http://schemas.microsoft.com/office/powerpoint/2010/main" val="4045879822"/>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7" name="Text Placeholder 9">
            <a:extLst>
              <a:ext uri="{FF2B5EF4-FFF2-40B4-BE49-F238E27FC236}">
                <a16:creationId xmlns:a16="http://schemas.microsoft.com/office/drawing/2014/main" id="{1F5C845D-8601-884F-827B-3E7C8ACC02D9}"/>
              </a:ext>
            </a:extLst>
          </p:cNvPr>
          <p:cNvSpPr>
            <a:spLocks noGrp="1"/>
          </p:cNvSpPr>
          <p:nvPr>
            <p:ph type="body" sz="quarter" idx="13" hasCustomPrompt="1"/>
          </p:nvPr>
        </p:nvSpPr>
        <p:spPr>
          <a:xfrm>
            <a:off x="777599" y="1463674"/>
            <a:ext cx="10634472" cy="4119709"/>
          </a:xfrm>
        </p:spPr>
        <p:txBody>
          <a:bodyPr>
            <a:noAutofit/>
          </a:bodyPr>
          <a:lstStyle>
            <a:lvl1pPr marL="285744" marR="0" indent="-285744" algn="l" defTabSz="685783" rtl="0" eaLnBrk="1" fontAlgn="auto" latinLnBrk="0" hangingPunct="1">
              <a:lnSpc>
                <a:spcPct val="120000"/>
              </a:lnSpc>
              <a:spcBef>
                <a:spcPts val="751"/>
              </a:spcBef>
              <a:spcAft>
                <a:spcPts val="0"/>
              </a:spcAft>
              <a:buClr>
                <a:schemeClr val="tx1"/>
              </a:buClr>
              <a:buSzTx/>
              <a:buFont typeface="Arial" panose="020B0604020202020204" pitchFamily="34" charset="0"/>
              <a:buChar char="•"/>
              <a:tabLst/>
              <a:defRPr sz="2400" baseline="0">
                <a:solidFill>
                  <a:schemeClr val="tx2"/>
                </a:solidFill>
                <a:latin typeface="+mn-lt"/>
              </a:defRPr>
            </a:lvl1pPr>
            <a:lvl2pPr marL="628635" marR="0" indent="-285744" algn="l" defTabSz="685783" rtl="0" eaLnBrk="1" fontAlgn="auto" latinLnBrk="0" hangingPunct="1">
              <a:lnSpc>
                <a:spcPct val="90000"/>
              </a:lnSpc>
              <a:spcBef>
                <a:spcPts val="375"/>
              </a:spcBef>
              <a:spcAft>
                <a:spcPts val="0"/>
              </a:spcAft>
              <a:buClrTx/>
              <a:buSzTx/>
              <a:buFont typeface="Arial" panose="020B0604020202020204" pitchFamily="34" charset="0"/>
              <a:buChar char="•"/>
              <a:tabLst/>
              <a:defRPr sz="1800">
                <a:solidFill>
                  <a:schemeClr val="tx2"/>
                </a:solidFill>
                <a:latin typeface="+mn-lt"/>
              </a:defRPr>
            </a:lvl2pPr>
          </a:lstStyle>
          <a:p>
            <a:pPr lvl="0"/>
            <a:r>
              <a:rPr lang="en-GB" dirty="0"/>
              <a:t>Bullet – Arial, 24pt, Regular, Dark Plum</a:t>
            </a:r>
          </a:p>
          <a:p>
            <a:pPr lvl="1"/>
            <a:r>
              <a:rPr lang="en-GB" dirty="0"/>
              <a:t>Sub bullet – Arial, 18pt, Regular, Dark Plum</a:t>
            </a:r>
          </a:p>
          <a:p>
            <a:pPr marL="628635" marR="0" lvl="1" indent="-285744" algn="l" defTabSz="685783" rtl="0" eaLnBrk="1" fontAlgn="auto" latinLnBrk="0" hangingPunct="1">
              <a:lnSpc>
                <a:spcPct val="90000"/>
              </a:lnSpc>
              <a:spcBef>
                <a:spcPts val="375"/>
              </a:spcBef>
              <a:spcAft>
                <a:spcPts val="0"/>
              </a:spcAft>
              <a:buClrTx/>
              <a:buSzTx/>
              <a:buFont typeface="Arial" panose="020B0604020202020204" pitchFamily="34" charset="0"/>
              <a:buChar char="•"/>
              <a:tabLst/>
              <a:defRPr/>
            </a:pPr>
            <a:r>
              <a:rPr lang="en-GB" dirty="0"/>
              <a:t>Sub bullet – Arial, 18pt, Regular, Dark Plum</a:t>
            </a:r>
          </a:p>
          <a:p>
            <a:pPr lvl="0"/>
            <a:r>
              <a:rPr lang="en-GB" dirty="0"/>
              <a:t>Lorem ipsum </a:t>
            </a:r>
            <a:r>
              <a:rPr lang="en-GB" dirty="0" err="1"/>
              <a:t>dolor</a:t>
            </a:r>
            <a:r>
              <a:rPr lang="en-GB" dirty="0"/>
              <a:t> sit </a:t>
            </a:r>
            <a:r>
              <a:rPr lang="en-GB" dirty="0" err="1"/>
              <a:t>amet</a:t>
            </a:r>
            <a:endParaRPr lang="en-GB" dirty="0"/>
          </a:p>
          <a:p>
            <a:pPr marL="285744" marR="0" lvl="0" indent="-285744" algn="l" defTabSz="685783" rtl="0" eaLnBrk="1" fontAlgn="auto" latinLnBrk="0" hangingPunct="1">
              <a:lnSpc>
                <a:spcPct val="120000"/>
              </a:lnSpc>
              <a:spcBef>
                <a:spcPts val="751"/>
              </a:spcBef>
              <a:spcAft>
                <a:spcPts val="0"/>
              </a:spcAft>
              <a:buClrTx/>
              <a:buSzTx/>
              <a:buFont typeface="Arial" panose="020B0604020202020204" pitchFamily="34" charset="0"/>
              <a:buChar char="•"/>
              <a:tabLst/>
              <a:defRPr/>
            </a:pPr>
            <a:r>
              <a:rPr lang="en-GB" dirty="0"/>
              <a:t>Lorem ipsum </a:t>
            </a:r>
            <a:r>
              <a:rPr lang="en-GB" dirty="0" err="1"/>
              <a:t>dolor</a:t>
            </a:r>
            <a:r>
              <a:rPr lang="en-GB" dirty="0"/>
              <a:t> sit </a:t>
            </a:r>
            <a:r>
              <a:rPr lang="en-GB" dirty="0" err="1"/>
              <a:t>amet</a:t>
            </a:r>
            <a:endParaRPr lang="en-GB" dirty="0"/>
          </a:p>
        </p:txBody>
      </p:sp>
      <p:sp>
        <p:nvSpPr>
          <p:cNvPr id="3" name="Footer Placeholder 2"/>
          <p:cNvSpPr>
            <a:spLocks noGrp="1"/>
          </p:cNvSpPr>
          <p:nvPr>
            <p:ph type="ftr" sz="quarter" idx="14"/>
          </p:nvPr>
        </p:nvSpPr>
        <p:spPr/>
        <p:txBody>
          <a:bodyPr/>
          <a:lstStyle/>
          <a:p>
            <a:endParaRPr lang="en-US" dirty="0"/>
          </a:p>
        </p:txBody>
      </p:sp>
      <p:sp>
        <p:nvSpPr>
          <p:cNvPr id="4" name="Title 3"/>
          <p:cNvSpPr>
            <a:spLocks noGrp="1"/>
          </p:cNvSpPr>
          <p:nvPr>
            <p:ph type="title" hasCustomPrompt="1"/>
          </p:nvPr>
        </p:nvSpPr>
        <p:spPr/>
        <p:txBody>
          <a:bodyPr/>
          <a:lstStyle>
            <a:lvl1pPr>
              <a:defRPr baseline="0"/>
            </a:lvl1pPr>
          </a:lstStyle>
          <a:p>
            <a:r>
              <a:rPr lang="en-US" dirty="0"/>
              <a:t>Bullet List</a:t>
            </a:r>
          </a:p>
        </p:txBody>
      </p:sp>
    </p:spTree>
    <p:extLst>
      <p:ext uri="{BB962C8B-B14F-4D97-AF65-F5344CB8AC3E}">
        <p14:creationId xmlns:p14="http://schemas.microsoft.com/office/powerpoint/2010/main" val="2380269755"/>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 Single Chart">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a:xfrm>
            <a:off x="777600" y="1873000"/>
            <a:ext cx="10634400" cy="3600000"/>
          </a:xfrm>
        </p:spPr>
        <p:txBody>
          <a:bodyPr>
            <a:normAutofit/>
          </a:bodyPr>
          <a:lstStyle>
            <a:lvl1pPr>
              <a:defRPr sz="1600">
                <a:solidFill>
                  <a:schemeClr val="tx1"/>
                </a:solidFill>
              </a:defRPr>
            </a:lvl1pPr>
          </a:lstStyle>
          <a:p>
            <a:r>
              <a:rPr lang="en-US"/>
              <a:t>Click icon to add chart</a:t>
            </a:r>
            <a:endParaRPr lang="en-US" dirty="0"/>
          </a:p>
        </p:txBody>
      </p:sp>
      <p:sp>
        <p:nvSpPr>
          <p:cNvPr id="10" name="Text Placeholder 5">
            <a:extLst>
              <a:ext uri="{FF2B5EF4-FFF2-40B4-BE49-F238E27FC236}">
                <a16:creationId xmlns:a16="http://schemas.microsoft.com/office/drawing/2014/main" id="{F0159494-11C6-E74E-8D57-F829B0B264DA}"/>
              </a:ext>
            </a:extLst>
          </p:cNvPr>
          <p:cNvSpPr>
            <a:spLocks noGrp="1"/>
          </p:cNvSpPr>
          <p:nvPr>
            <p:ph type="body" sz="quarter" idx="11" hasCustomPrompt="1"/>
          </p:nvPr>
        </p:nvSpPr>
        <p:spPr>
          <a:xfrm>
            <a:off x="777600" y="1516024"/>
            <a:ext cx="10634400" cy="338554"/>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3" name="Title 2"/>
          <p:cNvSpPr>
            <a:spLocks noGrp="1"/>
          </p:cNvSpPr>
          <p:nvPr>
            <p:ph type="title" hasCustomPrompt="1"/>
          </p:nvPr>
        </p:nvSpPr>
        <p:spPr/>
        <p:txBody>
          <a:bodyPr/>
          <a:lstStyle>
            <a:lvl1pPr>
              <a:defRPr/>
            </a:lvl1pPr>
          </a:lstStyle>
          <a:p>
            <a:r>
              <a:rPr lang="en-US" dirty="0"/>
              <a:t>Single Chart</a:t>
            </a:r>
          </a:p>
        </p:txBody>
      </p:sp>
      <p:sp>
        <p:nvSpPr>
          <p:cNvPr id="7" name="Footer Placeholder 11"/>
          <p:cNvSpPr>
            <a:spLocks noGrp="1"/>
          </p:cNvSpPr>
          <p:nvPr>
            <p:ph type="ftr" sz="quarter" idx="3"/>
          </p:nvPr>
        </p:nvSpPr>
        <p:spPr>
          <a:xfrm>
            <a:off x="826239" y="6437376"/>
            <a:ext cx="10634400" cy="283464"/>
          </a:xfrm>
          <a:prstGeom prst="rect">
            <a:avLst/>
          </a:prstGeom>
        </p:spPr>
        <p:txBody>
          <a:bodyPr vert="horz" lIns="91440" tIns="0" rIns="91440" bIns="0" rtlCol="0" anchor="b" anchorCtr="0">
            <a:noAutofit/>
          </a:bodyPr>
          <a:lstStyle>
            <a:lvl1pPr algn="l">
              <a:defRPr sz="800">
                <a:solidFill>
                  <a:schemeClr val="tx1">
                    <a:tint val="75000"/>
                  </a:schemeClr>
                </a:solidFill>
              </a:defRPr>
            </a:lvl1pPr>
          </a:lstStyle>
          <a:p>
            <a:endParaRPr lang="en-US" dirty="0"/>
          </a:p>
        </p:txBody>
      </p:sp>
    </p:spTree>
    <p:extLst>
      <p:ext uri="{BB962C8B-B14F-4D97-AF65-F5344CB8AC3E}">
        <p14:creationId xmlns:p14="http://schemas.microsoft.com/office/powerpoint/2010/main" val="3462340249"/>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 Charts">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a:xfrm>
            <a:off x="777601" y="1838396"/>
            <a:ext cx="5180751" cy="3600000"/>
          </a:xfrm>
        </p:spPr>
        <p:txBody>
          <a:bodyPr>
            <a:normAutofit/>
          </a:bodyPr>
          <a:lstStyle>
            <a:lvl1pPr>
              <a:defRPr sz="1600">
                <a:solidFill>
                  <a:schemeClr val="tx1"/>
                </a:solidFill>
              </a:defRPr>
            </a:lvl1pPr>
          </a:lstStyle>
          <a:p>
            <a:r>
              <a:rPr lang="en-US"/>
              <a:t>Click icon to add chart</a:t>
            </a:r>
            <a:endParaRPr lang="en-US" dirty="0"/>
          </a:p>
        </p:txBody>
      </p:sp>
      <p:sp>
        <p:nvSpPr>
          <p:cNvPr id="9" name="Chart Placeholder 7"/>
          <p:cNvSpPr>
            <a:spLocks noGrp="1"/>
          </p:cNvSpPr>
          <p:nvPr>
            <p:ph type="chart" sz="quarter" idx="15"/>
          </p:nvPr>
        </p:nvSpPr>
        <p:spPr>
          <a:xfrm>
            <a:off x="6231250" y="1838871"/>
            <a:ext cx="5180751" cy="3600000"/>
          </a:xfrm>
        </p:spPr>
        <p:txBody>
          <a:bodyPr>
            <a:normAutofit/>
          </a:bodyPr>
          <a:lstStyle>
            <a:lvl1pPr>
              <a:defRPr sz="1600">
                <a:solidFill>
                  <a:schemeClr val="tx1"/>
                </a:solidFill>
              </a:defRPr>
            </a:lvl1pPr>
          </a:lstStyle>
          <a:p>
            <a:r>
              <a:rPr lang="en-US"/>
              <a:t>Click icon to add chart</a:t>
            </a:r>
            <a:endParaRPr lang="en-US" dirty="0"/>
          </a:p>
        </p:txBody>
      </p:sp>
      <p:sp>
        <p:nvSpPr>
          <p:cNvPr id="10" name="Text Placeholder 5">
            <a:extLst>
              <a:ext uri="{FF2B5EF4-FFF2-40B4-BE49-F238E27FC236}">
                <a16:creationId xmlns:a16="http://schemas.microsoft.com/office/drawing/2014/main" id="{2329985B-D2C5-5C48-B1C3-2BB7D57E0819}"/>
              </a:ext>
            </a:extLst>
          </p:cNvPr>
          <p:cNvSpPr>
            <a:spLocks noGrp="1"/>
          </p:cNvSpPr>
          <p:nvPr>
            <p:ph type="body" sz="quarter" idx="11" hasCustomPrompt="1"/>
          </p:nvPr>
        </p:nvSpPr>
        <p:spPr>
          <a:xfrm>
            <a:off x="777601" y="1498722"/>
            <a:ext cx="5180751" cy="338554"/>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12" name="Text Placeholder 5">
            <a:extLst>
              <a:ext uri="{FF2B5EF4-FFF2-40B4-BE49-F238E27FC236}">
                <a16:creationId xmlns:a16="http://schemas.microsoft.com/office/drawing/2014/main" id="{61CB4D8D-07CB-3A44-9EC5-11056508DA5F}"/>
              </a:ext>
            </a:extLst>
          </p:cNvPr>
          <p:cNvSpPr>
            <a:spLocks noGrp="1"/>
          </p:cNvSpPr>
          <p:nvPr>
            <p:ph type="body" sz="quarter" idx="16" hasCustomPrompt="1"/>
          </p:nvPr>
        </p:nvSpPr>
        <p:spPr>
          <a:xfrm>
            <a:off x="6231250" y="1498722"/>
            <a:ext cx="5180751" cy="338554"/>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2" name="Footer Placeholder 1"/>
          <p:cNvSpPr>
            <a:spLocks noGrp="1"/>
          </p:cNvSpPr>
          <p:nvPr>
            <p:ph type="ftr" sz="quarter" idx="17"/>
          </p:nvPr>
        </p:nvSpPr>
        <p:spPr/>
        <p:txBody>
          <a:bodyPr/>
          <a:lstStyle/>
          <a:p>
            <a:endParaRPr lang="en-US" dirty="0"/>
          </a:p>
        </p:txBody>
      </p:sp>
      <p:sp>
        <p:nvSpPr>
          <p:cNvPr id="3" name="Title 2"/>
          <p:cNvSpPr>
            <a:spLocks noGrp="1"/>
          </p:cNvSpPr>
          <p:nvPr>
            <p:ph type="title" hasCustomPrompt="1"/>
          </p:nvPr>
        </p:nvSpPr>
        <p:spPr/>
        <p:txBody>
          <a:bodyPr/>
          <a:lstStyle>
            <a:lvl1pPr>
              <a:defRPr baseline="0"/>
            </a:lvl1pPr>
          </a:lstStyle>
          <a:p>
            <a:r>
              <a:rPr lang="en-US" dirty="0"/>
              <a:t>2 Charts</a:t>
            </a:r>
          </a:p>
        </p:txBody>
      </p:sp>
    </p:spTree>
    <p:extLst>
      <p:ext uri="{BB962C8B-B14F-4D97-AF65-F5344CB8AC3E}">
        <p14:creationId xmlns:p14="http://schemas.microsoft.com/office/powerpoint/2010/main" val="1576704884"/>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ext - 1 co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Text – 1 Col</a:t>
            </a:r>
          </a:p>
        </p:txBody>
      </p:sp>
      <p:sp>
        <p:nvSpPr>
          <p:cNvPr id="7" name="Text Placeholder 7"/>
          <p:cNvSpPr>
            <a:spLocks noGrp="1"/>
          </p:cNvSpPr>
          <p:nvPr>
            <p:ph type="body" sz="quarter" idx="14" hasCustomPrompt="1"/>
          </p:nvPr>
        </p:nvSpPr>
        <p:spPr>
          <a:xfrm>
            <a:off x="777600" y="1961147"/>
            <a:ext cx="10634472" cy="1107996"/>
          </a:xfrm>
        </p:spPr>
        <p:txBody>
          <a:bodyPr>
            <a:spAutoFit/>
          </a:bodyPr>
          <a:lstStyle>
            <a:lvl1pPr>
              <a:lnSpc>
                <a:spcPct val="100000"/>
              </a:lnSpc>
              <a:spcBef>
                <a:spcPts val="0"/>
              </a:spcBef>
              <a:defRPr lang="en-US" sz="6400" b="1" kern="1200" dirty="0" smtClean="0">
                <a:solidFill>
                  <a:srgbClr val="9A4DB0"/>
                </a:solidFill>
                <a:latin typeface="+mn-lt"/>
                <a:ea typeface="+mn-ea"/>
                <a:cs typeface="+mn-cs"/>
              </a:defRPr>
            </a:lvl1pPr>
          </a:lstStyle>
          <a:p>
            <a:pPr lvl="0"/>
            <a:r>
              <a:rPr lang="en-US" dirty="0"/>
              <a:t>Service title</a:t>
            </a:r>
          </a:p>
        </p:txBody>
      </p:sp>
      <p:sp>
        <p:nvSpPr>
          <p:cNvPr id="8" name="Text Placeholder 9"/>
          <p:cNvSpPr>
            <a:spLocks noGrp="1"/>
          </p:cNvSpPr>
          <p:nvPr>
            <p:ph type="body" sz="quarter" idx="15" hasCustomPrompt="1"/>
          </p:nvPr>
        </p:nvSpPr>
        <p:spPr>
          <a:xfrm>
            <a:off x="777600" y="3260039"/>
            <a:ext cx="10634472" cy="1231107"/>
          </a:xfrm>
        </p:spPr>
        <p:txBody>
          <a:bodyPr>
            <a:spAutoFit/>
          </a:bodyPr>
          <a:lstStyle>
            <a:lvl1pPr>
              <a:defRPr lang="en-US" sz="2400" kern="1200" dirty="0" smtClean="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lang="en-US" sz="2400" kern="1200" dirty="0" smtClean="0">
                <a:solidFill>
                  <a:srgbClr val="332C41"/>
                </a:solidFill>
                <a:latin typeface="Arial" panose="020B0604020202020204" pitchFamily="34" charset="0"/>
                <a:ea typeface="Arial" panose="020B0604020202020204" pitchFamily="34" charset="0"/>
                <a:cs typeface="Arial" panose="020B0604020202020204" pitchFamily="34" charset="0"/>
              </a:defRPr>
            </a:lvl2pPr>
            <a:lvl3pPr>
              <a:defRPr lang="en-US" sz="2400" kern="1200" dirty="0" smtClean="0">
                <a:solidFill>
                  <a:srgbClr val="332C41"/>
                </a:solidFill>
                <a:latin typeface="Arial" panose="020B0604020202020204" pitchFamily="34" charset="0"/>
                <a:ea typeface="Arial" panose="020B0604020202020204" pitchFamily="34" charset="0"/>
                <a:cs typeface="Arial" panose="020B0604020202020204" pitchFamily="34" charset="0"/>
              </a:defRPr>
            </a:lvl3pPr>
            <a:lvl4pPr>
              <a:defRPr lang="en-US" sz="2400" kern="1200" dirty="0" smtClean="0">
                <a:solidFill>
                  <a:srgbClr val="332C41"/>
                </a:solidFill>
                <a:latin typeface="Arial" panose="020B0604020202020204" pitchFamily="34" charset="0"/>
                <a:ea typeface="Arial" panose="020B0604020202020204" pitchFamily="34" charset="0"/>
                <a:cs typeface="Arial" panose="020B0604020202020204" pitchFamily="34" charset="0"/>
              </a:defRPr>
            </a:lvl4pPr>
            <a:lvl5pPr>
              <a:defRPr lang="en-US" sz="2400" kern="1200" dirty="0">
                <a:solidFill>
                  <a:srgbClr val="332C41"/>
                </a:solidFill>
                <a:latin typeface="Arial" panose="020B0604020202020204" pitchFamily="34" charset="0"/>
                <a:ea typeface="Arial" panose="020B0604020202020204" pitchFamily="34" charset="0"/>
                <a:cs typeface="Arial" panose="020B0604020202020204" pitchFamily="34" charset="0"/>
              </a:defRPr>
            </a:lvl5pPr>
          </a:lstStyle>
          <a:p>
            <a:pPr lvl="0"/>
            <a:r>
              <a:rPr lang="en-US" dirty="0"/>
              <a:t>Summary, 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0" name="Footer Placeholder 9"/>
          <p:cNvSpPr>
            <a:spLocks noGrp="1"/>
          </p:cNvSpPr>
          <p:nvPr>
            <p:ph type="ftr" sz="quarter" idx="16"/>
          </p:nvPr>
        </p:nvSpPr>
        <p:spPr/>
        <p:txBody>
          <a:bodyPr/>
          <a:lstStyle/>
          <a:p>
            <a:endParaRPr lang="en-US" dirty="0"/>
          </a:p>
        </p:txBody>
      </p:sp>
    </p:spTree>
    <p:extLst>
      <p:ext uri="{BB962C8B-B14F-4D97-AF65-F5344CB8AC3E}">
        <p14:creationId xmlns:p14="http://schemas.microsoft.com/office/powerpoint/2010/main" val="359006770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xt - 2 cols">
    <p:spTree>
      <p:nvGrpSpPr>
        <p:cNvPr id="1" name=""/>
        <p:cNvGrpSpPr/>
        <p:nvPr/>
      </p:nvGrpSpPr>
      <p:grpSpPr>
        <a:xfrm>
          <a:off x="0" y="0"/>
          <a:ext cx="0" cy="0"/>
          <a:chOff x="0" y="0"/>
          <a:chExt cx="0" cy="0"/>
        </a:xfrm>
      </p:grpSpPr>
      <p:sp>
        <p:nvSpPr>
          <p:cNvPr id="10" name="Text Placeholder 5">
            <a:extLst>
              <a:ext uri="{FF2B5EF4-FFF2-40B4-BE49-F238E27FC236}">
                <a16:creationId xmlns:a16="http://schemas.microsoft.com/office/drawing/2014/main" id="{2329985B-D2C5-5C48-B1C3-2BB7D57E0819}"/>
              </a:ext>
            </a:extLst>
          </p:cNvPr>
          <p:cNvSpPr>
            <a:spLocks noGrp="1"/>
          </p:cNvSpPr>
          <p:nvPr>
            <p:ph type="body" sz="quarter" idx="11" hasCustomPrompt="1"/>
          </p:nvPr>
        </p:nvSpPr>
        <p:spPr>
          <a:xfrm>
            <a:off x="777601" y="1639095"/>
            <a:ext cx="4833491" cy="861775"/>
          </a:xfrm>
          <a:noFill/>
        </p:spPr>
        <p:txBody>
          <a:bodyPr wrap="square" anchor="ctr" anchorCtr="0">
            <a:spAutoFit/>
          </a:bodyPr>
          <a:lstStyle>
            <a:lvl1pPr algn="l">
              <a:defRPr sz="4800" b="1" baseline="0">
                <a:solidFill>
                  <a:srgbClr val="7C64C4"/>
                </a:solidFill>
              </a:defRPr>
            </a:lvl1pPr>
          </a:lstStyle>
          <a:p>
            <a:pPr lvl="0"/>
            <a:r>
              <a:rPr lang="en-US" dirty="0"/>
              <a:t>Product 1</a:t>
            </a:r>
          </a:p>
        </p:txBody>
      </p:sp>
      <p:sp>
        <p:nvSpPr>
          <p:cNvPr id="12" name="Text Placeholder 5">
            <a:extLst>
              <a:ext uri="{FF2B5EF4-FFF2-40B4-BE49-F238E27FC236}">
                <a16:creationId xmlns:a16="http://schemas.microsoft.com/office/drawing/2014/main" id="{61CB4D8D-07CB-3A44-9EC5-11056508DA5F}"/>
              </a:ext>
            </a:extLst>
          </p:cNvPr>
          <p:cNvSpPr>
            <a:spLocks noGrp="1"/>
          </p:cNvSpPr>
          <p:nvPr>
            <p:ph type="body" sz="quarter" idx="16" hasCustomPrompt="1"/>
          </p:nvPr>
        </p:nvSpPr>
        <p:spPr>
          <a:xfrm>
            <a:off x="6542509" y="1639097"/>
            <a:ext cx="4869491" cy="861775"/>
          </a:xfrm>
          <a:noFill/>
        </p:spPr>
        <p:txBody>
          <a:bodyPr wrap="square" anchor="ctr" anchorCtr="0">
            <a:spAutoFit/>
          </a:bodyPr>
          <a:lstStyle>
            <a:lvl1pPr algn="l">
              <a:defRPr sz="4800" b="1" baseline="0">
                <a:solidFill>
                  <a:srgbClr val="7C64C4"/>
                </a:solidFill>
              </a:defRPr>
            </a:lvl1pPr>
          </a:lstStyle>
          <a:p>
            <a:pPr lvl="0"/>
            <a:r>
              <a:rPr lang="en-US" dirty="0"/>
              <a:t>Product 2</a:t>
            </a:r>
          </a:p>
        </p:txBody>
      </p:sp>
      <p:sp>
        <p:nvSpPr>
          <p:cNvPr id="3" name="Rectangle 2">
            <a:extLst>
              <a:ext uri="{FF2B5EF4-FFF2-40B4-BE49-F238E27FC236}">
                <a16:creationId xmlns:a16="http://schemas.microsoft.com/office/drawing/2014/main" id="{D6CF3F56-8DA4-7040-8564-EF1A99EC84D1}"/>
              </a:ext>
            </a:extLst>
          </p:cNvPr>
          <p:cNvSpPr/>
          <p:nvPr userDrawn="1"/>
        </p:nvSpPr>
        <p:spPr>
          <a:xfrm>
            <a:off x="6058800" y="1463673"/>
            <a:ext cx="36000" cy="4212299"/>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7" name="Text Placeholder 6"/>
          <p:cNvSpPr>
            <a:spLocks noGrp="1"/>
          </p:cNvSpPr>
          <p:nvPr>
            <p:ph type="body" sz="quarter" idx="19" hasCustomPrompt="1"/>
          </p:nvPr>
        </p:nvSpPr>
        <p:spPr>
          <a:xfrm>
            <a:off x="781285" y="2676292"/>
            <a:ext cx="4833491" cy="775084"/>
          </a:xfrm>
        </p:spPr>
        <p:txBody>
          <a:bodyPr>
            <a:spAutoFit/>
          </a:bodyPr>
          <a:lstStyle>
            <a:lvl1pPr>
              <a:lnSpc>
                <a:spcPct val="130000"/>
              </a:lnSpc>
              <a:spcBef>
                <a:spcPts val="0"/>
              </a:spcBef>
              <a:defRPr sz="1800" b="1">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endParaRPr lang="en-US" dirty="0"/>
          </a:p>
        </p:txBody>
      </p:sp>
      <p:sp>
        <p:nvSpPr>
          <p:cNvPr id="17" name="Text Placeholder 6"/>
          <p:cNvSpPr>
            <a:spLocks noGrp="1"/>
          </p:cNvSpPr>
          <p:nvPr>
            <p:ph type="body" sz="quarter" idx="20" hasCustomPrompt="1"/>
          </p:nvPr>
        </p:nvSpPr>
        <p:spPr>
          <a:xfrm>
            <a:off x="781285" y="3693398"/>
            <a:ext cx="4833491" cy="1532727"/>
          </a:xfrm>
        </p:spPr>
        <p:txBody>
          <a:bodyPr>
            <a:spAutoFit/>
          </a:bodyPr>
          <a:lstStyle>
            <a:lvl1pPr>
              <a:lnSpc>
                <a:spcPct val="130000"/>
              </a:lnSpc>
              <a:spcBef>
                <a:spcPts val="0"/>
              </a:spcBef>
              <a:defRPr sz="1800" b="0">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8" name="Text Placeholder 6"/>
          <p:cNvSpPr>
            <a:spLocks noGrp="1"/>
          </p:cNvSpPr>
          <p:nvPr>
            <p:ph type="body" sz="quarter" idx="21" hasCustomPrompt="1"/>
          </p:nvPr>
        </p:nvSpPr>
        <p:spPr>
          <a:xfrm>
            <a:off x="6542509" y="2676292"/>
            <a:ext cx="4833491" cy="775084"/>
          </a:xfrm>
        </p:spPr>
        <p:txBody>
          <a:bodyPr>
            <a:spAutoFit/>
          </a:bodyPr>
          <a:lstStyle>
            <a:lvl1pPr>
              <a:lnSpc>
                <a:spcPct val="130000"/>
              </a:lnSpc>
              <a:spcBef>
                <a:spcPts val="0"/>
              </a:spcBef>
              <a:defRPr sz="1800" b="1">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endParaRPr lang="en-US" dirty="0"/>
          </a:p>
        </p:txBody>
      </p:sp>
      <p:sp>
        <p:nvSpPr>
          <p:cNvPr id="19" name="Text Placeholder 6"/>
          <p:cNvSpPr>
            <a:spLocks noGrp="1"/>
          </p:cNvSpPr>
          <p:nvPr>
            <p:ph type="body" sz="quarter" idx="22" hasCustomPrompt="1"/>
          </p:nvPr>
        </p:nvSpPr>
        <p:spPr>
          <a:xfrm>
            <a:off x="6542509" y="3693398"/>
            <a:ext cx="4833491" cy="1532727"/>
          </a:xfrm>
        </p:spPr>
        <p:txBody>
          <a:bodyPr>
            <a:spAutoFit/>
          </a:bodyPr>
          <a:lstStyle>
            <a:lvl1pPr>
              <a:lnSpc>
                <a:spcPct val="130000"/>
              </a:lnSpc>
              <a:spcBef>
                <a:spcPts val="0"/>
              </a:spcBef>
              <a:defRPr sz="1800" b="0">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4" name="Footer Placeholder 3"/>
          <p:cNvSpPr>
            <a:spLocks noGrp="1"/>
          </p:cNvSpPr>
          <p:nvPr>
            <p:ph type="ftr" sz="quarter" idx="23"/>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Comparison – Text – 2 cols</a:t>
            </a:r>
          </a:p>
        </p:txBody>
      </p:sp>
    </p:spTree>
    <p:extLst>
      <p:ext uri="{BB962C8B-B14F-4D97-AF65-F5344CB8AC3E}">
        <p14:creationId xmlns:p14="http://schemas.microsoft.com/office/powerpoint/2010/main" val="60645447"/>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ext - 3 cols">
    <p:spTree>
      <p:nvGrpSpPr>
        <p:cNvPr id="1" name=""/>
        <p:cNvGrpSpPr/>
        <p:nvPr/>
      </p:nvGrpSpPr>
      <p:grpSpPr>
        <a:xfrm>
          <a:off x="0" y="0"/>
          <a:ext cx="0" cy="0"/>
          <a:chOff x="0" y="0"/>
          <a:chExt cx="0" cy="0"/>
        </a:xfrm>
      </p:grpSpPr>
      <p:sp>
        <p:nvSpPr>
          <p:cNvPr id="10" name="Text Placeholder 5">
            <a:extLst>
              <a:ext uri="{FF2B5EF4-FFF2-40B4-BE49-F238E27FC236}">
                <a16:creationId xmlns:a16="http://schemas.microsoft.com/office/drawing/2014/main" id="{2329985B-D2C5-5C48-B1C3-2BB7D57E0819}"/>
              </a:ext>
            </a:extLst>
          </p:cNvPr>
          <p:cNvSpPr>
            <a:spLocks noGrp="1"/>
          </p:cNvSpPr>
          <p:nvPr>
            <p:ph type="body" sz="quarter" idx="11" hasCustomPrompt="1"/>
          </p:nvPr>
        </p:nvSpPr>
        <p:spPr>
          <a:xfrm>
            <a:off x="777600" y="1716038"/>
            <a:ext cx="3114109" cy="707886"/>
          </a:xfrm>
          <a:noFill/>
        </p:spPr>
        <p:txBody>
          <a:bodyPr wrap="square" anchor="ctr" anchorCtr="0">
            <a:spAutoFit/>
          </a:bodyPr>
          <a:lstStyle>
            <a:lvl1pPr algn="l">
              <a:defRPr sz="4000" b="1" baseline="0">
                <a:solidFill>
                  <a:srgbClr val="DD4B81"/>
                </a:solidFill>
              </a:defRPr>
            </a:lvl1pPr>
          </a:lstStyle>
          <a:p>
            <a:pPr lvl="0"/>
            <a:r>
              <a:rPr lang="en-US" dirty="0"/>
              <a:t>Client 1</a:t>
            </a:r>
          </a:p>
        </p:txBody>
      </p:sp>
      <p:sp>
        <p:nvSpPr>
          <p:cNvPr id="3" name="Rectangle 2">
            <a:extLst>
              <a:ext uri="{FF2B5EF4-FFF2-40B4-BE49-F238E27FC236}">
                <a16:creationId xmlns:a16="http://schemas.microsoft.com/office/drawing/2014/main" id="{D6CF3F56-8DA4-7040-8564-EF1A99EC84D1}"/>
              </a:ext>
            </a:extLst>
          </p:cNvPr>
          <p:cNvSpPr/>
          <p:nvPr userDrawn="1"/>
        </p:nvSpPr>
        <p:spPr>
          <a:xfrm>
            <a:off x="4196727" y="1691416"/>
            <a:ext cx="36000" cy="4212299"/>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9" name="Text Placeholder 5">
            <a:extLst>
              <a:ext uri="{FF2B5EF4-FFF2-40B4-BE49-F238E27FC236}">
                <a16:creationId xmlns:a16="http://schemas.microsoft.com/office/drawing/2014/main" id="{BA862AD6-F385-F04E-A28D-59877B3370B5}"/>
              </a:ext>
            </a:extLst>
          </p:cNvPr>
          <p:cNvSpPr>
            <a:spLocks noGrp="1"/>
          </p:cNvSpPr>
          <p:nvPr>
            <p:ph type="body" sz="quarter" idx="12" hasCustomPrompt="1"/>
          </p:nvPr>
        </p:nvSpPr>
        <p:spPr>
          <a:xfrm>
            <a:off x="4537746" y="1716038"/>
            <a:ext cx="3114109" cy="707886"/>
          </a:xfrm>
          <a:noFill/>
        </p:spPr>
        <p:txBody>
          <a:bodyPr wrap="square" anchor="ctr" anchorCtr="0">
            <a:spAutoFit/>
          </a:bodyPr>
          <a:lstStyle>
            <a:lvl1pPr algn="l">
              <a:defRPr sz="4000" b="1" baseline="0">
                <a:solidFill>
                  <a:srgbClr val="DD4B81"/>
                </a:solidFill>
              </a:defRPr>
            </a:lvl1pPr>
          </a:lstStyle>
          <a:p>
            <a:pPr lvl="0"/>
            <a:r>
              <a:rPr lang="en-US" dirty="0"/>
              <a:t>Client 2</a:t>
            </a:r>
          </a:p>
        </p:txBody>
      </p:sp>
      <p:sp>
        <p:nvSpPr>
          <p:cNvPr id="14" name="Text Placeholder 5">
            <a:extLst>
              <a:ext uri="{FF2B5EF4-FFF2-40B4-BE49-F238E27FC236}">
                <a16:creationId xmlns:a16="http://schemas.microsoft.com/office/drawing/2014/main" id="{992AAD82-B17B-F847-B348-0A9F1C2C0711}"/>
              </a:ext>
            </a:extLst>
          </p:cNvPr>
          <p:cNvSpPr>
            <a:spLocks noGrp="1"/>
          </p:cNvSpPr>
          <p:nvPr>
            <p:ph type="body" sz="quarter" idx="13" hasCustomPrompt="1"/>
          </p:nvPr>
        </p:nvSpPr>
        <p:spPr>
          <a:xfrm>
            <a:off x="8297892" y="1716038"/>
            <a:ext cx="3114109" cy="707886"/>
          </a:xfrm>
          <a:noFill/>
        </p:spPr>
        <p:txBody>
          <a:bodyPr wrap="square" anchor="ctr" anchorCtr="0">
            <a:spAutoFit/>
          </a:bodyPr>
          <a:lstStyle>
            <a:lvl1pPr algn="l">
              <a:defRPr sz="4000" b="1" baseline="0">
                <a:solidFill>
                  <a:srgbClr val="DD4B81"/>
                </a:solidFill>
              </a:defRPr>
            </a:lvl1pPr>
          </a:lstStyle>
          <a:p>
            <a:pPr lvl="0"/>
            <a:r>
              <a:rPr lang="en-US" dirty="0"/>
              <a:t>Client 3</a:t>
            </a:r>
          </a:p>
        </p:txBody>
      </p:sp>
      <p:sp>
        <p:nvSpPr>
          <p:cNvPr id="17" name="Rectangle 16">
            <a:extLst>
              <a:ext uri="{FF2B5EF4-FFF2-40B4-BE49-F238E27FC236}">
                <a16:creationId xmlns:a16="http://schemas.microsoft.com/office/drawing/2014/main" id="{7C7BD529-37CC-EB46-BD0E-9CB5DA742F98}"/>
              </a:ext>
            </a:extLst>
          </p:cNvPr>
          <p:cNvSpPr/>
          <p:nvPr userDrawn="1"/>
        </p:nvSpPr>
        <p:spPr>
          <a:xfrm>
            <a:off x="7956872" y="1691416"/>
            <a:ext cx="36000" cy="4212299"/>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5" name="Text Placeholder 4"/>
          <p:cNvSpPr>
            <a:spLocks noGrp="1"/>
          </p:cNvSpPr>
          <p:nvPr>
            <p:ph type="body" sz="quarter" idx="14" hasCustomPrompt="1"/>
          </p:nvPr>
        </p:nvSpPr>
        <p:spPr>
          <a:xfrm>
            <a:off x="777600" y="2676293"/>
            <a:ext cx="3114109" cy="1984248"/>
          </a:xfrm>
        </p:spPr>
        <p:txBody>
          <a:bodyPr>
            <a:noAutofit/>
          </a:bodyPr>
          <a:lstStyle>
            <a:lvl1pPr>
              <a:lnSpc>
                <a:spcPct val="130000"/>
              </a:lnSpc>
              <a:spcBef>
                <a:spcPts val="0"/>
              </a:spcBef>
              <a:defRPr sz="1600">
                <a:solidFill>
                  <a:schemeClr val="tx1"/>
                </a:solidFill>
                <a:latin typeface="+mn-lt"/>
              </a:defRPr>
            </a:lvl1pPr>
            <a:lvl2pPr>
              <a:defRPr sz="1600">
                <a:solidFill>
                  <a:schemeClr val="tx1"/>
                </a:solidFill>
                <a:latin typeface="+mn-lt"/>
              </a:defRPr>
            </a:lvl2pPr>
            <a:lvl3pPr>
              <a:defRPr sz="1600">
                <a:solidFill>
                  <a:schemeClr val="tx1"/>
                </a:solidFill>
                <a:latin typeface="+mn-lt"/>
              </a:defRPr>
            </a:lvl3pPr>
            <a:lvl4pPr>
              <a:defRPr sz="1600">
                <a:solidFill>
                  <a:schemeClr val="tx1"/>
                </a:solidFill>
                <a:latin typeface="+mn-lt"/>
              </a:defRPr>
            </a:lvl4pPr>
            <a:lvl5pPr>
              <a:defRPr sz="1600">
                <a:solidFill>
                  <a:schemeClr val="tx1"/>
                </a:solidFill>
                <a:latin typeface="+mn-lt"/>
              </a:defRPr>
            </a:lvl5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8" name="Text Placeholder 4"/>
          <p:cNvSpPr>
            <a:spLocks noGrp="1"/>
          </p:cNvSpPr>
          <p:nvPr>
            <p:ph type="body" sz="quarter" idx="15" hasCustomPrompt="1"/>
          </p:nvPr>
        </p:nvSpPr>
        <p:spPr>
          <a:xfrm>
            <a:off x="4537746" y="2676293"/>
            <a:ext cx="3114109" cy="1984248"/>
          </a:xfrm>
        </p:spPr>
        <p:txBody>
          <a:bodyPr>
            <a:noAutofit/>
          </a:bodyPr>
          <a:lstStyle>
            <a:lvl1pPr>
              <a:lnSpc>
                <a:spcPct val="130000"/>
              </a:lnSpc>
              <a:spcBef>
                <a:spcPts val="0"/>
              </a:spcBef>
              <a:defRPr sz="1600">
                <a:solidFill>
                  <a:schemeClr val="tx1"/>
                </a:solidFill>
                <a:latin typeface="+mn-lt"/>
              </a:defRPr>
            </a:lvl1pPr>
            <a:lvl2pPr>
              <a:defRPr sz="1600">
                <a:solidFill>
                  <a:schemeClr val="tx1"/>
                </a:solidFill>
                <a:latin typeface="+mn-lt"/>
              </a:defRPr>
            </a:lvl2pPr>
            <a:lvl3pPr>
              <a:defRPr sz="1600">
                <a:solidFill>
                  <a:schemeClr val="tx1"/>
                </a:solidFill>
                <a:latin typeface="+mn-lt"/>
              </a:defRPr>
            </a:lvl3pPr>
            <a:lvl4pPr>
              <a:defRPr sz="1600">
                <a:solidFill>
                  <a:schemeClr val="tx1"/>
                </a:solidFill>
                <a:latin typeface="+mn-lt"/>
              </a:defRPr>
            </a:lvl4pPr>
            <a:lvl5pPr>
              <a:defRPr sz="1600">
                <a:solidFill>
                  <a:schemeClr val="tx1"/>
                </a:solidFill>
                <a:latin typeface="+mn-lt"/>
              </a:defRPr>
            </a:lvl5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9" name="Text Placeholder 4"/>
          <p:cNvSpPr>
            <a:spLocks noGrp="1"/>
          </p:cNvSpPr>
          <p:nvPr>
            <p:ph type="body" sz="quarter" idx="16" hasCustomPrompt="1"/>
          </p:nvPr>
        </p:nvSpPr>
        <p:spPr>
          <a:xfrm>
            <a:off x="8297892" y="2676293"/>
            <a:ext cx="3114109" cy="1984248"/>
          </a:xfrm>
        </p:spPr>
        <p:txBody>
          <a:bodyPr>
            <a:noAutofit/>
          </a:bodyPr>
          <a:lstStyle>
            <a:lvl1pPr>
              <a:lnSpc>
                <a:spcPct val="130000"/>
              </a:lnSpc>
              <a:spcBef>
                <a:spcPts val="0"/>
              </a:spcBef>
              <a:defRPr sz="1600">
                <a:solidFill>
                  <a:schemeClr val="tx1"/>
                </a:solidFill>
                <a:latin typeface="+mn-lt"/>
              </a:defRPr>
            </a:lvl1pPr>
            <a:lvl2pPr>
              <a:defRPr sz="1600">
                <a:solidFill>
                  <a:schemeClr val="tx1"/>
                </a:solidFill>
                <a:latin typeface="+mn-lt"/>
              </a:defRPr>
            </a:lvl2pPr>
            <a:lvl3pPr>
              <a:defRPr sz="1600">
                <a:solidFill>
                  <a:schemeClr val="tx1"/>
                </a:solidFill>
                <a:latin typeface="+mn-lt"/>
              </a:defRPr>
            </a:lvl3pPr>
            <a:lvl4pPr>
              <a:defRPr sz="1600">
                <a:solidFill>
                  <a:schemeClr val="tx1"/>
                </a:solidFill>
                <a:latin typeface="+mn-lt"/>
              </a:defRPr>
            </a:lvl4pPr>
            <a:lvl5pPr>
              <a:defRPr sz="1600">
                <a:solidFill>
                  <a:schemeClr val="tx1"/>
                </a:solidFill>
                <a:latin typeface="+mn-lt"/>
              </a:defRPr>
            </a:lvl5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4" name="Footer Placeholder 3"/>
          <p:cNvSpPr>
            <a:spLocks noGrp="1"/>
          </p:cNvSpPr>
          <p:nvPr>
            <p:ph type="ftr" sz="quarter" idx="17"/>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Comparison – Text – 3 cols</a:t>
            </a:r>
          </a:p>
        </p:txBody>
      </p:sp>
    </p:spTree>
    <p:extLst>
      <p:ext uri="{BB962C8B-B14F-4D97-AF65-F5344CB8AC3E}">
        <p14:creationId xmlns:p14="http://schemas.microsoft.com/office/powerpoint/2010/main" val="72715989"/>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 Charts">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a:xfrm>
            <a:off x="777602" y="1811532"/>
            <a:ext cx="3311999" cy="3600000"/>
          </a:xfrm>
        </p:spPr>
        <p:txBody>
          <a:bodyPr>
            <a:normAutofit/>
          </a:bodyPr>
          <a:lstStyle>
            <a:lvl1pPr>
              <a:defRPr sz="1600">
                <a:solidFill>
                  <a:schemeClr val="tx1"/>
                </a:solidFill>
              </a:defRPr>
            </a:lvl1pPr>
          </a:lstStyle>
          <a:p>
            <a:r>
              <a:rPr lang="en-US"/>
              <a:t>Click icon to add chart</a:t>
            </a:r>
            <a:endParaRPr lang="en-US" dirty="0"/>
          </a:p>
        </p:txBody>
      </p:sp>
      <p:sp>
        <p:nvSpPr>
          <p:cNvPr id="15" name="Text Placeholder 5">
            <a:extLst>
              <a:ext uri="{FF2B5EF4-FFF2-40B4-BE49-F238E27FC236}">
                <a16:creationId xmlns:a16="http://schemas.microsoft.com/office/drawing/2014/main" id="{3CD9E70E-047F-524B-8B42-F14CB3CAB7D6}"/>
              </a:ext>
            </a:extLst>
          </p:cNvPr>
          <p:cNvSpPr>
            <a:spLocks noGrp="1"/>
          </p:cNvSpPr>
          <p:nvPr>
            <p:ph type="body" sz="quarter" idx="11" hasCustomPrompt="1"/>
          </p:nvPr>
        </p:nvSpPr>
        <p:spPr>
          <a:xfrm>
            <a:off x="777602" y="1485290"/>
            <a:ext cx="3311999" cy="338554"/>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24" name="Chart Placeholder 7">
            <a:extLst>
              <a:ext uri="{FF2B5EF4-FFF2-40B4-BE49-F238E27FC236}">
                <a16:creationId xmlns:a16="http://schemas.microsoft.com/office/drawing/2014/main" id="{F188B11B-60A7-0849-A43C-D99DF3D0A830}"/>
              </a:ext>
            </a:extLst>
          </p:cNvPr>
          <p:cNvSpPr>
            <a:spLocks noGrp="1"/>
          </p:cNvSpPr>
          <p:nvPr>
            <p:ph type="chart" sz="quarter" idx="13"/>
          </p:nvPr>
        </p:nvSpPr>
        <p:spPr>
          <a:xfrm>
            <a:off x="4438801" y="1811532"/>
            <a:ext cx="3311999" cy="3600000"/>
          </a:xfrm>
        </p:spPr>
        <p:txBody>
          <a:bodyPr>
            <a:normAutofit/>
          </a:bodyPr>
          <a:lstStyle>
            <a:lvl1pPr>
              <a:defRPr sz="1600">
                <a:solidFill>
                  <a:schemeClr val="tx1"/>
                </a:solidFill>
              </a:defRPr>
            </a:lvl1pPr>
          </a:lstStyle>
          <a:p>
            <a:r>
              <a:rPr lang="en-US"/>
              <a:t>Click icon to add chart</a:t>
            </a:r>
            <a:endParaRPr lang="en-US" dirty="0"/>
          </a:p>
        </p:txBody>
      </p:sp>
      <p:sp>
        <p:nvSpPr>
          <p:cNvPr id="25" name="Text Placeholder 5">
            <a:extLst>
              <a:ext uri="{FF2B5EF4-FFF2-40B4-BE49-F238E27FC236}">
                <a16:creationId xmlns:a16="http://schemas.microsoft.com/office/drawing/2014/main" id="{BA18ED58-B2E2-EE43-877F-DE0040789F94}"/>
              </a:ext>
            </a:extLst>
          </p:cNvPr>
          <p:cNvSpPr>
            <a:spLocks noGrp="1"/>
          </p:cNvSpPr>
          <p:nvPr>
            <p:ph type="body" sz="quarter" idx="14" hasCustomPrompt="1"/>
          </p:nvPr>
        </p:nvSpPr>
        <p:spPr>
          <a:xfrm>
            <a:off x="4438802" y="1485290"/>
            <a:ext cx="3311999" cy="338554"/>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26" name="Chart Placeholder 7">
            <a:extLst>
              <a:ext uri="{FF2B5EF4-FFF2-40B4-BE49-F238E27FC236}">
                <a16:creationId xmlns:a16="http://schemas.microsoft.com/office/drawing/2014/main" id="{9FFBC9A5-B88F-614E-B46F-B732306E6462}"/>
              </a:ext>
            </a:extLst>
          </p:cNvPr>
          <p:cNvSpPr>
            <a:spLocks noGrp="1"/>
          </p:cNvSpPr>
          <p:nvPr>
            <p:ph type="chart" sz="quarter" idx="15"/>
          </p:nvPr>
        </p:nvSpPr>
        <p:spPr>
          <a:xfrm>
            <a:off x="8099999" y="1811532"/>
            <a:ext cx="3311999" cy="3600000"/>
          </a:xfrm>
        </p:spPr>
        <p:txBody>
          <a:bodyPr>
            <a:normAutofit/>
          </a:bodyPr>
          <a:lstStyle>
            <a:lvl1pPr>
              <a:defRPr sz="1600">
                <a:solidFill>
                  <a:schemeClr val="tx1"/>
                </a:solidFill>
              </a:defRPr>
            </a:lvl1pPr>
          </a:lstStyle>
          <a:p>
            <a:r>
              <a:rPr lang="en-US"/>
              <a:t>Click icon to add chart</a:t>
            </a:r>
            <a:endParaRPr lang="en-US" dirty="0"/>
          </a:p>
        </p:txBody>
      </p:sp>
      <p:sp>
        <p:nvSpPr>
          <p:cNvPr id="27" name="Text Placeholder 5">
            <a:extLst>
              <a:ext uri="{FF2B5EF4-FFF2-40B4-BE49-F238E27FC236}">
                <a16:creationId xmlns:a16="http://schemas.microsoft.com/office/drawing/2014/main" id="{4E82FAE7-8F88-8D49-ABA2-20B0D71F8B7A}"/>
              </a:ext>
            </a:extLst>
          </p:cNvPr>
          <p:cNvSpPr>
            <a:spLocks noGrp="1"/>
          </p:cNvSpPr>
          <p:nvPr>
            <p:ph type="body" sz="quarter" idx="16" hasCustomPrompt="1"/>
          </p:nvPr>
        </p:nvSpPr>
        <p:spPr>
          <a:xfrm>
            <a:off x="8100002" y="1485290"/>
            <a:ext cx="3311999" cy="338554"/>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4" name="Footer Placeholder 3"/>
          <p:cNvSpPr>
            <a:spLocks noGrp="1"/>
          </p:cNvSpPr>
          <p:nvPr>
            <p:ph type="ftr" sz="quarter" idx="17"/>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Chart layout – 3 cols</a:t>
            </a:r>
          </a:p>
        </p:txBody>
      </p:sp>
    </p:spTree>
    <p:extLst>
      <p:ext uri="{BB962C8B-B14F-4D97-AF65-F5344CB8AC3E}">
        <p14:creationId xmlns:p14="http://schemas.microsoft.com/office/powerpoint/2010/main" val="2056513925"/>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 Table">
    <p:spTree>
      <p:nvGrpSpPr>
        <p:cNvPr id="1" name=""/>
        <p:cNvGrpSpPr/>
        <p:nvPr/>
      </p:nvGrpSpPr>
      <p:grpSpPr>
        <a:xfrm>
          <a:off x="0" y="0"/>
          <a:ext cx="0" cy="0"/>
          <a:chOff x="0" y="0"/>
          <a:chExt cx="0" cy="0"/>
        </a:xfrm>
      </p:grpSpPr>
      <p:sp>
        <p:nvSpPr>
          <p:cNvPr id="5" name="Table Placeholder 4"/>
          <p:cNvSpPr>
            <a:spLocks noGrp="1"/>
          </p:cNvSpPr>
          <p:nvPr>
            <p:ph type="tbl" sz="quarter" idx="14"/>
          </p:nvPr>
        </p:nvSpPr>
        <p:spPr>
          <a:xfrm>
            <a:off x="777601" y="1906928"/>
            <a:ext cx="10634400" cy="3787291"/>
          </a:xfrm>
        </p:spPr>
        <p:txBody>
          <a:bodyPr>
            <a:normAutofit/>
          </a:bodyPr>
          <a:lstStyle>
            <a:lvl1pPr>
              <a:defRPr sz="1600">
                <a:solidFill>
                  <a:schemeClr val="tx1"/>
                </a:solidFill>
              </a:defRPr>
            </a:lvl1pPr>
          </a:lstStyle>
          <a:p>
            <a:r>
              <a:rPr lang="en-US"/>
              <a:t>Click icon to add table</a:t>
            </a:r>
            <a:endParaRPr lang="en-US" dirty="0"/>
          </a:p>
        </p:txBody>
      </p:sp>
      <p:sp>
        <p:nvSpPr>
          <p:cNvPr id="11" name="Text Placeholder 5">
            <a:extLst>
              <a:ext uri="{FF2B5EF4-FFF2-40B4-BE49-F238E27FC236}">
                <a16:creationId xmlns:a16="http://schemas.microsoft.com/office/drawing/2014/main" id="{78E84C9E-2496-794B-9347-71DDA36E1208}"/>
              </a:ext>
            </a:extLst>
          </p:cNvPr>
          <p:cNvSpPr>
            <a:spLocks noGrp="1"/>
          </p:cNvSpPr>
          <p:nvPr>
            <p:ph type="body" sz="quarter" idx="11" hasCustomPrompt="1"/>
          </p:nvPr>
        </p:nvSpPr>
        <p:spPr>
          <a:xfrm>
            <a:off x="777600" y="1516024"/>
            <a:ext cx="10634400" cy="338554"/>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4" name="Footer Placeholder 3"/>
          <p:cNvSpPr>
            <a:spLocks noGrp="1"/>
          </p:cNvSpPr>
          <p:nvPr>
            <p:ph type="ftr" sz="quarter" idx="15"/>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Basic Table</a:t>
            </a:r>
          </a:p>
        </p:txBody>
      </p:sp>
    </p:spTree>
    <p:extLst>
      <p:ext uri="{BB962C8B-B14F-4D97-AF65-F5344CB8AC3E}">
        <p14:creationId xmlns:p14="http://schemas.microsoft.com/office/powerpoint/2010/main" val="1169784166"/>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8" name="Picture Placeholder 7"/>
          <p:cNvSpPr>
            <a:spLocks noGrp="1"/>
          </p:cNvSpPr>
          <p:nvPr>
            <p:ph type="pic" sz="quarter" idx="23" hasCustomPrompt="1"/>
          </p:nvPr>
        </p:nvSpPr>
        <p:spPr>
          <a:xfrm>
            <a:off x="777601" y="1985211"/>
            <a:ext cx="5185785" cy="3922295"/>
          </a:xfrm>
        </p:spPr>
        <p:txBody>
          <a:bodyPr/>
          <a:lstStyle>
            <a:lvl1pPr>
              <a:defRPr baseline="0">
                <a:solidFill>
                  <a:schemeClr val="tx1"/>
                </a:solidFill>
              </a:defRPr>
            </a:lvl1pPr>
          </a:lstStyle>
          <a:p>
            <a:r>
              <a:rPr lang="en-US" dirty="0"/>
              <a:t>Photo Placeholder</a:t>
            </a:r>
          </a:p>
        </p:txBody>
      </p:sp>
      <p:sp>
        <p:nvSpPr>
          <p:cNvPr id="26" name="Content Placeholder 25"/>
          <p:cNvSpPr>
            <a:spLocks noGrp="1"/>
          </p:cNvSpPr>
          <p:nvPr>
            <p:ph sz="quarter" idx="25" hasCustomPrompt="1"/>
          </p:nvPr>
        </p:nvSpPr>
        <p:spPr>
          <a:xfrm>
            <a:off x="6207635" y="1985211"/>
            <a:ext cx="5206767" cy="3922295"/>
          </a:xfrm>
        </p:spPr>
        <p:txBody>
          <a:bodyPr/>
          <a:lstStyle>
            <a:lvl1pPr>
              <a:defRPr sz="2400" baseline="0">
                <a:solidFill>
                  <a:schemeClr val="tx2"/>
                </a:solidFill>
                <a:latin typeface="+mn-lt"/>
              </a:defRPr>
            </a:lvl1pPr>
            <a:lvl2pPr>
              <a:defRPr sz="1800" baseline="0">
                <a:solidFill>
                  <a:schemeClr val="tx2"/>
                </a:solidFill>
                <a:latin typeface="+mn-lt"/>
              </a:defRPr>
            </a:lvl2pPr>
            <a:lvl3pPr>
              <a:defRPr>
                <a:solidFill>
                  <a:schemeClr val="tx2"/>
                </a:solidFill>
                <a:latin typeface="+mn-lt"/>
              </a:defRPr>
            </a:lvl3pPr>
            <a:lvl4pPr>
              <a:defRPr>
                <a:solidFill>
                  <a:schemeClr val="tx2"/>
                </a:solidFill>
                <a:latin typeface="+mn-lt"/>
              </a:defRPr>
            </a:lvl4pPr>
            <a:lvl5pPr>
              <a:defRPr>
                <a:solidFill>
                  <a:schemeClr val="tx2"/>
                </a:solidFill>
                <a:latin typeface="+mn-lt"/>
              </a:defRPr>
            </a:lvl5pPr>
          </a:lstStyle>
          <a:p>
            <a:pPr lvl="0"/>
            <a:r>
              <a:rPr lang="en-US" dirty="0"/>
              <a:t>Main text – Arial, 24pt, Regular</a:t>
            </a:r>
          </a:p>
          <a:p>
            <a:pPr lvl="1"/>
            <a:r>
              <a:rPr lang="en-US" dirty="0"/>
              <a:t>Sub text – Arial, 18pt, Regular</a:t>
            </a:r>
          </a:p>
        </p:txBody>
      </p:sp>
      <p:sp>
        <p:nvSpPr>
          <p:cNvPr id="18" name="Text Placeholder 9">
            <a:extLst>
              <a:ext uri="{FF2B5EF4-FFF2-40B4-BE49-F238E27FC236}">
                <a16:creationId xmlns:a16="http://schemas.microsoft.com/office/drawing/2014/main" id="{5529E626-8C84-2947-A150-10B1FDF4E72D}"/>
              </a:ext>
            </a:extLst>
          </p:cNvPr>
          <p:cNvSpPr>
            <a:spLocks noGrp="1"/>
          </p:cNvSpPr>
          <p:nvPr>
            <p:ph type="body" sz="quarter" idx="13" hasCustomPrompt="1"/>
          </p:nvPr>
        </p:nvSpPr>
        <p:spPr>
          <a:xfrm>
            <a:off x="777600" y="1501999"/>
            <a:ext cx="10636803" cy="483212"/>
          </a:xfrm>
        </p:spPr>
        <p:txBody>
          <a:bodyPr>
            <a:normAutofit/>
          </a:bodyPr>
          <a:lstStyle>
            <a:lvl1pPr>
              <a:defRPr sz="1800">
                <a:solidFill>
                  <a:schemeClr val="tx2"/>
                </a:solidFill>
              </a:defRPr>
            </a:lvl1pPr>
          </a:lstStyle>
          <a:p>
            <a:pPr lvl="0"/>
            <a:r>
              <a:rPr lang="en-US" dirty="0"/>
              <a:t>Small Description</a:t>
            </a:r>
          </a:p>
        </p:txBody>
      </p:sp>
      <p:sp>
        <p:nvSpPr>
          <p:cNvPr id="3" name="Footer Placeholder 2"/>
          <p:cNvSpPr>
            <a:spLocks noGrp="1"/>
          </p:cNvSpPr>
          <p:nvPr>
            <p:ph type="ftr" sz="quarter" idx="26"/>
          </p:nvPr>
        </p:nvSpPr>
        <p:spPr/>
        <p:txBody>
          <a:bodyPr/>
          <a:lstStyle/>
          <a:p>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912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neric Slide ">
    <p:spTree>
      <p:nvGrpSpPr>
        <p:cNvPr id="1" name=""/>
        <p:cNvGrpSpPr/>
        <p:nvPr/>
      </p:nvGrpSpPr>
      <p:grpSpPr>
        <a:xfrm>
          <a:off x="0" y="0"/>
          <a:ext cx="0" cy="0"/>
          <a:chOff x="0" y="0"/>
          <a:chExt cx="0" cy="0"/>
        </a:xfrm>
      </p:grpSpPr>
      <p:sp>
        <p:nvSpPr>
          <p:cNvPr id="7" name="Text Placeholder 9">
            <a:extLst>
              <a:ext uri="{FF2B5EF4-FFF2-40B4-BE49-F238E27FC236}">
                <a16:creationId xmlns:a16="http://schemas.microsoft.com/office/drawing/2014/main" id="{1F5C845D-8601-884F-827B-3E7C8ACC02D9}"/>
              </a:ext>
            </a:extLst>
          </p:cNvPr>
          <p:cNvSpPr>
            <a:spLocks noGrp="1"/>
          </p:cNvSpPr>
          <p:nvPr>
            <p:ph type="body" sz="quarter" idx="13" hasCustomPrompt="1"/>
          </p:nvPr>
        </p:nvSpPr>
        <p:spPr>
          <a:xfrm>
            <a:off x="777599" y="1463673"/>
            <a:ext cx="10634472" cy="4119709"/>
          </a:xfrm>
        </p:spPr>
        <p:txBody>
          <a:bodyPr>
            <a:noAutofit/>
          </a:bodyPr>
          <a:lstStyle>
            <a:lvl1pPr>
              <a:lnSpc>
                <a:spcPct val="120000"/>
              </a:lnSpc>
              <a:defRPr sz="2400">
                <a:solidFill>
                  <a:schemeClr val="tx2"/>
                </a:solidFill>
                <a:latin typeface="+mn-lt"/>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 </a:t>
            </a:r>
          </a:p>
        </p:txBody>
      </p:sp>
      <p:sp>
        <p:nvSpPr>
          <p:cNvPr id="3" name="Footer Placeholder 2"/>
          <p:cNvSpPr>
            <a:spLocks noGrp="1"/>
          </p:cNvSpPr>
          <p:nvPr>
            <p:ph type="ftr" sz="quarter" idx="14"/>
          </p:nvPr>
        </p:nvSpPr>
        <p:spPr/>
        <p:txBody>
          <a:bodyPr/>
          <a:lstStyle/>
          <a:p>
            <a:endParaRPr lang="en-US" dirty="0"/>
          </a:p>
        </p:txBody>
      </p:sp>
      <p:sp>
        <p:nvSpPr>
          <p:cNvPr id="2" name="Title 1"/>
          <p:cNvSpPr>
            <a:spLocks noGrp="1"/>
          </p:cNvSpPr>
          <p:nvPr>
            <p:ph type="title" hasCustomPrompt="1"/>
          </p:nvPr>
        </p:nvSpPr>
        <p:spPr/>
        <p:txBody>
          <a:bodyPr/>
          <a:lstStyle>
            <a:lvl1pPr>
              <a:defRPr>
                <a:latin typeface="+mj-lt"/>
              </a:defRPr>
            </a:lvl1pPr>
          </a:lstStyle>
          <a:p>
            <a:r>
              <a:rPr lang="en-US" dirty="0"/>
              <a:t>Generic Slide</a:t>
            </a:r>
          </a:p>
        </p:txBody>
      </p:sp>
    </p:spTree>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Slide Simple - 1 - Violet">
    <p:bg>
      <p:bgPr>
        <a:solidFill>
          <a:srgbClr val="7C64C3"/>
        </a:solidFill>
        <a:effectLst/>
      </p:bgPr>
    </p:bg>
    <p:spTree>
      <p:nvGrpSpPr>
        <p:cNvPr id="1" name=""/>
        <p:cNvGrpSpPr/>
        <p:nvPr/>
      </p:nvGrpSpPr>
      <p:grpSpPr>
        <a:xfrm>
          <a:off x="0" y="0"/>
          <a:ext cx="0" cy="0"/>
          <a:chOff x="0" y="0"/>
          <a:chExt cx="0" cy="0"/>
        </a:xfrm>
      </p:grpSpPr>
      <p:sp>
        <p:nvSpPr>
          <p:cNvPr id="2" name="TextBox 1"/>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36430317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Slide Simple - 2 - Orchid">
    <p:bg>
      <p:bgPr>
        <a:solidFill>
          <a:srgbClr val="DC4C81"/>
        </a:solidFill>
        <a:effectLst/>
      </p:bgPr>
    </p:bg>
    <p:spTree>
      <p:nvGrpSpPr>
        <p:cNvPr id="1" name=""/>
        <p:cNvGrpSpPr/>
        <p:nvPr/>
      </p:nvGrpSpPr>
      <p:grpSpPr>
        <a:xfrm>
          <a:off x="0" y="0"/>
          <a:ext cx="0" cy="0"/>
          <a:chOff x="0" y="0"/>
          <a:chExt cx="0" cy="0"/>
        </a:xfrm>
      </p:grpSpPr>
      <p:sp>
        <p:nvSpPr>
          <p:cNvPr id="2" name="TextBox 1"/>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33116561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Slide Simple - 3 - Purple">
    <p:bg>
      <p:bgPr>
        <a:solidFill>
          <a:srgbClr val="9A4DB0"/>
        </a:solidFill>
        <a:effectLst/>
      </p:bgPr>
    </p:bg>
    <p:spTree>
      <p:nvGrpSpPr>
        <p:cNvPr id="1" name=""/>
        <p:cNvGrpSpPr/>
        <p:nvPr/>
      </p:nvGrpSpPr>
      <p:grpSpPr>
        <a:xfrm>
          <a:off x="0" y="0"/>
          <a:ext cx="0" cy="0"/>
          <a:chOff x="0" y="0"/>
          <a:chExt cx="0" cy="0"/>
        </a:xfrm>
      </p:grpSpPr>
      <p:sp>
        <p:nvSpPr>
          <p:cNvPr id="2" name="TextBox 1"/>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15717584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 - Full page photo title - Viole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3"/>
            <a:ext cx="12192000" cy="6857999"/>
          </a:xfrm>
          <a:solidFill>
            <a:srgbClr val="7C64C3"/>
          </a:solidFill>
        </p:spPr>
        <p:txBody>
          <a:bodyPr/>
          <a:lstStyle>
            <a:lvl1pPr marL="0" marR="0" indent="0" algn="l" defTabSz="685783" rtl="0" eaLnBrk="1" fontAlgn="auto" latinLnBrk="0" hangingPunct="1">
              <a:lnSpc>
                <a:spcPct val="90000"/>
              </a:lnSpc>
              <a:spcBef>
                <a:spcPts val="751"/>
              </a:spcBef>
              <a:spcAft>
                <a:spcPts val="0"/>
              </a:spcAft>
              <a:buClrTx/>
              <a:buSzTx/>
              <a:buFont typeface="Arial"/>
              <a:buNone/>
              <a:tabLst/>
              <a:defRPr b="1" baseline="0">
                <a:solidFill>
                  <a:schemeClr val="bg1"/>
                </a:solidFill>
              </a:defRPr>
            </a:lvl1pPr>
          </a:lstStyle>
          <a:p>
            <a:pPr marL="0" marR="0" lvl="0" indent="0" algn="l" defTabSz="685783" rtl="0" eaLnBrk="1" fontAlgn="auto" latinLnBrk="0" hangingPunct="1">
              <a:lnSpc>
                <a:spcPct val="90000"/>
              </a:lnSpc>
              <a:spcBef>
                <a:spcPts val="751"/>
              </a:spcBef>
              <a:spcAft>
                <a:spcPts val="0"/>
              </a:spcAft>
              <a:buClrTx/>
              <a:buSzTx/>
              <a:buFont typeface="Arial"/>
              <a:buNone/>
              <a:tabLst/>
              <a:defRPr/>
            </a:pPr>
            <a:r>
              <a:rPr lang="en-US"/>
              <a:t>Click icon to add picture</a:t>
            </a:r>
            <a:endParaRPr lang="en-US" dirty="0"/>
          </a:p>
        </p:txBody>
      </p:sp>
      <p:sp>
        <p:nvSpPr>
          <p:cNvPr id="7" name="Title 1">
            <a:extLst>
              <a:ext uri="{FF2B5EF4-FFF2-40B4-BE49-F238E27FC236}">
                <a16:creationId xmlns:a16="http://schemas.microsoft.com/office/drawing/2014/main" id="{4A7698B9-D050-374A-8EC4-E48F0F103F36}"/>
              </a:ext>
            </a:extLst>
          </p:cNvPr>
          <p:cNvSpPr>
            <a:spLocks noGrp="1"/>
          </p:cNvSpPr>
          <p:nvPr>
            <p:ph type="title" hasCustomPrompt="1"/>
          </p:nvPr>
        </p:nvSpPr>
        <p:spPr>
          <a:xfrm>
            <a:off x="1080000" y="2674651"/>
            <a:ext cx="9910800" cy="586432"/>
          </a:xfrm>
          <a:prstGeom prst="rect">
            <a:avLst/>
          </a:prstGeom>
        </p:spPr>
        <p:txBody>
          <a:bodyPr>
            <a:noAutofit/>
          </a:bodyPr>
          <a:lstStyle>
            <a:lvl1pPr>
              <a:defRPr sz="3200">
                <a:solidFill>
                  <a:schemeClr val="bg1"/>
                </a:solidFill>
              </a:defRPr>
            </a:lvl1pPr>
          </a:lstStyle>
          <a:p>
            <a:r>
              <a:rPr lang="en-US" dirty="0"/>
              <a:t>Full page photo title - Violet</a:t>
            </a:r>
          </a:p>
        </p:txBody>
      </p:sp>
    </p:spTree>
    <p:extLst>
      <p:ext uri="{BB962C8B-B14F-4D97-AF65-F5344CB8AC3E}">
        <p14:creationId xmlns:p14="http://schemas.microsoft.com/office/powerpoint/2010/main" val="13615309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2 - Full page photo title - Orchid">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3"/>
            <a:ext cx="12192000" cy="6857999"/>
          </a:xfrm>
          <a:solidFill>
            <a:srgbClr val="DD4B81"/>
          </a:solidFill>
        </p:spPr>
        <p:txBody>
          <a:bodyPr/>
          <a:lstStyle>
            <a:lvl1pPr marL="0" marR="0" indent="0" algn="l" defTabSz="685783" rtl="0" eaLnBrk="1" fontAlgn="auto" latinLnBrk="0" hangingPunct="1">
              <a:lnSpc>
                <a:spcPct val="90000"/>
              </a:lnSpc>
              <a:spcBef>
                <a:spcPts val="751"/>
              </a:spcBef>
              <a:spcAft>
                <a:spcPts val="0"/>
              </a:spcAft>
              <a:buClrTx/>
              <a:buSzTx/>
              <a:buFont typeface="Arial"/>
              <a:buNone/>
              <a:tabLst/>
              <a:defRPr b="1" baseline="0">
                <a:solidFill>
                  <a:schemeClr val="bg1"/>
                </a:solidFill>
              </a:defRPr>
            </a:lvl1pPr>
          </a:lstStyle>
          <a:p>
            <a:pPr marL="0" marR="0" lvl="0" indent="0" algn="l" defTabSz="685783" rtl="0" eaLnBrk="1" fontAlgn="auto" latinLnBrk="0" hangingPunct="1">
              <a:lnSpc>
                <a:spcPct val="90000"/>
              </a:lnSpc>
              <a:spcBef>
                <a:spcPts val="751"/>
              </a:spcBef>
              <a:spcAft>
                <a:spcPts val="0"/>
              </a:spcAft>
              <a:buClrTx/>
              <a:buSzTx/>
              <a:buFont typeface="Arial"/>
              <a:buNone/>
              <a:tabLst/>
              <a:defRPr/>
            </a:pPr>
            <a:r>
              <a:rPr lang="en-US"/>
              <a:t>Click icon to add picture</a:t>
            </a:r>
            <a:endParaRPr lang="en-US" dirty="0"/>
          </a:p>
        </p:txBody>
      </p:sp>
      <p:sp>
        <p:nvSpPr>
          <p:cNvPr id="7" name="Title 1">
            <a:extLst>
              <a:ext uri="{FF2B5EF4-FFF2-40B4-BE49-F238E27FC236}">
                <a16:creationId xmlns:a16="http://schemas.microsoft.com/office/drawing/2014/main" id="{4A7698B9-D050-374A-8EC4-E48F0F103F36}"/>
              </a:ext>
            </a:extLst>
          </p:cNvPr>
          <p:cNvSpPr>
            <a:spLocks noGrp="1"/>
          </p:cNvSpPr>
          <p:nvPr>
            <p:ph type="title" hasCustomPrompt="1"/>
          </p:nvPr>
        </p:nvSpPr>
        <p:spPr>
          <a:xfrm>
            <a:off x="1080000" y="2674651"/>
            <a:ext cx="9910800" cy="586432"/>
          </a:xfrm>
          <a:prstGeom prst="rect">
            <a:avLst/>
          </a:prstGeom>
        </p:spPr>
        <p:txBody>
          <a:bodyPr>
            <a:noAutofit/>
          </a:bodyPr>
          <a:lstStyle>
            <a:lvl1pPr>
              <a:defRPr sz="3200">
                <a:solidFill>
                  <a:schemeClr val="bg1"/>
                </a:solidFill>
              </a:defRPr>
            </a:lvl1pPr>
          </a:lstStyle>
          <a:p>
            <a:r>
              <a:rPr lang="en-US" dirty="0"/>
              <a:t>Full page photo title - Orchid</a:t>
            </a:r>
          </a:p>
        </p:txBody>
      </p:sp>
    </p:spTree>
    <p:extLst>
      <p:ext uri="{BB962C8B-B14F-4D97-AF65-F5344CB8AC3E}">
        <p14:creationId xmlns:p14="http://schemas.microsoft.com/office/powerpoint/2010/main" val="1333534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3 - Full page photo title - Purpl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3"/>
            <a:ext cx="12192000" cy="6857999"/>
          </a:xfrm>
          <a:solidFill>
            <a:srgbClr val="9A4DB0"/>
          </a:solidFill>
        </p:spPr>
        <p:txBody>
          <a:bodyPr/>
          <a:lstStyle>
            <a:lvl1pPr marL="0" marR="0" indent="0" algn="l" defTabSz="685783" rtl="0" eaLnBrk="1" fontAlgn="auto" latinLnBrk="0" hangingPunct="1">
              <a:lnSpc>
                <a:spcPct val="90000"/>
              </a:lnSpc>
              <a:spcBef>
                <a:spcPts val="751"/>
              </a:spcBef>
              <a:spcAft>
                <a:spcPts val="0"/>
              </a:spcAft>
              <a:buClrTx/>
              <a:buSzTx/>
              <a:buFont typeface="Arial"/>
              <a:buNone/>
              <a:tabLst/>
              <a:defRPr b="1" baseline="0">
                <a:solidFill>
                  <a:schemeClr val="bg1"/>
                </a:solidFill>
              </a:defRPr>
            </a:lvl1pPr>
          </a:lstStyle>
          <a:p>
            <a:pPr marL="0" marR="0" lvl="0" indent="0" algn="l" defTabSz="685783" rtl="0" eaLnBrk="1" fontAlgn="auto" latinLnBrk="0" hangingPunct="1">
              <a:lnSpc>
                <a:spcPct val="90000"/>
              </a:lnSpc>
              <a:spcBef>
                <a:spcPts val="751"/>
              </a:spcBef>
              <a:spcAft>
                <a:spcPts val="0"/>
              </a:spcAft>
              <a:buClrTx/>
              <a:buSzTx/>
              <a:buFont typeface="Arial"/>
              <a:buNone/>
              <a:tabLst/>
              <a:defRPr/>
            </a:pPr>
            <a:r>
              <a:rPr lang="en-US"/>
              <a:t>Click icon to add picture</a:t>
            </a:r>
            <a:endParaRPr lang="en-US" dirty="0"/>
          </a:p>
        </p:txBody>
      </p:sp>
      <p:sp>
        <p:nvSpPr>
          <p:cNvPr id="7" name="Title 1">
            <a:extLst>
              <a:ext uri="{FF2B5EF4-FFF2-40B4-BE49-F238E27FC236}">
                <a16:creationId xmlns:a16="http://schemas.microsoft.com/office/drawing/2014/main" id="{4A7698B9-D050-374A-8EC4-E48F0F103F36}"/>
              </a:ext>
            </a:extLst>
          </p:cNvPr>
          <p:cNvSpPr>
            <a:spLocks noGrp="1"/>
          </p:cNvSpPr>
          <p:nvPr>
            <p:ph type="title" hasCustomPrompt="1"/>
          </p:nvPr>
        </p:nvSpPr>
        <p:spPr>
          <a:xfrm>
            <a:off x="1080000" y="2674651"/>
            <a:ext cx="9910800" cy="586432"/>
          </a:xfrm>
          <a:prstGeom prst="rect">
            <a:avLst/>
          </a:prstGeom>
        </p:spPr>
        <p:txBody>
          <a:bodyPr>
            <a:noAutofit/>
          </a:bodyPr>
          <a:lstStyle>
            <a:lvl1pPr>
              <a:defRPr sz="3200">
                <a:solidFill>
                  <a:schemeClr val="bg1"/>
                </a:solidFill>
              </a:defRPr>
            </a:lvl1pPr>
          </a:lstStyle>
          <a:p>
            <a:r>
              <a:rPr lang="en-US" dirty="0"/>
              <a:t>Full page photo title - Purple</a:t>
            </a:r>
          </a:p>
        </p:txBody>
      </p:sp>
    </p:spTree>
    <p:extLst>
      <p:ext uri="{BB962C8B-B14F-4D97-AF65-F5344CB8AC3E}">
        <p14:creationId xmlns:p14="http://schemas.microsoft.com/office/powerpoint/2010/main" val="2442993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1 - Section - Defaul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C18F50F6-6581-AC4A-B5FB-9EE2E0DAE982}"/>
              </a:ext>
            </a:extLst>
          </p:cNvPr>
          <p:cNvSpPr>
            <a:spLocks noGrp="1"/>
          </p:cNvSpPr>
          <p:nvPr>
            <p:ph type="body" idx="1" hasCustomPrompt="1"/>
          </p:nvPr>
        </p:nvSpPr>
        <p:spPr>
          <a:xfrm>
            <a:off x="1080000" y="3394899"/>
            <a:ext cx="9910800" cy="1046440"/>
          </a:xfrm>
        </p:spPr>
        <p:txBody>
          <a:bodyPr anchor="t">
            <a:spAutoFit/>
          </a:bodyPr>
          <a:lstStyle>
            <a:lvl1pPr marL="0" indent="0">
              <a:buNone/>
              <a:defRPr sz="2000" b="0">
                <a:solidFill>
                  <a:srgbClr val="9995A0"/>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8" name="Title 1">
            <a:extLst>
              <a:ext uri="{FF2B5EF4-FFF2-40B4-BE49-F238E27FC236}">
                <a16:creationId xmlns:a16="http://schemas.microsoft.com/office/drawing/2014/main" id="{6CEC0F2A-841F-FF4E-AC37-657B1603567A}"/>
              </a:ext>
            </a:extLst>
          </p:cNvPr>
          <p:cNvSpPr>
            <a:spLocks noGrp="1"/>
          </p:cNvSpPr>
          <p:nvPr>
            <p:ph type="title" hasCustomPrompt="1"/>
          </p:nvPr>
        </p:nvSpPr>
        <p:spPr>
          <a:xfrm>
            <a:off x="1080000" y="2810124"/>
            <a:ext cx="9910800" cy="584775"/>
          </a:xfrm>
          <a:prstGeom prst="rect">
            <a:avLst/>
          </a:prstGeom>
        </p:spPr>
        <p:txBody>
          <a:bodyPr anchor="b" anchorCtr="0">
            <a:spAutoFit/>
          </a:bodyPr>
          <a:lstStyle>
            <a:lvl1pPr>
              <a:defRPr sz="3200">
                <a:solidFill>
                  <a:schemeClr val="tx1"/>
                </a:solidFill>
              </a:defRPr>
            </a:lvl1pPr>
          </a:lstStyle>
          <a:p>
            <a:r>
              <a:rPr lang="en-US" dirty="0"/>
              <a:t>Section - Default</a:t>
            </a:r>
          </a:p>
        </p:txBody>
      </p:sp>
    </p:spTree>
    <p:extLst>
      <p:ext uri="{BB962C8B-B14F-4D97-AF65-F5344CB8AC3E}">
        <p14:creationId xmlns:p14="http://schemas.microsoft.com/office/powerpoint/2010/main" val="157589521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2 - Section - Violet">
    <p:bg>
      <p:bgPr>
        <a:solidFill>
          <a:srgbClr val="7C64C3"/>
        </a:solidFill>
        <a:effectLst/>
      </p:bgPr>
    </p:bg>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F2EE904E-AD28-B644-95C2-A4D34616441E}"/>
              </a:ext>
            </a:extLst>
          </p:cNvPr>
          <p:cNvSpPr>
            <a:spLocks noGrp="1"/>
          </p:cNvSpPr>
          <p:nvPr>
            <p:ph type="body" idx="1" hasCustomPrompt="1"/>
          </p:nvPr>
        </p:nvSpPr>
        <p:spPr>
          <a:xfrm>
            <a:off x="1080000" y="3394899"/>
            <a:ext cx="9910800" cy="1046440"/>
          </a:xfrm>
        </p:spPr>
        <p:txBody>
          <a:bodyPr anchor="t">
            <a:spAutoFit/>
          </a:bodyPr>
          <a:lstStyle>
            <a:lvl1pPr marL="0" indent="0">
              <a:buNone/>
              <a:defRPr sz="2000" b="0">
                <a:solidFill>
                  <a:srgbClr val="BEB2E1"/>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7" name="Title 1">
            <a:extLst>
              <a:ext uri="{FF2B5EF4-FFF2-40B4-BE49-F238E27FC236}">
                <a16:creationId xmlns:a16="http://schemas.microsoft.com/office/drawing/2014/main" id="{F9326F20-F448-2348-96F8-968376BA61BB}"/>
              </a:ext>
            </a:extLst>
          </p:cNvPr>
          <p:cNvSpPr>
            <a:spLocks noGrp="1"/>
          </p:cNvSpPr>
          <p:nvPr>
            <p:ph type="title" hasCustomPrompt="1"/>
          </p:nvPr>
        </p:nvSpPr>
        <p:spPr>
          <a:xfrm>
            <a:off x="1080000" y="2808467"/>
            <a:ext cx="9910800" cy="586432"/>
          </a:xfrm>
          <a:prstGeom prst="rect">
            <a:avLst/>
          </a:prstGeom>
        </p:spPr>
        <p:txBody>
          <a:bodyPr anchor="b" anchorCtr="0">
            <a:noAutofit/>
          </a:bodyPr>
          <a:lstStyle>
            <a:lvl1pPr>
              <a:defRPr sz="3200">
                <a:solidFill>
                  <a:schemeClr val="bg1"/>
                </a:solidFill>
              </a:defRPr>
            </a:lvl1pPr>
          </a:lstStyle>
          <a:p>
            <a:r>
              <a:rPr lang="en-US" dirty="0"/>
              <a:t>Section title (Arial 32pt / Bold)</a:t>
            </a:r>
          </a:p>
        </p:txBody>
      </p:sp>
      <p:sp>
        <p:nvSpPr>
          <p:cNvPr id="4" name="TextBox 3"/>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2782987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3 - Section - Orchid">
    <p:bg>
      <p:bgPr>
        <a:solidFill>
          <a:srgbClr val="DC4C8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F2EE904E-AD28-B644-95C2-A4D34616441E}"/>
              </a:ext>
            </a:extLst>
          </p:cNvPr>
          <p:cNvSpPr>
            <a:spLocks noGrp="1"/>
          </p:cNvSpPr>
          <p:nvPr>
            <p:ph type="body" idx="1" hasCustomPrompt="1"/>
          </p:nvPr>
        </p:nvSpPr>
        <p:spPr>
          <a:xfrm>
            <a:off x="1080000" y="3394899"/>
            <a:ext cx="9910800" cy="1046440"/>
          </a:xfrm>
        </p:spPr>
        <p:txBody>
          <a:bodyPr anchor="t">
            <a:spAutoFit/>
          </a:bodyPr>
          <a:lstStyle>
            <a:lvl1pPr marL="0" indent="0">
              <a:buNone/>
              <a:defRPr sz="2000" b="0">
                <a:solidFill>
                  <a:srgbClr val="EEA6C0"/>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8" name="Title 1">
            <a:extLst>
              <a:ext uri="{FF2B5EF4-FFF2-40B4-BE49-F238E27FC236}">
                <a16:creationId xmlns:a16="http://schemas.microsoft.com/office/drawing/2014/main" id="{F9326F20-F448-2348-96F8-968376BA61BB}"/>
              </a:ext>
            </a:extLst>
          </p:cNvPr>
          <p:cNvSpPr>
            <a:spLocks noGrp="1"/>
          </p:cNvSpPr>
          <p:nvPr>
            <p:ph type="title" hasCustomPrompt="1"/>
          </p:nvPr>
        </p:nvSpPr>
        <p:spPr>
          <a:xfrm>
            <a:off x="1080000" y="2808467"/>
            <a:ext cx="9910800" cy="586432"/>
          </a:xfrm>
          <a:prstGeom prst="rect">
            <a:avLst/>
          </a:prstGeom>
        </p:spPr>
        <p:txBody>
          <a:bodyPr anchor="b" anchorCtr="0">
            <a:noAutofit/>
          </a:bodyPr>
          <a:lstStyle>
            <a:lvl1pPr>
              <a:defRPr sz="3200">
                <a:solidFill>
                  <a:schemeClr val="bg1"/>
                </a:solidFill>
              </a:defRPr>
            </a:lvl1pPr>
          </a:lstStyle>
          <a:p>
            <a:r>
              <a:rPr lang="en-US" dirty="0"/>
              <a:t>Section title (Arial 32pt / Bold)</a:t>
            </a:r>
          </a:p>
        </p:txBody>
      </p:sp>
      <p:sp>
        <p:nvSpPr>
          <p:cNvPr id="4" name="TextBox 3"/>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351716382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4 - Section - Purple">
    <p:bg>
      <p:bgPr>
        <a:solidFill>
          <a:srgbClr val="9A4DB0"/>
        </a:solidFill>
        <a:effectLst/>
      </p:bgPr>
    </p:bg>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F2EE904E-AD28-B644-95C2-A4D34616441E}"/>
              </a:ext>
            </a:extLst>
          </p:cNvPr>
          <p:cNvSpPr>
            <a:spLocks noGrp="1"/>
          </p:cNvSpPr>
          <p:nvPr>
            <p:ph type="body" idx="1" hasCustomPrompt="1"/>
          </p:nvPr>
        </p:nvSpPr>
        <p:spPr>
          <a:xfrm>
            <a:off x="1080000" y="3394899"/>
            <a:ext cx="9910800" cy="1046440"/>
          </a:xfrm>
        </p:spPr>
        <p:txBody>
          <a:bodyPr anchor="t">
            <a:spAutoFit/>
          </a:bodyPr>
          <a:lstStyle>
            <a:lvl1pPr marL="0" indent="0">
              <a:buNone/>
              <a:defRPr sz="2000" b="0">
                <a:solidFill>
                  <a:srgbClr val="CDA6D8"/>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dirty="0"/>
              <a:t>Section description: If needed. </a:t>
            </a:r>
            <a:r>
              <a:rPr lang="en-US" dirty="0" err="1"/>
              <a:t>Salutavique</a:t>
            </a:r>
            <a:r>
              <a:rPr lang="en-US" dirty="0"/>
              <a:t> in </a:t>
            </a:r>
            <a:r>
              <a:rPr lang="en-US" dirty="0" err="1"/>
              <a:t>decernamusque</a:t>
            </a:r>
            <a:r>
              <a:rPr lang="en-US" dirty="0"/>
              <a:t>, </a:t>
            </a:r>
            <a:r>
              <a:rPr lang="en-US" dirty="0" err="1"/>
              <a:t>accolaeque</a:t>
            </a:r>
            <a:r>
              <a:rPr lang="en-US" dirty="0"/>
              <a:t> </a:t>
            </a:r>
            <a:r>
              <a:rPr lang="en-US" dirty="0" err="1"/>
              <a:t>necessitatem</a:t>
            </a:r>
            <a:r>
              <a:rPr lang="en-US" dirty="0"/>
              <a:t> </a:t>
            </a:r>
            <a:r>
              <a:rPr lang="en-US" dirty="0" err="1"/>
              <a:t>aut</a:t>
            </a:r>
            <a:r>
              <a:rPr lang="en-US" dirty="0"/>
              <a:t> </a:t>
            </a:r>
            <a:r>
              <a:rPr lang="en-US" dirty="0" err="1"/>
              <a:t>despiciente</a:t>
            </a:r>
            <a:r>
              <a:rPr lang="en-US" dirty="0"/>
              <a:t> </a:t>
            </a:r>
            <a:r>
              <a:rPr lang="en-US" dirty="0" err="1"/>
              <a:t>includere</a:t>
            </a:r>
            <a:r>
              <a:rPr lang="en-US" dirty="0"/>
              <a:t> </a:t>
            </a:r>
            <a:r>
              <a:rPr lang="en-US" dirty="0" err="1"/>
              <a:t>maculetis</a:t>
            </a:r>
            <a:r>
              <a:rPr lang="en-US" dirty="0"/>
              <a:t> </a:t>
            </a:r>
            <a:r>
              <a:rPr lang="en-US" dirty="0" err="1"/>
              <a:t>tractuque</a:t>
            </a:r>
            <a:r>
              <a:rPr lang="en-US" dirty="0"/>
              <a:t> </a:t>
            </a:r>
            <a:r>
              <a:rPr lang="en-US" dirty="0" err="1"/>
              <a:t>aut</a:t>
            </a:r>
            <a:r>
              <a:rPr lang="en-US" dirty="0"/>
              <a:t> pro a </a:t>
            </a:r>
            <a:r>
              <a:rPr lang="en-US" dirty="0" err="1"/>
              <a:t>periculaque</a:t>
            </a:r>
            <a:r>
              <a:rPr lang="en-US" dirty="0"/>
              <a:t> et de </a:t>
            </a:r>
            <a:r>
              <a:rPr lang="en-US" dirty="0" err="1"/>
              <a:t>relinquerem</a:t>
            </a:r>
            <a:r>
              <a:rPr lang="en-US" dirty="0"/>
              <a:t>.(Arial 20pt)</a:t>
            </a:r>
          </a:p>
        </p:txBody>
      </p:sp>
      <p:sp>
        <p:nvSpPr>
          <p:cNvPr id="9" name="Title 1">
            <a:extLst>
              <a:ext uri="{FF2B5EF4-FFF2-40B4-BE49-F238E27FC236}">
                <a16:creationId xmlns:a16="http://schemas.microsoft.com/office/drawing/2014/main" id="{F9326F20-F448-2348-96F8-968376BA61BB}"/>
              </a:ext>
            </a:extLst>
          </p:cNvPr>
          <p:cNvSpPr>
            <a:spLocks noGrp="1"/>
          </p:cNvSpPr>
          <p:nvPr>
            <p:ph type="title" hasCustomPrompt="1"/>
          </p:nvPr>
        </p:nvSpPr>
        <p:spPr>
          <a:xfrm>
            <a:off x="1080000" y="2808467"/>
            <a:ext cx="9910800" cy="586432"/>
          </a:xfrm>
          <a:prstGeom prst="rect">
            <a:avLst/>
          </a:prstGeom>
        </p:spPr>
        <p:txBody>
          <a:bodyPr anchor="b" anchorCtr="0">
            <a:noAutofit/>
          </a:bodyPr>
          <a:lstStyle>
            <a:lvl1pPr>
              <a:defRPr sz="3200">
                <a:solidFill>
                  <a:schemeClr val="bg1"/>
                </a:solidFill>
              </a:defRPr>
            </a:lvl1pPr>
          </a:lstStyle>
          <a:p>
            <a:r>
              <a:rPr lang="en-US" dirty="0"/>
              <a:t>Section title (Arial 32pt / Bold)</a:t>
            </a:r>
          </a:p>
        </p:txBody>
      </p:sp>
      <p:sp>
        <p:nvSpPr>
          <p:cNvPr id="4" name="TextBox 3"/>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3900419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7" name="Text Placeholder 9">
            <a:extLst>
              <a:ext uri="{FF2B5EF4-FFF2-40B4-BE49-F238E27FC236}">
                <a16:creationId xmlns:a16="http://schemas.microsoft.com/office/drawing/2014/main" id="{1F5C845D-8601-884F-827B-3E7C8ACC02D9}"/>
              </a:ext>
            </a:extLst>
          </p:cNvPr>
          <p:cNvSpPr>
            <a:spLocks noGrp="1"/>
          </p:cNvSpPr>
          <p:nvPr>
            <p:ph type="body" sz="quarter" idx="13" hasCustomPrompt="1"/>
          </p:nvPr>
        </p:nvSpPr>
        <p:spPr>
          <a:xfrm>
            <a:off x="777599" y="1463673"/>
            <a:ext cx="10634472" cy="4119709"/>
          </a:xfrm>
        </p:spPr>
        <p:txBody>
          <a:bodyPr>
            <a:noAutofit/>
          </a:bodyPr>
          <a:lstStyle>
            <a:lvl1pPr marL="285750" marR="0" indent="-285750" algn="l" defTabSz="685800" rtl="0" eaLnBrk="1" fontAlgn="auto" latinLnBrk="0" hangingPunct="1">
              <a:lnSpc>
                <a:spcPct val="120000"/>
              </a:lnSpc>
              <a:spcBef>
                <a:spcPts val="750"/>
              </a:spcBef>
              <a:spcAft>
                <a:spcPts val="0"/>
              </a:spcAft>
              <a:buClr>
                <a:schemeClr val="tx1"/>
              </a:buClr>
              <a:buSzTx/>
              <a:buFont typeface="Arial" panose="020B0604020202020204" pitchFamily="34" charset="0"/>
              <a:buChar char="•"/>
              <a:tabLst/>
              <a:defRPr sz="2400" baseline="0">
                <a:solidFill>
                  <a:schemeClr val="tx2"/>
                </a:solidFill>
                <a:latin typeface="+mn-lt"/>
              </a:defRPr>
            </a:lvl1pPr>
            <a:lvl2pPr marL="628650" marR="0" indent="-2857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sz="1800">
                <a:solidFill>
                  <a:schemeClr val="tx2"/>
                </a:solidFill>
                <a:latin typeface="+mn-lt"/>
              </a:defRPr>
            </a:lvl2pPr>
          </a:lstStyle>
          <a:p>
            <a:pPr lvl="0"/>
            <a:r>
              <a:rPr lang="en-GB" dirty="0"/>
              <a:t>Bullet – Arial, 24pt, Regular, Dark Plum</a:t>
            </a:r>
          </a:p>
          <a:p>
            <a:pPr lvl="1"/>
            <a:r>
              <a:rPr lang="en-GB" dirty="0"/>
              <a:t>Sub bullet – Arial, 18pt, Regular, Dark Plum</a:t>
            </a:r>
          </a:p>
          <a:p>
            <a:pPr marL="628650" marR="0" lvl="1" indent="-2857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lang="en-GB" dirty="0"/>
              <a:t>Sub bullet – Arial, 18pt, Regular, Dark Plum</a:t>
            </a:r>
          </a:p>
          <a:p>
            <a:pPr lvl="0"/>
            <a:r>
              <a:rPr lang="en-GB" dirty="0"/>
              <a:t>Lorem ipsum </a:t>
            </a:r>
            <a:r>
              <a:rPr lang="en-GB" dirty="0" err="1"/>
              <a:t>dolor</a:t>
            </a:r>
            <a:r>
              <a:rPr lang="en-GB" dirty="0"/>
              <a:t> sit </a:t>
            </a:r>
            <a:r>
              <a:rPr lang="en-GB" dirty="0" err="1"/>
              <a:t>amet</a:t>
            </a:r>
            <a:endParaRPr lang="en-GB" dirty="0"/>
          </a:p>
          <a:p>
            <a:pPr marL="285750" marR="0" lvl="0" indent="-285750" algn="l" defTabSz="685800" rtl="0" eaLnBrk="1" fontAlgn="auto" latinLnBrk="0" hangingPunct="1">
              <a:lnSpc>
                <a:spcPct val="120000"/>
              </a:lnSpc>
              <a:spcBef>
                <a:spcPts val="750"/>
              </a:spcBef>
              <a:spcAft>
                <a:spcPts val="0"/>
              </a:spcAft>
              <a:buClrTx/>
              <a:buSzTx/>
              <a:buFont typeface="Arial" panose="020B0604020202020204" pitchFamily="34" charset="0"/>
              <a:buChar char="•"/>
              <a:tabLst/>
              <a:defRPr/>
            </a:pPr>
            <a:r>
              <a:rPr lang="en-GB" dirty="0"/>
              <a:t>Lorem ipsum </a:t>
            </a:r>
            <a:r>
              <a:rPr lang="en-GB" dirty="0" err="1"/>
              <a:t>dolor</a:t>
            </a:r>
            <a:r>
              <a:rPr lang="en-GB" dirty="0"/>
              <a:t> sit </a:t>
            </a:r>
            <a:r>
              <a:rPr lang="en-GB" dirty="0" err="1"/>
              <a:t>amet</a:t>
            </a:r>
            <a:endParaRPr lang="en-GB" dirty="0"/>
          </a:p>
        </p:txBody>
      </p:sp>
      <p:sp>
        <p:nvSpPr>
          <p:cNvPr id="3" name="Footer Placeholder 2"/>
          <p:cNvSpPr>
            <a:spLocks noGrp="1"/>
          </p:cNvSpPr>
          <p:nvPr>
            <p:ph type="ftr" sz="quarter" idx="14"/>
          </p:nvPr>
        </p:nvSpPr>
        <p:spPr/>
        <p:txBody>
          <a:bodyPr/>
          <a:lstStyle/>
          <a:p>
            <a:endParaRPr lang="en-US" dirty="0"/>
          </a:p>
        </p:txBody>
      </p:sp>
      <p:sp>
        <p:nvSpPr>
          <p:cNvPr id="4" name="Title 3"/>
          <p:cNvSpPr>
            <a:spLocks noGrp="1"/>
          </p:cNvSpPr>
          <p:nvPr>
            <p:ph type="title" hasCustomPrompt="1"/>
          </p:nvPr>
        </p:nvSpPr>
        <p:spPr/>
        <p:txBody>
          <a:bodyPr/>
          <a:lstStyle>
            <a:lvl1pPr>
              <a:defRPr baseline="0"/>
            </a:lvl1pPr>
          </a:lstStyle>
          <a:p>
            <a:r>
              <a:rPr lang="en-US" dirty="0"/>
              <a:t>Bullet List</a:t>
            </a:r>
          </a:p>
        </p:txBody>
      </p:sp>
    </p:spTree>
    <p:extLst>
      <p:ext uri="{BB962C8B-B14F-4D97-AF65-F5344CB8AC3E}">
        <p14:creationId xmlns:p14="http://schemas.microsoft.com/office/powerpoint/2010/main" val="99603976"/>
      </p:ext>
    </p:extLst>
  </p:cSld>
  <p:clrMapOvr>
    <a:masterClrMapping/>
  </p:clrMapOvr>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2 - QuoteWithLogo - Violet">
    <p:bg>
      <p:bgPr>
        <a:solidFill>
          <a:srgbClr val="7C64C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0000" y="720001"/>
            <a:ext cx="9910800" cy="1107996"/>
          </a:xfrm>
          <a:prstGeom prst="rect">
            <a:avLst/>
          </a:prstGeom>
        </p:spPr>
        <p:txBody>
          <a:bodyPr anchor="t">
            <a:spAutoFit/>
          </a:bodyPr>
          <a:lstStyle>
            <a:lvl1pPr algn="l">
              <a:defRPr sz="6400">
                <a:solidFill>
                  <a:schemeClr val="bg1"/>
                </a:solidFill>
              </a:defRPr>
            </a:lvl1pPr>
          </a:lstStyle>
          <a:p>
            <a:r>
              <a:rPr lang="en-US" dirty="0"/>
              <a:t>Big title – Arial 64</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000" y="5327833"/>
            <a:ext cx="2039112" cy="475113"/>
          </a:xfrm>
          <a:prstGeom prst="rect">
            <a:avLst/>
          </a:prstGeom>
        </p:spPr>
      </p:pic>
      <p:sp>
        <p:nvSpPr>
          <p:cNvPr id="4" name="TextBox 3"/>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21368442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3 - QuoteWithLogo - Orchid">
    <p:bg>
      <p:bgPr>
        <a:solidFill>
          <a:srgbClr val="DC4C8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B74707B-30C1-4448-8574-031B099619B0}"/>
              </a:ext>
            </a:extLst>
          </p:cNvPr>
          <p:cNvSpPr>
            <a:spLocks noGrp="1"/>
          </p:cNvSpPr>
          <p:nvPr>
            <p:ph type="title" hasCustomPrompt="1"/>
          </p:nvPr>
        </p:nvSpPr>
        <p:spPr>
          <a:xfrm>
            <a:off x="1080000" y="720001"/>
            <a:ext cx="9910800" cy="1107996"/>
          </a:xfrm>
          <a:prstGeom prst="rect">
            <a:avLst/>
          </a:prstGeom>
        </p:spPr>
        <p:txBody>
          <a:bodyPr anchor="t">
            <a:spAutoFit/>
          </a:bodyPr>
          <a:lstStyle>
            <a:lvl1pPr algn="l">
              <a:defRPr sz="6400">
                <a:solidFill>
                  <a:schemeClr val="bg1"/>
                </a:solidFill>
              </a:defRPr>
            </a:lvl1pPr>
          </a:lstStyle>
          <a:p>
            <a:r>
              <a:rPr lang="en-US" dirty="0"/>
              <a:t>Big title – Arial 64</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000" y="5327833"/>
            <a:ext cx="2039112" cy="475113"/>
          </a:xfrm>
          <a:prstGeom prst="rect">
            <a:avLst/>
          </a:prstGeom>
        </p:spPr>
      </p:pic>
      <p:sp>
        <p:nvSpPr>
          <p:cNvPr id="4" name="TextBox 3"/>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67190095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4 - QuoteWithLogo - Purple">
    <p:bg>
      <p:bgPr>
        <a:solidFill>
          <a:srgbClr val="9A4DB0"/>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F1A9959-3EB4-854F-893D-5DF94F13E421}"/>
              </a:ext>
            </a:extLst>
          </p:cNvPr>
          <p:cNvSpPr>
            <a:spLocks noGrp="1"/>
          </p:cNvSpPr>
          <p:nvPr>
            <p:ph type="title" hasCustomPrompt="1"/>
          </p:nvPr>
        </p:nvSpPr>
        <p:spPr>
          <a:xfrm>
            <a:off x="1080000" y="720001"/>
            <a:ext cx="9910800" cy="1107996"/>
          </a:xfrm>
          <a:prstGeom prst="rect">
            <a:avLst/>
          </a:prstGeom>
        </p:spPr>
        <p:txBody>
          <a:bodyPr anchor="t">
            <a:spAutoFit/>
          </a:bodyPr>
          <a:lstStyle>
            <a:lvl1pPr algn="l">
              <a:defRPr sz="6400">
                <a:solidFill>
                  <a:schemeClr val="bg1"/>
                </a:solidFill>
              </a:defRPr>
            </a:lvl1pPr>
          </a:lstStyle>
          <a:p>
            <a:r>
              <a:rPr lang="en-US" dirty="0"/>
              <a:t>Big title – Arial 64</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000" y="5327833"/>
            <a:ext cx="2039112" cy="475113"/>
          </a:xfrm>
          <a:prstGeom prst="rect">
            <a:avLst/>
          </a:prstGeom>
        </p:spPr>
      </p:pic>
      <p:sp>
        <p:nvSpPr>
          <p:cNvPr id="4" name="TextBox 3"/>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chemeClr val="bg1">
                    <a:alpha val="40000"/>
                  </a:schemeClr>
                </a:solidFill>
                <a:latin typeface="+mn-lt"/>
                <a:ea typeface="+mn-ea"/>
                <a:cs typeface="+mn-cs"/>
              </a:rPr>
              <a:pPr algn="r"/>
              <a:t>‹#›</a:t>
            </a:fld>
            <a:endParaRPr lang="en-US" sz="1000" kern="1200" dirty="0">
              <a:solidFill>
                <a:schemeClr val="bg1">
                  <a:alpha val="40000"/>
                </a:schemeClr>
              </a:solidFill>
              <a:latin typeface="+mn-lt"/>
              <a:ea typeface="+mn-ea"/>
              <a:cs typeface="+mn-cs"/>
            </a:endParaRPr>
          </a:p>
        </p:txBody>
      </p:sp>
    </p:spTree>
    <p:extLst>
      <p:ext uri="{BB962C8B-B14F-4D97-AF65-F5344CB8AC3E}">
        <p14:creationId xmlns:p14="http://schemas.microsoft.com/office/powerpoint/2010/main" val="20958367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6926" y="576655"/>
            <a:ext cx="11874447" cy="6673376"/>
          </a:xfrm>
          <a:prstGeom prst="rect">
            <a:avLst/>
          </a:prstGeom>
        </p:spPr>
      </p:pic>
      <p:sp>
        <p:nvSpPr>
          <p:cNvPr id="5" name="TextBox 4"/>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rgbClr val="332C41">
                    <a:alpha val="40000"/>
                  </a:srgbClr>
                </a:solidFill>
                <a:latin typeface="+mn-lt"/>
                <a:ea typeface="+mn-ea"/>
                <a:cs typeface="+mn-cs"/>
              </a:rPr>
              <a:pPr algn="r"/>
              <a:t>‹#›</a:t>
            </a:fld>
            <a:endParaRPr lang="en-US" sz="1000" kern="1200" dirty="0">
              <a:solidFill>
                <a:srgbClr val="332C41">
                  <a:alpha val="40000"/>
                </a:srgbClr>
              </a:solidFill>
              <a:latin typeface="+mn-lt"/>
              <a:ea typeface="+mn-ea"/>
              <a:cs typeface="+mn-cs"/>
            </a:endParaRPr>
          </a:p>
        </p:txBody>
      </p:sp>
      <p:sp>
        <p:nvSpPr>
          <p:cNvPr id="2" name="Title 1"/>
          <p:cNvSpPr>
            <a:spLocks noGrp="1"/>
          </p:cNvSpPr>
          <p:nvPr>
            <p:ph type="title"/>
          </p:nvPr>
        </p:nvSpPr>
        <p:spPr>
          <a:xfrm>
            <a:off x="777600" y="356616"/>
            <a:ext cx="10634400" cy="461665"/>
          </a:xfrm>
        </p:spPr>
        <p:txBody>
          <a:bodyPr/>
          <a:lstStyle>
            <a:lvl1pPr algn="ctr">
              <a:defRPr/>
            </a:lvl1pPr>
          </a:lstStyle>
          <a:p>
            <a:r>
              <a:rPr lang="en-US"/>
              <a:t>Click to edit Master title style</a:t>
            </a:r>
            <a:endParaRPr lang="en-US" dirty="0"/>
          </a:p>
        </p:txBody>
      </p:sp>
      <p:grpSp>
        <p:nvGrpSpPr>
          <p:cNvPr id="7" name="Group 6"/>
          <p:cNvGrpSpPr/>
          <p:nvPr userDrawn="1"/>
        </p:nvGrpSpPr>
        <p:grpSpPr>
          <a:xfrm>
            <a:off x="4069558" y="6152925"/>
            <a:ext cx="1988343" cy="261610"/>
            <a:chOff x="4069557" y="6152914"/>
            <a:chExt cx="1988343" cy="261610"/>
          </a:xfrm>
        </p:grpSpPr>
        <p:sp>
          <p:nvSpPr>
            <p:cNvPr id="4" name="Rectangle 3"/>
            <p:cNvSpPr/>
            <p:nvPr userDrawn="1"/>
          </p:nvSpPr>
          <p:spPr>
            <a:xfrm>
              <a:off x="4069557" y="6222785"/>
              <a:ext cx="116681" cy="116681"/>
            </a:xfrm>
            <a:prstGeom prst="rect">
              <a:avLst/>
            </a:prstGeom>
            <a:solidFill>
              <a:srgbClr val="8F77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6" name="TextBox 5"/>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Partner and affiliate</a:t>
              </a:r>
              <a:r>
                <a:rPr lang="en-US" sz="1100" baseline="0" dirty="0">
                  <a:solidFill>
                    <a:srgbClr val="332C41"/>
                  </a:solidFill>
                </a:rPr>
                <a:t> panels</a:t>
              </a:r>
              <a:endParaRPr lang="en-US" sz="1100" dirty="0">
                <a:solidFill>
                  <a:srgbClr val="332C41"/>
                </a:solidFill>
              </a:endParaRPr>
            </a:p>
          </p:txBody>
        </p:sp>
      </p:grpSp>
      <p:grpSp>
        <p:nvGrpSpPr>
          <p:cNvPr id="8" name="Group 7"/>
          <p:cNvGrpSpPr/>
          <p:nvPr userDrawn="1"/>
        </p:nvGrpSpPr>
        <p:grpSpPr>
          <a:xfrm>
            <a:off x="6288858" y="6152930"/>
            <a:ext cx="1988343" cy="261610"/>
            <a:chOff x="4069557" y="6152914"/>
            <a:chExt cx="1988343" cy="261610"/>
          </a:xfrm>
        </p:grpSpPr>
        <p:sp>
          <p:nvSpPr>
            <p:cNvPr id="9" name="Rectangle 8"/>
            <p:cNvSpPr/>
            <p:nvPr userDrawn="1"/>
          </p:nvSpPr>
          <p:spPr>
            <a:xfrm>
              <a:off x="4069557" y="6222785"/>
              <a:ext cx="116681" cy="116681"/>
            </a:xfrm>
            <a:prstGeom prst="rect">
              <a:avLst/>
            </a:prstGeom>
            <a:solidFill>
              <a:srgbClr val="43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0" name="TextBox 9"/>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YouGov</a:t>
              </a:r>
              <a:r>
                <a:rPr lang="en-US" sz="1100" baseline="0" dirty="0">
                  <a:solidFill>
                    <a:srgbClr val="332C41"/>
                  </a:solidFill>
                </a:rPr>
                <a:t> panels</a:t>
              </a:r>
              <a:endParaRPr lang="en-US" sz="1100" dirty="0">
                <a:solidFill>
                  <a:srgbClr val="332C41"/>
                </a:solidFill>
              </a:endParaRPr>
            </a:p>
          </p:txBody>
        </p:sp>
      </p:grpSp>
      <p:grpSp>
        <p:nvGrpSpPr>
          <p:cNvPr id="11" name="Group 10"/>
          <p:cNvGrpSpPr/>
          <p:nvPr userDrawn="1"/>
        </p:nvGrpSpPr>
        <p:grpSpPr>
          <a:xfrm>
            <a:off x="7732718" y="6152930"/>
            <a:ext cx="1988343" cy="261610"/>
            <a:chOff x="4069557" y="6152914"/>
            <a:chExt cx="1988343" cy="261610"/>
          </a:xfrm>
        </p:grpSpPr>
        <p:sp>
          <p:nvSpPr>
            <p:cNvPr id="12" name="Rectangle 11"/>
            <p:cNvSpPr/>
            <p:nvPr userDrawn="1"/>
          </p:nvSpPr>
          <p:spPr>
            <a:xfrm>
              <a:off x="4069557" y="6222785"/>
              <a:ext cx="116681" cy="116681"/>
            </a:xfrm>
            <a:prstGeom prst="rect">
              <a:avLst/>
            </a:prstGeom>
            <a:solidFill>
              <a:srgbClr val="FF85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3" name="TextBox 12"/>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YouGov</a:t>
              </a:r>
              <a:r>
                <a:rPr lang="en-US" sz="1100" baseline="0" dirty="0">
                  <a:solidFill>
                    <a:srgbClr val="332C41"/>
                  </a:solidFill>
                </a:rPr>
                <a:t> offices</a:t>
              </a:r>
              <a:endParaRPr lang="en-US" sz="1100" dirty="0">
                <a:solidFill>
                  <a:srgbClr val="332C41"/>
                </a:solidFill>
              </a:endParaRPr>
            </a:p>
          </p:txBody>
        </p:sp>
      </p:grpSp>
    </p:spTree>
    <p:extLst>
      <p:ext uri="{BB962C8B-B14F-4D97-AF65-F5344CB8AC3E}">
        <p14:creationId xmlns:p14="http://schemas.microsoft.com/office/powerpoint/2010/main" val="328443290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3_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544" y="580374"/>
            <a:ext cx="11861208" cy="6665937"/>
          </a:xfrm>
          <a:prstGeom prst="rect">
            <a:avLst/>
          </a:prstGeom>
        </p:spPr>
      </p:pic>
      <p:sp>
        <p:nvSpPr>
          <p:cNvPr id="5" name="TextBox 4"/>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rgbClr val="332C41">
                    <a:alpha val="40000"/>
                  </a:srgbClr>
                </a:solidFill>
                <a:latin typeface="+mn-lt"/>
                <a:ea typeface="+mn-ea"/>
                <a:cs typeface="+mn-cs"/>
              </a:rPr>
              <a:pPr algn="r"/>
              <a:t>‹#›</a:t>
            </a:fld>
            <a:endParaRPr lang="en-US" sz="1000" kern="1200" dirty="0">
              <a:solidFill>
                <a:srgbClr val="332C41">
                  <a:alpha val="40000"/>
                </a:srgbClr>
              </a:solidFill>
              <a:latin typeface="+mn-lt"/>
              <a:ea typeface="+mn-ea"/>
              <a:cs typeface="+mn-cs"/>
            </a:endParaRPr>
          </a:p>
        </p:txBody>
      </p:sp>
      <p:sp>
        <p:nvSpPr>
          <p:cNvPr id="2" name="Title 1"/>
          <p:cNvSpPr>
            <a:spLocks noGrp="1"/>
          </p:cNvSpPr>
          <p:nvPr>
            <p:ph type="title"/>
          </p:nvPr>
        </p:nvSpPr>
        <p:spPr>
          <a:xfrm>
            <a:off x="777600" y="356616"/>
            <a:ext cx="10634400" cy="461665"/>
          </a:xfrm>
        </p:spPr>
        <p:txBody>
          <a:bodyPr/>
          <a:lstStyle>
            <a:lvl1pPr algn="ctr">
              <a:defRPr/>
            </a:lvl1pPr>
          </a:lstStyle>
          <a:p>
            <a:r>
              <a:rPr lang="en-US"/>
              <a:t>Click to edit Master title style</a:t>
            </a:r>
            <a:endParaRPr lang="en-US" dirty="0"/>
          </a:p>
        </p:txBody>
      </p:sp>
      <p:grpSp>
        <p:nvGrpSpPr>
          <p:cNvPr id="6" name="Group 5"/>
          <p:cNvGrpSpPr/>
          <p:nvPr userDrawn="1"/>
        </p:nvGrpSpPr>
        <p:grpSpPr>
          <a:xfrm>
            <a:off x="4069558" y="6152925"/>
            <a:ext cx="1988343" cy="261610"/>
            <a:chOff x="4069557" y="6152914"/>
            <a:chExt cx="1988343" cy="261610"/>
          </a:xfrm>
        </p:grpSpPr>
        <p:sp>
          <p:nvSpPr>
            <p:cNvPr id="7" name="Rectangle 6"/>
            <p:cNvSpPr/>
            <p:nvPr userDrawn="1"/>
          </p:nvSpPr>
          <p:spPr>
            <a:xfrm>
              <a:off x="4069557" y="6222785"/>
              <a:ext cx="116681" cy="116681"/>
            </a:xfrm>
            <a:prstGeom prst="rect">
              <a:avLst/>
            </a:prstGeom>
            <a:solidFill>
              <a:srgbClr val="8F77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8" name="TextBox 7"/>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Partner and affiliate</a:t>
              </a:r>
              <a:r>
                <a:rPr lang="en-US" sz="1100" baseline="0" dirty="0">
                  <a:solidFill>
                    <a:srgbClr val="332C41"/>
                  </a:solidFill>
                </a:rPr>
                <a:t> panels</a:t>
              </a:r>
              <a:endParaRPr lang="en-US" sz="1100" dirty="0">
                <a:solidFill>
                  <a:srgbClr val="332C41"/>
                </a:solidFill>
              </a:endParaRPr>
            </a:p>
          </p:txBody>
        </p:sp>
      </p:grpSp>
      <p:grpSp>
        <p:nvGrpSpPr>
          <p:cNvPr id="9" name="Group 8"/>
          <p:cNvGrpSpPr/>
          <p:nvPr userDrawn="1"/>
        </p:nvGrpSpPr>
        <p:grpSpPr>
          <a:xfrm>
            <a:off x="6288858" y="6152930"/>
            <a:ext cx="1988343" cy="261610"/>
            <a:chOff x="4069557" y="6152914"/>
            <a:chExt cx="1988343" cy="261610"/>
          </a:xfrm>
        </p:grpSpPr>
        <p:sp>
          <p:nvSpPr>
            <p:cNvPr id="10" name="Rectangle 9"/>
            <p:cNvSpPr/>
            <p:nvPr userDrawn="1"/>
          </p:nvSpPr>
          <p:spPr>
            <a:xfrm>
              <a:off x="4069557" y="6222785"/>
              <a:ext cx="116681" cy="116681"/>
            </a:xfrm>
            <a:prstGeom prst="rect">
              <a:avLst/>
            </a:prstGeom>
            <a:solidFill>
              <a:srgbClr val="43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1" name="TextBox 10"/>
            <p:cNvSpPr txBox="1"/>
            <p:nvPr userDrawn="1"/>
          </p:nvSpPr>
          <p:spPr>
            <a:xfrm>
              <a:off x="4167190" y="6152914"/>
              <a:ext cx="1890710" cy="261610"/>
            </a:xfrm>
            <a:prstGeom prst="rect">
              <a:avLst/>
            </a:prstGeom>
            <a:noFill/>
          </p:spPr>
          <p:txBody>
            <a:bodyPr wrap="square" rtlCol="0">
              <a:spAutoFit/>
            </a:bodyPr>
            <a:lstStyle/>
            <a:p>
              <a:r>
                <a:rPr lang="en-US" sz="1100" dirty="0">
                  <a:solidFill>
                    <a:srgbClr val="332C41"/>
                  </a:solidFill>
                </a:rPr>
                <a:t>YouGov</a:t>
              </a:r>
              <a:r>
                <a:rPr lang="en-US" sz="1100" baseline="0" dirty="0">
                  <a:solidFill>
                    <a:srgbClr val="332C41"/>
                  </a:solidFill>
                </a:rPr>
                <a:t> panels</a:t>
              </a:r>
              <a:endParaRPr lang="en-US" sz="1100" dirty="0">
                <a:solidFill>
                  <a:srgbClr val="332C41"/>
                </a:solidFill>
              </a:endParaRPr>
            </a:p>
          </p:txBody>
        </p:sp>
      </p:grpSp>
    </p:spTree>
    <p:extLst>
      <p:ext uri="{BB962C8B-B14F-4D97-AF65-F5344CB8AC3E}">
        <p14:creationId xmlns:p14="http://schemas.microsoft.com/office/powerpoint/2010/main" val="4079204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0FE5ED-5E61-C048-A962-A3643A0BC0D8}"/>
              </a:ext>
            </a:extLst>
          </p:cNvPr>
          <p:cNvPicPr>
            <a:picLocks noChangeAspect="1"/>
          </p:cNvPicPr>
          <p:nvPr userDrawn="1"/>
        </p:nvPicPr>
        <p:blipFill rotWithShape="1">
          <a:blip r:embed="rId2"/>
          <a:srcRect b="11915"/>
          <a:stretch/>
        </p:blipFill>
        <p:spPr>
          <a:xfrm>
            <a:off x="0" y="0"/>
            <a:ext cx="12192000" cy="6040877"/>
          </a:xfrm>
          <a:prstGeom prst="rect">
            <a:avLst/>
          </a:prstGeom>
          <a:noFill/>
        </p:spPr>
      </p:pic>
      <p:sp>
        <p:nvSpPr>
          <p:cNvPr id="7" name="Text Placeholder 9">
            <a:extLst>
              <a:ext uri="{FF2B5EF4-FFF2-40B4-BE49-F238E27FC236}">
                <a16:creationId xmlns:a16="http://schemas.microsoft.com/office/drawing/2014/main" id="{26C1962D-EB90-254B-95F6-2AA406FC5076}"/>
              </a:ext>
            </a:extLst>
          </p:cNvPr>
          <p:cNvSpPr>
            <a:spLocks noGrp="1"/>
          </p:cNvSpPr>
          <p:nvPr>
            <p:ph type="body" sz="quarter" idx="13" hasCustomPrompt="1"/>
          </p:nvPr>
        </p:nvSpPr>
        <p:spPr>
          <a:xfrm>
            <a:off x="793638" y="1463674"/>
            <a:ext cx="10605927" cy="4119709"/>
          </a:xfrm>
        </p:spPr>
        <p:txBody>
          <a:bodyPr>
            <a:noAutofit/>
          </a:bodyPr>
          <a:lstStyle>
            <a:lvl1pPr>
              <a:lnSpc>
                <a:spcPct val="120000"/>
              </a:lnSpc>
              <a:defRPr sz="1800">
                <a:solidFill>
                  <a:schemeClr val="tx1"/>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 Duis </a:t>
            </a:r>
            <a:r>
              <a:rPr lang="en-GB" dirty="0" err="1"/>
              <a:t>aute</a:t>
            </a:r>
            <a:r>
              <a:rPr lang="en-GB" dirty="0"/>
              <a:t> </a:t>
            </a:r>
            <a:r>
              <a:rPr lang="en-GB" dirty="0" err="1"/>
              <a:t>irure</a:t>
            </a:r>
            <a:r>
              <a:rPr lang="en-GB" dirty="0"/>
              <a:t> </a:t>
            </a:r>
            <a:r>
              <a:rPr lang="en-GB" dirty="0" err="1"/>
              <a:t>dolor</a:t>
            </a:r>
            <a:r>
              <a:rPr lang="en-GB" dirty="0"/>
              <a:t> in </a:t>
            </a:r>
            <a:r>
              <a:rPr lang="en-GB" dirty="0" err="1"/>
              <a:t>reprehenderit</a:t>
            </a:r>
            <a:r>
              <a:rPr lang="en-GB" dirty="0"/>
              <a:t> in </a:t>
            </a:r>
            <a:r>
              <a:rPr lang="en-GB" dirty="0" err="1"/>
              <a:t>voluptate</a:t>
            </a:r>
            <a:r>
              <a:rPr lang="en-GB" dirty="0"/>
              <a:t> </a:t>
            </a:r>
            <a:r>
              <a:rPr lang="en-GB" dirty="0" err="1"/>
              <a:t>velit</a:t>
            </a:r>
            <a:r>
              <a:rPr lang="en-GB" dirty="0"/>
              <a:t> </a:t>
            </a:r>
            <a:r>
              <a:rPr lang="en-GB" dirty="0" err="1"/>
              <a:t>esse</a:t>
            </a:r>
            <a:r>
              <a:rPr lang="en-GB" dirty="0"/>
              <a:t> </a:t>
            </a:r>
            <a:r>
              <a:rPr lang="en-GB" dirty="0" err="1"/>
              <a:t>cillum</a:t>
            </a:r>
            <a:r>
              <a:rPr lang="en-GB" dirty="0"/>
              <a:t> dolore </a:t>
            </a:r>
            <a:r>
              <a:rPr lang="en-GB" dirty="0" err="1"/>
              <a:t>eu</a:t>
            </a:r>
            <a:r>
              <a:rPr lang="en-GB" dirty="0"/>
              <a:t> </a:t>
            </a:r>
            <a:r>
              <a:rPr lang="en-GB" dirty="0" err="1"/>
              <a:t>fugiat</a:t>
            </a:r>
            <a:r>
              <a:rPr lang="en-GB" dirty="0"/>
              <a:t> </a:t>
            </a:r>
            <a:r>
              <a:rPr lang="en-GB" dirty="0" err="1"/>
              <a:t>nulla</a:t>
            </a:r>
            <a:r>
              <a:rPr lang="en-GB" dirty="0"/>
              <a:t> </a:t>
            </a:r>
            <a:r>
              <a:rPr lang="en-GB" dirty="0" err="1"/>
              <a:t>pariatur</a:t>
            </a:r>
            <a:r>
              <a:rPr lang="en-GB" dirty="0"/>
              <a:t>. </a:t>
            </a:r>
            <a:r>
              <a:rPr lang="en-GB" dirty="0" err="1"/>
              <a:t>Excepteur</a:t>
            </a:r>
            <a:r>
              <a:rPr lang="en-GB" dirty="0"/>
              <a:t> </a:t>
            </a:r>
            <a:r>
              <a:rPr lang="en-GB" dirty="0" err="1"/>
              <a:t>sint</a:t>
            </a:r>
            <a:r>
              <a:rPr lang="en-GB" dirty="0"/>
              <a:t> </a:t>
            </a:r>
            <a:r>
              <a:rPr lang="en-GB" dirty="0" err="1"/>
              <a:t>occaecat</a:t>
            </a:r>
            <a:r>
              <a:rPr lang="en-GB" dirty="0"/>
              <a:t> </a:t>
            </a:r>
            <a:r>
              <a:rPr lang="en-GB" dirty="0" err="1"/>
              <a:t>cupidatat</a:t>
            </a:r>
            <a:r>
              <a:rPr lang="en-GB" dirty="0"/>
              <a:t> non </a:t>
            </a:r>
            <a:r>
              <a:rPr lang="en-GB" dirty="0" err="1"/>
              <a:t>proident</a:t>
            </a:r>
            <a:r>
              <a:rPr lang="en-GB" dirty="0"/>
              <a:t>, </a:t>
            </a:r>
            <a:r>
              <a:rPr lang="en-GB" dirty="0" err="1"/>
              <a:t>sunt</a:t>
            </a:r>
            <a:r>
              <a:rPr lang="en-GB" dirty="0"/>
              <a:t> in culpa qui </a:t>
            </a:r>
            <a:r>
              <a:rPr lang="en-GB" dirty="0" err="1"/>
              <a:t>officia</a:t>
            </a:r>
            <a:r>
              <a:rPr lang="en-GB" dirty="0"/>
              <a:t> </a:t>
            </a:r>
            <a:r>
              <a:rPr lang="en-GB" dirty="0" err="1"/>
              <a:t>deserunt</a:t>
            </a:r>
            <a:r>
              <a:rPr lang="en-GB" dirty="0"/>
              <a:t> </a:t>
            </a:r>
            <a:r>
              <a:rPr lang="en-GB" dirty="0" err="1"/>
              <a:t>mollit</a:t>
            </a:r>
            <a:r>
              <a:rPr lang="en-GB" dirty="0"/>
              <a:t> </a:t>
            </a:r>
            <a:r>
              <a:rPr lang="en-GB" dirty="0" err="1"/>
              <a:t>anim</a:t>
            </a:r>
            <a:r>
              <a:rPr lang="en-GB" dirty="0"/>
              <a:t> id </a:t>
            </a:r>
            <a:r>
              <a:rPr lang="en-GB" dirty="0" err="1"/>
              <a:t>est</a:t>
            </a:r>
            <a:r>
              <a:rPr lang="en-GB" dirty="0"/>
              <a:t> </a:t>
            </a:r>
            <a:r>
              <a:rPr lang="en-GB" dirty="0" err="1"/>
              <a:t>laborum</a:t>
            </a:r>
            <a:r>
              <a:rPr lang="en-GB" dirty="0"/>
              <a:t>.</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4771246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Cube">
    <p:bg>
      <p:bgPr>
        <a:solidFill>
          <a:srgbClr val="432B8A"/>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771D847-920F-E34B-8002-F0DA7CF9FB6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3CA0EC70-9AE3-D149-9A28-F04398396A8B}"/>
              </a:ext>
            </a:extLst>
          </p:cNvPr>
          <p:cNvSpPr txBox="1"/>
          <p:nvPr userDrawn="1"/>
        </p:nvSpPr>
        <p:spPr>
          <a:xfrm>
            <a:off x="4722473" y="2627453"/>
            <a:ext cx="184731" cy="369332"/>
          </a:xfrm>
          <a:prstGeom prst="rect">
            <a:avLst/>
          </a:prstGeom>
          <a:noFill/>
        </p:spPr>
        <p:txBody>
          <a:bodyPr wrap="none" rtlCol="0">
            <a:spAutoFit/>
          </a:bodyPr>
          <a:lstStyle/>
          <a:p>
            <a:endParaRPr lang="en-US" sz="1800" dirty="0"/>
          </a:p>
        </p:txBody>
      </p:sp>
    </p:spTree>
    <p:extLst>
      <p:ext uri="{BB962C8B-B14F-4D97-AF65-F5344CB8AC3E}">
        <p14:creationId xmlns:p14="http://schemas.microsoft.com/office/powerpoint/2010/main" val="20892447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470065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2_Generic Slide ">
    <p:spTree>
      <p:nvGrpSpPr>
        <p:cNvPr id="1" name=""/>
        <p:cNvGrpSpPr/>
        <p:nvPr/>
      </p:nvGrpSpPr>
      <p:grpSpPr>
        <a:xfrm>
          <a:off x="0" y="0"/>
          <a:ext cx="0" cy="0"/>
          <a:chOff x="0" y="0"/>
          <a:chExt cx="0" cy="0"/>
        </a:xfrm>
      </p:grpSpPr>
      <p:sp>
        <p:nvSpPr>
          <p:cNvPr id="12" name="Title Placeholder 4">
            <a:extLst>
              <a:ext uri="{FF2B5EF4-FFF2-40B4-BE49-F238E27FC236}">
                <a16:creationId xmlns:a16="http://schemas.microsoft.com/office/drawing/2014/main" id="{A590F843-9D7E-3846-8E9B-0182C6D43DD8}"/>
              </a:ext>
            </a:extLst>
          </p:cNvPr>
          <p:cNvSpPr>
            <a:spLocks noGrp="1"/>
          </p:cNvSpPr>
          <p:nvPr>
            <p:ph type="title" hasCustomPrompt="1"/>
          </p:nvPr>
        </p:nvSpPr>
        <p:spPr>
          <a:xfrm>
            <a:off x="3899255" y="487207"/>
            <a:ext cx="7445083" cy="522348"/>
          </a:xfrm>
          <a:prstGeom prst="rect">
            <a:avLst/>
          </a:prstGeom>
        </p:spPr>
        <p:txBody>
          <a:bodyPr vert="horz" lIns="91440" tIns="45720" rIns="91440" bIns="45720" rtlCol="0" anchor="ctr">
            <a:noAutofit/>
          </a:bodyPr>
          <a:lstStyle>
            <a:lvl1pPr>
              <a:defRPr sz="3200" baseline="0">
                <a:solidFill>
                  <a:schemeClr val="tx2"/>
                </a:solidFill>
              </a:defRPr>
            </a:lvl1pPr>
          </a:lstStyle>
          <a:p>
            <a:r>
              <a:rPr lang="en-US" dirty="0"/>
              <a:t>Jane Doe</a:t>
            </a:r>
          </a:p>
        </p:txBody>
      </p:sp>
      <p:sp>
        <p:nvSpPr>
          <p:cNvPr id="3" name="Picture Placeholder 2"/>
          <p:cNvSpPr>
            <a:spLocks noGrp="1"/>
          </p:cNvSpPr>
          <p:nvPr>
            <p:ph type="pic" sz="quarter" idx="14"/>
          </p:nvPr>
        </p:nvSpPr>
        <p:spPr>
          <a:xfrm>
            <a:off x="847663" y="473076"/>
            <a:ext cx="2545727" cy="2767965"/>
          </a:xfrm>
          <a:ln>
            <a:solidFill>
              <a:schemeClr val="bg1">
                <a:lumMod val="85000"/>
              </a:schemeClr>
            </a:solidFill>
          </a:ln>
        </p:spPr>
        <p:txBody>
          <a:bodyPr/>
          <a:lstStyle/>
          <a:p>
            <a:r>
              <a:rPr lang="en-US"/>
              <a:t>Click icon to add picture</a:t>
            </a:r>
          </a:p>
        </p:txBody>
      </p:sp>
      <p:sp>
        <p:nvSpPr>
          <p:cNvPr id="8" name="Title Placeholder 4">
            <a:extLst>
              <a:ext uri="{FF2B5EF4-FFF2-40B4-BE49-F238E27FC236}">
                <a16:creationId xmlns:a16="http://schemas.microsoft.com/office/drawing/2014/main" id="{A590F843-9D7E-3846-8E9B-0182C6D43DD8}"/>
              </a:ext>
            </a:extLst>
          </p:cNvPr>
          <p:cNvSpPr txBox="1">
            <a:spLocks/>
          </p:cNvSpPr>
          <p:nvPr userDrawn="1"/>
        </p:nvSpPr>
        <p:spPr>
          <a:xfrm>
            <a:off x="-2337383" y="3410886"/>
            <a:ext cx="2173923" cy="815673"/>
          </a:xfrm>
          <a:prstGeom prst="rect">
            <a:avLst/>
          </a:prstGeom>
        </p:spPr>
        <p:txBody>
          <a:bodyPr vert="horz" lIns="91440" tIns="45720" rIns="91440" bIns="45720" rtlCol="0" anchor="t">
            <a:noAutofit/>
          </a:bodyPr>
          <a:lstStyle>
            <a:lvl1pPr algn="l" defTabSz="685800" rtl="0" eaLnBrk="1" latinLnBrk="0" hangingPunct="1">
              <a:lnSpc>
                <a:spcPct val="100000"/>
              </a:lnSpc>
              <a:spcBef>
                <a:spcPct val="0"/>
              </a:spcBef>
              <a:buNone/>
              <a:defRPr sz="2400" b="1" kern="1200">
                <a:solidFill>
                  <a:srgbClr val="332C41"/>
                </a:solidFill>
                <a:latin typeface="Arial" panose="020B0604020202020204" pitchFamily="34" charset="0"/>
                <a:ea typeface="Arial" panose="020B0604020202020204" pitchFamily="34" charset="0"/>
                <a:cs typeface="Arial" panose="020B0604020202020204" pitchFamily="34" charset="0"/>
              </a:defRPr>
            </a:lvl1pPr>
          </a:lstStyle>
          <a:p>
            <a:endParaRPr lang="en-US" sz="1400" dirty="0"/>
          </a:p>
        </p:txBody>
      </p:sp>
      <p:sp>
        <p:nvSpPr>
          <p:cNvPr id="10" name="Text Placeholder 9">
            <a:extLst>
              <a:ext uri="{FF2B5EF4-FFF2-40B4-BE49-F238E27FC236}">
                <a16:creationId xmlns:a16="http://schemas.microsoft.com/office/drawing/2014/main" id="{1F5C845D-8601-884F-827B-3E7C8ACC02D9}"/>
              </a:ext>
            </a:extLst>
          </p:cNvPr>
          <p:cNvSpPr>
            <a:spLocks noGrp="1"/>
          </p:cNvSpPr>
          <p:nvPr>
            <p:ph type="body" sz="quarter" idx="13" hasCustomPrompt="1"/>
          </p:nvPr>
        </p:nvSpPr>
        <p:spPr>
          <a:xfrm>
            <a:off x="3899257" y="1696627"/>
            <a:ext cx="7444915" cy="3900887"/>
          </a:xfrm>
        </p:spPr>
        <p:txBody>
          <a:bodyPr>
            <a:noAutofit/>
          </a:bodyPr>
          <a:lstStyle>
            <a:lvl1pPr>
              <a:lnSpc>
                <a:spcPct val="120000"/>
              </a:lnSpc>
              <a:defRPr sz="1800">
                <a:solidFill>
                  <a:schemeClr val="tx2"/>
                </a:solidFill>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 Duis </a:t>
            </a:r>
            <a:r>
              <a:rPr lang="en-GB" dirty="0" err="1"/>
              <a:t>aute</a:t>
            </a:r>
            <a:r>
              <a:rPr lang="en-GB" dirty="0"/>
              <a:t> </a:t>
            </a:r>
            <a:r>
              <a:rPr lang="en-GB" dirty="0" err="1"/>
              <a:t>irure</a:t>
            </a:r>
            <a:r>
              <a:rPr lang="en-GB" dirty="0"/>
              <a:t> </a:t>
            </a:r>
            <a:r>
              <a:rPr lang="en-GB" dirty="0" err="1"/>
              <a:t>dolor</a:t>
            </a:r>
            <a:r>
              <a:rPr lang="en-GB" dirty="0"/>
              <a:t> in </a:t>
            </a:r>
            <a:r>
              <a:rPr lang="en-GB" dirty="0" err="1"/>
              <a:t>reprehenderit</a:t>
            </a:r>
            <a:r>
              <a:rPr lang="en-GB" dirty="0"/>
              <a:t> in </a:t>
            </a:r>
            <a:r>
              <a:rPr lang="en-GB" dirty="0" err="1"/>
              <a:t>voluptate</a:t>
            </a:r>
            <a:r>
              <a:rPr lang="en-GB" dirty="0"/>
              <a:t> </a:t>
            </a:r>
            <a:r>
              <a:rPr lang="en-GB" dirty="0" err="1"/>
              <a:t>velit</a:t>
            </a:r>
            <a:r>
              <a:rPr lang="en-GB" dirty="0"/>
              <a:t> </a:t>
            </a:r>
            <a:r>
              <a:rPr lang="en-GB" dirty="0" err="1"/>
              <a:t>esse</a:t>
            </a:r>
            <a:r>
              <a:rPr lang="en-GB" dirty="0"/>
              <a:t> </a:t>
            </a:r>
            <a:r>
              <a:rPr lang="en-GB" dirty="0" err="1"/>
              <a:t>cillum</a:t>
            </a:r>
            <a:r>
              <a:rPr lang="en-GB" dirty="0"/>
              <a:t> dolore </a:t>
            </a:r>
            <a:r>
              <a:rPr lang="en-GB" dirty="0" err="1"/>
              <a:t>eu</a:t>
            </a:r>
            <a:r>
              <a:rPr lang="en-GB" dirty="0"/>
              <a:t> </a:t>
            </a:r>
            <a:r>
              <a:rPr lang="en-GB" dirty="0" err="1"/>
              <a:t>fugiat</a:t>
            </a:r>
            <a:r>
              <a:rPr lang="en-GB" dirty="0"/>
              <a:t> </a:t>
            </a:r>
            <a:r>
              <a:rPr lang="en-GB" dirty="0" err="1"/>
              <a:t>nulla</a:t>
            </a:r>
            <a:r>
              <a:rPr lang="en-GB" dirty="0"/>
              <a:t> </a:t>
            </a:r>
            <a:r>
              <a:rPr lang="en-GB" dirty="0" err="1"/>
              <a:t>pariatur</a:t>
            </a:r>
            <a:r>
              <a:rPr lang="en-GB" dirty="0"/>
              <a:t>. </a:t>
            </a:r>
            <a:r>
              <a:rPr lang="en-GB" dirty="0" err="1"/>
              <a:t>Excepteur</a:t>
            </a:r>
            <a:r>
              <a:rPr lang="en-GB" dirty="0"/>
              <a:t> </a:t>
            </a:r>
            <a:r>
              <a:rPr lang="en-GB" dirty="0" err="1"/>
              <a:t>sint</a:t>
            </a:r>
            <a:r>
              <a:rPr lang="en-GB" dirty="0"/>
              <a:t> </a:t>
            </a:r>
            <a:r>
              <a:rPr lang="en-GB" dirty="0" err="1"/>
              <a:t>occaecat</a:t>
            </a:r>
            <a:r>
              <a:rPr lang="en-GB" dirty="0"/>
              <a:t> </a:t>
            </a:r>
            <a:r>
              <a:rPr lang="en-GB" dirty="0" err="1"/>
              <a:t>cupidatat</a:t>
            </a:r>
            <a:r>
              <a:rPr lang="en-GB" dirty="0"/>
              <a:t> non </a:t>
            </a:r>
            <a:r>
              <a:rPr lang="en-GB" dirty="0" err="1"/>
              <a:t>proident</a:t>
            </a:r>
            <a:r>
              <a:rPr lang="en-GB" dirty="0"/>
              <a:t>, </a:t>
            </a:r>
            <a:r>
              <a:rPr lang="en-GB" dirty="0" err="1"/>
              <a:t>sunt</a:t>
            </a:r>
            <a:r>
              <a:rPr lang="en-GB" dirty="0"/>
              <a:t> in culpa qui </a:t>
            </a:r>
            <a:r>
              <a:rPr lang="en-GB" dirty="0" err="1"/>
              <a:t>officia</a:t>
            </a:r>
            <a:r>
              <a:rPr lang="en-GB" dirty="0"/>
              <a:t> </a:t>
            </a:r>
            <a:r>
              <a:rPr lang="en-GB" dirty="0" err="1"/>
              <a:t>deserunt</a:t>
            </a:r>
            <a:r>
              <a:rPr lang="en-GB" dirty="0"/>
              <a:t> </a:t>
            </a:r>
            <a:r>
              <a:rPr lang="en-GB" dirty="0" err="1"/>
              <a:t>mollit</a:t>
            </a:r>
            <a:r>
              <a:rPr lang="en-GB" dirty="0"/>
              <a:t> </a:t>
            </a:r>
            <a:r>
              <a:rPr lang="en-GB" dirty="0" err="1"/>
              <a:t>anim</a:t>
            </a:r>
            <a:r>
              <a:rPr lang="en-GB" dirty="0"/>
              <a:t> id </a:t>
            </a:r>
            <a:r>
              <a:rPr lang="en-GB" dirty="0" err="1"/>
              <a:t>est</a:t>
            </a:r>
            <a:r>
              <a:rPr lang="en-GB" dirty="0"/>
              <a:t> </a:t>
            </a:r>
            <a:r>
              <a:rPr lang="en-GB" dirty="0" err="1"/>
              <a:t>laborum</a:t>
            </a:r>
            <a:r>
              <a:rPr lang="en-GB" dirty="0"/>
              <a:t>.</a:t>
            </a:r>
            <a:endParaRPr lang="en-US" dirty="0"/>
          </a:p>
        </p:txBody>
      </p:sp>
      <p:sp>
        <p:nvSpPr>
          <p:cNvPr id="6" name="Text Placeholder 5"/>
          <p:cNvSpPr>
            <a:spLocks noGrp="1"/>
          </p:cNvSpPr>
          <p:nvPr>
            <p:ph type="body" sz="quarter" idx="15" hasCustomPrompt="1"/>
          </p:nvPr>
        </p:nvSpPr>
        <p:spPr>
          <a:xfrm>
            <a:off x="847663" y="3410888"/>
            <a:ext cx="2545727" cy="2172496"/>
          </a:xfrm>
        </p:spPr>
        <p:txBody>
          <a:bodyPr>
            <a:normAutofit/>
          </a:bodyPr>
          <a:lstStyle>
            <a:lvl1pPr>
              <a:lnSpc>
                <a:spcPct val="100000"/>
              </a:lnSpc>
              <a:defRPr sz="1400">
                <a:solidFill>
                  <a:schemeClr val="tx2"/>
                </a:solidFill>
              </a:defRPr>
            </a:lvl1pPr>
          </a:lstStyle>
          <a:p>
            <a:pPr lvl="0"/>
            <a:r>
              <a:rPr lang="en-GB" sz="1600" dirty="0"/>
              <a:t>Lorem ipsum </a:t>
            </a:r>
            <a:r>
              <a:rPr lang="en-GB" sz="1600" dirty="0" err="1"/>
              <a:t>dolor</a:t>
            </a:r>
            <a:r>
              <a:rPr lang="en-GB" sz="1600" dirty="0"/>
              <a:t> sit </a:t>
            </a:r>
            <a:r>
              <a:rPr lang="en-GB" sz="1600" dirty="0" err="1"/>
              <a:t>amet</a:t>
            </a:r>
            <a:r>
              <a:rPr lang="en-GB" sz="1600" dirty="0"/>
              <a:t>, </a:t>
            </a:r>
            <a:r>
              <a:rPr lang="en-GB" sz="1600" dirty="0" err="1"/>
              <a:t>consectetur</a:t>
            </a:r>
            <a:r>
              <a:rPr lang="en-GB" sz="1600" dirty="0"/>
              <a:t> </a:t>
            </a:r>
            <a:r>
              <a:rPr lang="en-GB" sz="1600" dirty="0" err="1"/>
              <a:t>adipiscing</a:t>
            </a:r>
            <a:r>
              <a:rPr lang="en-GB" sz="1600" dirty="0"/>
              <a:t> </a:t>
            </a:r>
            <a:r>
              <a:rPr lang="en-GB" sz="1600" dirty="0" err="1"/>
              <a:t>elit</a:t>
            </a:r>
            <a:r>
              <a:rPr lang="en-GB" sz="1600" dirty="0"/>
              <a:t>, </a:t>
            </a:r>
            <a:r>
              <a:rPr lang="en-GB" sz="1600" dirty="0" err="1"/>
              <a:t>sed</a:t>
            </a:r>
            <a:r>
              <a:rPr lang="en-GB" sz="1600" dirty="0"/>
              <a:t> do </a:t>
            </a:r>
            <a:r>
              <a:rPr lang="en-GB" sz="1600" dirty="0" err="1"/>
              <a:t>eiusmod</a:t>
            </a:r>
            <a:r>
              <a:rPr lang="en-GB" sz="1600" dirty="0"/>
              <a:t> </a:t>
            </a:r>
            <a:r>
              <a:rPr lang="en-GB" sz="1600" dirty="0" err="1"/>
              <a:t>tempor</a:t>
            </a:r>
            <a:r>
              <a:rPr lang="en-GB" sz="1600" dirty="0"/>
              <a:t> </a:t>
            </a:r>
            <a:r>
              <a:rPr lang="en-GB" sz="1600" dirty="0" err="1"/>
              <a:t>incididunt</a:t>
            </a:r>
            <a:r>
              <a:rPr lang="en-GB" sz="1600" dirty="0"/>
              <a:t> </a:t>
            </a:r>
            <a:r>
              <a:rPr lang="en-GB" sz="1600" dirty="0" err="1"/>
              <a:t>ut</a:t>
            </a:r>
            <a:r>
              <a:rPr lang="en-GB" sz="1600" dirty="0"/>
              <a:t> </a:t>
            </a:r>
            <a:r>
              <a:rPr lang="en-GB" sz="1600" dirty="0" err="1"/>
              <a:t>labore</a:t>
            </a:r>
            <a:r>
              <a:rPr lang="en-GB" sz="1600" dirty="0"/>
              <a:t> et </a:t>
            </a:r>
            <a:r>
              <a:rPr lang="en-GB" sz="1600" dirty="0" err="1"/>
              <a:t>dolore</a:t>
            </a:r>
            <a:r>
              <a:rPr lang="en-GB" sz="1600" dirty="0"/>
              <a:t> magna </a:t>
            </a:r>
            <a:r>
              <a:rPr lang="en-GB" sz="1600" dirty="0" err="1"/>
              <a:t>aliqua</a:t>
            </a:r>
            <a:r>
              <a:rPr lang="en-GB" sz="1600" dirty="0"/>
              <a:t>. </a:t>
            </a:r>
            <a:endParaRPr lang="en-US" sz="1600" dirty="0"/>
          </a:p>
        </p:txBody>
      </p:sp>
      <p:sp>
        <p:nvSpPr>
          <p:cNvPr id="13" name="Text Placeholder 12"/>
          <p:cNvSpPr>
            <a:spLocks noGrp="1"/>
          </p:cNvSpPr>
          <p:nvPr>
            <p:ph type="body" sz="quarter" idx="16" hasCustomPrompt="1"/>
          </p:nvPr>
        </p:nvSpPr>
        <p:spPr>
          <a:xfrm>
            <a:off x="3899089" y="1009495"/>
            <a:ext cx="7445083" cy="293687"/>
          </a:xfrm>
        </p:spPr>
        <p:txBody>
          <a:bodyPr>
            <a:noAutofit/>
          </a:bodyPr>
          <a:lstStyle>
            <a:lvl1pPr>
              <a:defRPr sz="1800" b="0" i="0">
                <a:solidFill>
                  <a:schemeClr val="tx2"/>
                </a:solidFill>
              </a:defRPr>
            </a:lvl1pPr>
          </a:lstStyle>
          <a:p>
            <a:pPr lvl="0"/>
            <a:r>
              <a:rPr lang="en-US" dirty="0"/>
              <a:t>Job Title</a:t>
            </a:r>
          </a:p>
        </p:txBody>
      </p:sp>
    </p:spTree>
    <p:extLst>
      <p:ext uri="{BB962C8B-B14F-4D97-AF65-F5344CB8AC3E}">
        <p14:creationId xmlns:p14="http://schemas.microsoft.com/office/powerpoint/2010/main" val="2316594238"/>
      </p:ext>
    </p:extLst>
  </p:cSld>
  <p:clrMapOvr>
    <a:masterClrMapping/>
  </p:clrMapOvr>
  <p:extLst>
    <p:ext uri="{DCECCB84-F9BA-43D5-87BE-67443E8EF086}">
      <p15:sldGuideLst xmlns:p15="http://schemas.microsoft.com/office/powerpoint/2012/main"/>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5_Quote/Image Slide Grey">
    <p:spTree>
      <p:nvGrpSpPr>
        <p:cNvPr id="1" name=""/>
        <p:cNvGrpSpPr/>
        <p:nvPr/>
      </p:nvGrpSpPr>
      <p:grpSpPr>
        <a:xfrm>
          <a:off x="0" y="0"/>
          <a:ext cx="0" cy="0"/>
          <a:chOff x="0" y="0"/>
          <a:chExt cx="0" cy="0"/>
        </a:xfrm>
      </p:grpSpPr>
      <p:sp>
        <p:nvSpPr>
          <p:cNvPr id="9" name="Rectangle 8"/>
          <p:cNvSpPr/>
          <p:nvPr/>
        </p:nvSpPr>
        <p:spPr>
          <a:xfrm>
            <a:off x="0" y="-12699"/>
            <a:ext cx="4343400" cy="6870700"/>
          </a:xfrm>
          <a:prstGeom prst="rect">
            <a:avLst/>
          </a:prstGeom>
          <a:solidFill>
            <a:srgbClr val="F7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0" name="Picture Placeholder 8"/>
          <p:cNvSpPr>
            <a:spLocks noGrp="1"/>
          </p:cNvSpPr>
          <p:nvPr>
            <p:ph type="pic" sz="quarter" idx="10" hasCustomPrompt="1"/>
          </p:nvPr>
        </p:nvSpPr>
        <p:spPr>
          <a:xfrm>
            <a:off x="4343400" y="-12700"/>
            <a:ext cx="7848600" cy="6883400"/>
          </a:xfrm>
          <a:prstGeom prst="rect">
            <a:avLst/>
          </a:prstGeom>
          <a:solidFill>
            <a:schemeClr val="accent2">
              <a:lumMod val="20000"/>
              <a:lumOff val="80000"/>
            </a:schemeClr>
          </a:solidFill>
        </p:spPr>
        <p:txBody>
          <a:bodyPr/>
          <a:lstStyle>
            <a:lvl1pPr marL="0" indent="0">
              <a:buFont typeface="Arial" charset="0"/>
              <a:buNone/>
              <a:defRPr sz="2800" baseline="0">
                <a:solidFill>
                  <a:schemeClr val="tx1"/>
                </a:solidFill>
              </a:defRPr>
            </a:lvl1pPr>
          </a:lstStyle>
          <a:p>
            <a:r>
              <a:rPr lang="en-US" sz="2400" dirty="0">
                <a:solidFill>
                  <a:schemeClr val="bg1">
                    <a:lumMod val="50000"/>
                  </a:schemeClr>
                </a:solidFill>
                <a:latin typeface="Raleway" charset="0"/>
                <a:ea typeface="Raleway" charset="0"/>
                <a:cs typeface="Raleway" charset="0"/>
              </a:rPr>
              <a:t>Photo placeholder</a:t>
            </a:r>
          </a:p>
        </p:txBody>
      </p:sp>
      <p:sp>
        <p:nvSpPr>
          <p:cNvPr id="6" name="Text Placeholder 2">
            <a:extLst>
              <a:ext uri="{FF2B5EF4-FFF2-40B4-BE49-F238E27FC236}">
                <a16:creationId xmlns:a16="http://schemas.microsoft.com/office/drawing/2014/main" id="{A60DC006-4730-7C44-9D00-E119EBA222B0}"/>
              </a:ext>
            </a:extLst>
          </p:cNvPr>
          <p:cNvSpPr>
            <a:spLocks noGrp="1"/>
          </p:cNvSpPr>
          <p:nvPr>
            <p:ph type="body" idx="1" hasCustomPrompt="1"/>
          </p:nvPr>
        </p:nvSpPr>
        <p:spPr>
          <a:xfrm>
            <a:off x="803493" y="3642376"/>
            <a:ext cx="3088044" cy="2368281"/>
          </a:xfrm>
        </p:spPr>
        <p:txBody>
          <a:bodyPr anchor="t"/>
          <a:lstStyle>
            <a:lvl1pPr marL="0" indent="0">
              <a:buNone/>
              <a:defRPr sz="2400" b="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Further Information</a:t>
            </a:r>
          </a:p>
        </p:txBody>
      </p:sp>
      <p:sp>
        <p:nvSpPr>
          <p:cNvPr id="7" name="Title Placeholder 1">
            <a:extLst>
              <a:ext uri="{FF2B5EF4-FFF2-40B4-BE49-F238E27FC236}">
                <a16:creationId xmlns:a16="http://schemas.microsoft.com/office/drawing/2014/main" id="{5FC29319-C5E8-984A-A5EC-6F09C5BF48C1}"/>
              </a:ext>
            </a:extLst>
          </p:cNvPr>
          <p:cNvSpPr>
            <a:spLocks noGrp="1"/>
          </p:cNvSpPr>
          <p:nvPr>
            <p:ph type="title" hasCustomPrompt="1"/>
          </p:nvPr>
        </p:nvSpPr>
        <p:spPr>
          <a:xfrm>
            <a:off x="799464" y="369890"/>
            <a:ext cx="3092072" cy="2793039"/>
          </a:xfrm>
          <a:prstGeom prst="rect">
            <a:avLst/>
          </a:prstGeom>
        </p:spPr>
        <p:txBody>
          <a:bodyPr vert="horz" lIns="91440" tIns="45720" rIns="91440" bIns="45720" rtlCol="0" anchor="t">
            <a:normAutofit/>
          </a:bodyPr>
          <a:lstStyle>
            <a:lvl1pPr>
              <a:defRPr sz="3600" baseline="0">
                <a:solidFill>
                  <a:schemeClr val="tx2"/>
                </a:solidFill>
              </a:defRPr>
            </a:lvl1pPr>
          </a:lstStyle>
          <a:p>
            <a:r>
              <a:rPr lang="en-US" dirty="0"/>
              <a:t>Quote or statement</a:t>
            </a:r>
          </a:p>
        </p:txBody>
      </p:sp>
    </p:spTree>
    <p:extLst>
      <p:ext uri="{BB962C8B-B14F-4D97-AF65-F5344CB8AC3E}">
        <p14:creationId xmlns:p14="http://schemas.microsoft.com/office/powerpoint/2010/main" val="3328617986"/>
      </p:ext>
    </p:extLst>
  </p:cSld>
  <p:clrMapOvr>
    <a:masterClrMapping/>
  </p:clrMapOvr>
  <p:extLst>
    <p:ext uri="{DCECCB84-F9BA-43D5-87BE-67443E8EF086}">
      <p15:sldGuideLst xmlns:p15="http://schemas.microsoft.com/office/powerpoint/2012/main">
        <p15:guide id="1" orient="horz" pos="240">
          <p15:clr>
            <a:srgbClr val="FBAE40"/>
          </p15:clr>
        </p15:guide>
        <p15:guide id="2" pos="264">
          <p15:clr>
            <a:srgbClr val="FBAE40"/>
          </p15:clr>
        </p15:guide>
        <p15:guide id="3" orient="horz" pos="4008">
          <p15:clr>
            <a:srgbClr val="FBAE40"/>
          </p15:clr>
        </p15:guide>
        <p15:guide id="4" pos="741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harts">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a:xfrm>
            <a:off x="777600" y="1838396"/>
            <a:ext cx="5180750" cy="3600000"/>
          </a:xfrm>
        </p:spPr>
        <p:txBody>
          <a:bodyPr>
            <a:normAutofit/>
          </a:bodyPr>
          <a:lstStyle>
            <a:lvl1pPr>
              <a:defRPr sz="1600">
                <a:solidFill>
                  <a:schemeClr val="tx1"/>
                </a:solidFill>
              </a:defRPr>
            </a:lvl1pPr>
          </a:lstStyle>
          <a:p>
            <a:r>
              <a:rPr lang="en-US" dirty="0"/>
              <a:t>Click icon to add chart</a:t>
            </a:r>
          </a:p>
        </p:txBody>
      </p:sp>
      <p:sp>
        <p:nvSpPr>
          <p:cNvPr id="9" name="Chart Placeholder 7"/>
          <p:cNvSpPr>
            <a:spLocks noGrp="1"/>
          </p:cNvSpPr>
          <p:nvPr>
            <p:ph type="chart" sz="quarter" idx="15"/>
          </p:nvPr>
        </p:nvSpPr>
        <p:spPr>
          <a:xfrm>
            <a:off x="6231250" y="1838870"/>
            <a:ext cx="5180750" cy="3600000"/>
          </a:xfrm>
        </p:spPr>
        <p:txBody>
          <a:bodyPr>
            <a:normAutofit/>
          </a:bodyPr>
          <a:lstStyle>
            <a:lvl1pPr>
              <a:defRPr sz="1600">
                <a:solidFill>
                  <a:schemeClr val="tx1"/>
                </a:solidFill>
              </a:defRPr>
            </a:lvl1pPr>
          </a:lstStyle>
          <a:p>
            <a:r>
              <a:rPr lang="en-US" dirty="0"/>
              <a:t>Click icon to add chart</a:t>
            </a:r>
          </a:p>
        </p:txBody>
      </p:sp>
      <p:sp>
        <p:nvSpPr>
          <p:cNvPr id="10" name="Text Placeholder 5">
            <a:extLst>
              <a:ext uri="{FF2B5EF4-FFF2-40B4-BE49-F238E27FC236}">
                <a16:creationId xmlns:a16="http://schemas.microsoft.com/office/drawing/2014/main" id="{2329985B-D2C5-5C48-B1C3-2BB7D57E0819}"/>
              </a:ext>
            </a:extLst>
          </p:cNvPr>
          <p:cNvSpPr>
            <a:spLocks noGrp="1"/>
          </p:cNvSpPr>
          <p:nvPr>
            <p:ph type="body" sz="quarter" idx="11" hasCustomPrompt="1"/>
          </p:nvPr>
        </p:nvSpPr>
        <p:spPr>
          <a:xfrm>
            <a:off x="777600" y="1511032"/>
            <a:ext cx="5180750" cy="313932"/>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12" name="Text Placeholder 5">
            <a:extLst>
              <a:ext uri="{FF2B5EF4-FFF2-40B4-BE49-F238E27FC236}">
                <a16:creationId xmlns:a16="http://schemas.microsoft.com/office/drawing/2014/main" id="{61CB4D8D-07CB-3A44-9EC5-11056508DA5F}"/>
              </a:ext>
            </a:extLst>
          </p:cNvPr>
          <p:cNvSpPr>
            <a:spLocks noGrp="1"/>
          </p:cNvSpPr>
          <p:nvPr>
            <p:ph type="body" sz="quarter" idx="16" hasCustomPrompt="1"/>
          </p:nvPr>
        </p:nvSpPr>
        <p:spPr>
          <a:xfrm>
            <a:off x="6231250" y="1511032"/>
            <a:ext cx="5180750" cy="313932"/>
          </a:xfrm>
          <a:solidFill>
            <a:srgbClr val="F7F6FB"/>
          </a:solidFill>
        </p:spPr>
        <p:txBody>
          <a:bodyPr wrap="square" anchor="ctr" anchorCtr="0">
            <a:spAutoFit/>
          </a:bodyPr>
          <a:lstStyle>
            <a:lvl1pPr algn="ctr">
              <a:defRPr sz="1600" b="1" baseline="0">
                <a:solidFill>
                  <a:schemeClr val="tx1"/>
                </a:solidFill>
              </a:defRPr>
            </a:lvl1pPr>
          </a:lstStyle>
          <a:p>
            <a:pPr lvl="0"/>
            <a:r>
              <a:rPr lang="en-US" dirty="0"/>
              <a:t>Title</a:t>
            </a:r>
          </a:p>
        </p:txBody>
      </p:sp>
      <p:sp>
        <p:nvSpPr>
          <p:cNvPr id="2" name="Footer Placeholder 1"/>
          <p:cNvSpPr>
            <a:spLocks noGrp="1"/>
          </p:cNvSpPr>
          <p:nvPr>
            <p:ph type="ftr" sz="quarter" idx="17"/>
          </p:nvPr>
        </p:nvSpPr>
        <p:spPr/>
        <p:txBody>
          <a:bodyPr/>
          <a:lstStyle/>
          <a:p>
            <a:endParaRPr lang="en-US" dirty="0"/>
          </a:p>
        </p:txBody>
      </p:sp>
      <p:sp>
        <p:nvSpPr>
          <p:cNvPr id="3" name="Title 2"/>
          <p:cNvSpPr>
            <a:spLocks noGrp="1"/>
          </p:cNvSpPr>
          <p:nvPr>
            <p:ph type="title" hasCustomPrompt="1"/>
          </p:nvPr>
        </p:nvSpPr>
        <p:spPr/>
        <p:txBody>
          <a:bodyPr/>
          <a:lstStyle>
            <a:lvl1pPr>
              <a:defRPr baseline="0"/>
            </a:lvl1pPr>
          </a:lstStyle>
          <a:p>
            <a:r>
              <a:rPr lang="en-US" dirty="0"/>
              <a:t>2 Charts</a:t>
            </a:r>
          </a:p>
        </p:txBody>
      </p:sp>
    </p:spTree>
    <p:extLst>
      <p:ext uri="{BB962C8B-B14F-4D97-AF65-F5344CB8AC3E}">
        <p14:creationId xmlns:p14="http://schemas.microsoft.com/office/powerpoint/2010/main" val="2891755847"/>
      </p:ext>
    </p:extLst>
  </p:cSld>
  <p:clrMapOvr>
    <a:masterClrMapping/>
  </p:clrMapOvr>
  <p:extLst>
    <p:ext uri="{DCECCB84-F9BA-43D5-87BE-67443E8EF086}">
      <p15:sldGuideLst xmlns:p15="http://schemas.microsoft.com/office/powerpoint/2012/main">
        <p15:guide id="1" orient="horz" pos="1394" userDrawn="1">
          <p15:clr>
            <a:srgbClr val="FBAE40"/>
          </p15:clr>
        </p15:guide>
        <p15:guide id="2" orient="horz" pos="3828"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_Quote/Image Slide Grey">
    <p:spTree>
      <p:nvGrpSpPr>
        <p:cNvPr id="1" name=""/>
        <p:cNvGrpSpPr/>
        <p:nvPr/>
      </p:nvGrpSpPr>
      <p:grpSpPr>
        <a:xfrm>
          <a:off x="0" y="0"/>
          <a:ext cx="0" cy="0"/>
          <a:chOff x="0" y="0"/>
          <a:chExt cx="0" cy="0"/>
        </a:xfrm>
      </p:grpSpPr>
      <p:sp>
        <p:nvSpPr>
          <p:cNvPr id="9" name="Rectangle 8"/>
          <p:cNvSpPr/>
          <p:nvPr/>
        </p:nvSpPr>
        <p:spPr>
          <a:xfrm>
            <a:off x="0" y="-12699"/>
            <a:ext cx="4343400" cy="6870700"/>
          </a:xfrm>
          <a:prstGeom prst="rect">
            <a:avLst/>
          </a:prstGeom>
          <a:solidFill>
            <a:srgbClr val="F7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3" name="Text Placeholder 2"/>
          <p:cNvSpPr>
            <a:spLocks noGrp="1"/>
          </p:cNvSpPr>
          <p:nvPr>
            <p:ph type="body" idx="1" hasCustomPrompt="1"/>
          </p:nvPr>
        </p:nvSpPr>
        <p:spPr>
          <a:xfrm>
            <a:off x="803493" y="3642376"/>
            <a:ext cx="3088044" cy="2368281"/>
          </a:xfrm>
        </p:spPr>
        <p:txBody>
          <a:bodyPr anchor="t"/>
          <a:lstStyle>
            <a:lvl1pPr marL="0" indent="0">
              <a:buNone/>
              <a:defRPr sz="2400" b="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Further Information</a:t>
            </a:r>
          </a:p>
        </p:txBody>
      </p:sp>
      <p:sp>
        <p:nvSpPr>
          <p:cNvPr id="20" name="Title Placeholder 1"/>
          <p:cNvSpPr>
            <a:spLocks noGrp="1"/>
          </p:cNvSpPr>
          <p:nvPr>
            <p:ph type="title" hasCustomPrompt="1"/>
          </p:nvPr>
        </p:nvSpPr>
        <p:spPr>
          <a:xfrm>
            <a:off x="799464" y="369890"/>
            <a:ext cx="3092072" cy="2793039"/>
          </a:xfrm>
          <a:prstGeom prst="rect">
            <a:avLst/>
          </a:prstGeom>
        </p:spPr>
        <p:txBody>
          <a:bodyPr vert="horz" lIns="91440" tIns="45720" rIns="91440" bIns="45720" rtlCol="0" anchor="t">
            <a:normAutofit/>
          </a:bodyPr>
          <a:lstStyle>
            <a:lvl1pPr>
              <a:defRPr sz="3600" baseline="0">
                <a:solidFill>
                  <a:schemeClr val="tx2"/>
                </a:solidFill>
              </a:defRPr>
            </a:lvl1pPr>
          </a:lstStyle>
          <a:p>
            <a:r>
              <a:rPr lang="en-US" dirty="0"/>
              <a:t>Quote or statement</a:t>
            </a:r>
          </a:p>
        </p:txBody>
      </p:sp>
      <p:sp>
        <p:nvSpPr>
          <p:cNvPr id="8" name="Text Placeholder 9"/>
          <p:cNvSpPr>
            <a:spLocks noGrp="1"/>
          </p:cNvSpPr>
          <p:nvPr>
            <p:ph type="body" sz="quarter" idx="11" hasCustomPrompt="1"/>
          </p:nvPr>
        </p:nvSpPr>
        <p:spPr>
          <a:xfrm>
            <a:off x="4826000" y="1207008"/>
            <a:ext cx="6527800" cy="4803648"/>
          </a:xfrm>
        </p:spPr>
        <p:txBody>
          <a:bodyPr/>
          <a:lstStyle>
            <a:lvl1pPr marL="285744" indent="-285744">
              <a:buFont typeface="Arial" panose="020B0604020202020204" pitchFamily="34" charset="0"/>
              <a:buChar char="•"/>
              <a:defRPr sz="2400">
                <a:solidFill>
                  <a:schemeClr val="tx2"/>
                </a:solidFill>
                <a:latin typeface="Arial" panose="020B0604020202020204" pitchFamily="34" charset="0"/>
                <a:cs typeface="Arial" panose="020B0604020202020204" pitchFamily="34" charset="0"/>
              </a:defRPr>
            </a:lvl1pPr>
            <a:lvl2pPr>
              <a:defRPr sz="1800" baseline="0">
                <a:solidFill>
                  <a:schemeClr val="tx2"/>
                </a:solidFill>
                <a:latin typeface="Arial" panose="020B0604020202020204" pitchFamily="34" charset="0"/>
                <a:cs typeface="Arial" panose="020B0604020202020204" pitchFamily="34" charset="0"/>
              </a:defRPr>
            </a:lvl2pPr>
          </a:lstStyle>
          <a:p>
            <a:pPr lvl="0"/>
            <a:r>
              <a:rPr lang="en-US" dirty="0"/>
              <a:t>Description</a:t>
            </a:r>
          </a:p>
          <a:p>
            <a:pPr lvl="1"/>
            <a:r>
              <a:rPr lang="en-US" dirty="0"/>
              <a:t>Sub text</a:t>
            </a:r>
          </a:p>
          <a:p>
            <a:pPr lvl="0"/>
            <a:r>
              <a:rPr lang="en-US" dirty="0"/>
              <a:t>Description</a:t>
            </a:r>
          </a:p>
          <a:p>
            <a:pPr lvl="1"/>
            <a:r>
              <a:rPr lang="en-US" dirty="0"/>
              <a:t>subtext</a:t>
            </a:r>
          </a:p>
        </p:txBody>
      </p:sp>
      <p:sp>
        <p:nvSpPr>
          <p:cNvPr id="11" name="Text Placeholder 2"/>
          <p:cNvSpPr>
            <a:spLocks noGrp="1"/>
          </p:cNvSpPr>
          <p:nvPr>
            <p:ph type="body" sz="quarter" idx="12" hasCustomPrompt="1"/>
          </p:nvPr>
        </p:nvSpPr>
        <p:spPr>
          <a:xfrm>
            <a:off x="4825999" y="369890"/>
            <a:ext cx="6527800" cy="625535"/>
          </a:xfrm>
        </p:spPr>
        <p:txBody>
          <a:bodyPr>
            <a:normAutofit/>
          </a:bodyPr>
          <a:lstStyle>
            <a:lvl1pPr marL="0" indent="0">
              <a:buNone/>
              <a:defRPr sz="2400" b="1">
                <a:solidFill>
                  <a:schemeClr val="tx2"/>
                </a:solidFill>
              </a:defRPr>
            </a:lvl1pPr>
          </a:lstStyle>
          <a:p>
            <a:pPr lvl="0"/>
            <a:r>
              <a:rPr lang="en-US" dirty="0"/>
              <a:t>Title or Statement</a:t>
            </a:r>
          </a:p>
        </p:txBody>
      </p:sp>
    </p:spTree>
    <p:extLst>
      <p:ext uri="{BB962C8B-B14F-4D97-AF65-F5344CB8AC3E}">
        <p14:creationId xmlns:p14="http://schemas.microsoft.com/office/powerpoint/2010/main" val="1554849650"/>
      </p:ext>
    </p:extLst>
  </p:cSld>
  <p:clrMapOvr>
    <a:masterClrMapping/>
  </p:clrMapOvr>
  <p:extLst>
    <p:ext uri="{DCECCB84-F9BA-43D5-87BE-67443E8EF086}">
      <p15:sldGuideLst xmlns:p15="http://schemas.microsoft.com/office/powerpoint/2012/main">
        <p15:guide id="1" orient="horz" pos="240">
          <p15:clr>
            <a:srgbClr val="FBAE40"/>
          </p15:clr>
        </p15:guide>
        <p15:guide id="2" pos="264">
          <p15:clr>
            <a:srgbClr val="FBAE40"/>
          </p15:clr>
        </p15:guide>
        <p15:guide id="3" orient="horz" pos="4008">
          <p15:clr>
            <a:srgbClr val="FBAE40"/>
          </p15:clr>
        </p15:guide>
        <p15:guide id="4" pos="7416">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6_Quote/Image Slide Grey">
    <p:spTree>
      <p:nvGrpSpPr>
        <p:cNvPr id="1" name=""/>
        <p:cNvGrpSpPr/>
        <p:nvPr/>
      </p:nvGrpSpPr>
      <p:grpSpPr>
        <a:xfrm>
          <a:off x="0" y="0"/>
          <a:ext cx="0" cy="0"/>
          <a:chOff x="0" y="0"/>
          <a:chExt cx="0" cy="0"/>
        </a:xfrm>
      </p:grpSpPr>
      <p:sp>
        <p:nvSpPr>
          <p:cNvPr id="9" name="Rectangle 8"/>
          <p:cNvSpPr/>
          <p:nvPr/>
        </p:nvSpPr>
        <p:spPr>
          <a:xfrm>
            <a:off x="0" y="-12699"/>
            <a:ext cx="4343400" cy="6870700"/>
          </a:xfrm>
          <a:prstGeom prst="rect">
            <a:avLst/>
          </a:prstGeom>
          <a:solidFill>
            <a:srgbClr val="F7F6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8" name="Text Placeholder 9"/>
          <p:cNvSpPr>
            <a:spLocks noGrp="1"/>
          </p:cNvSpPr>
          <p:nvPr>
            <p:ph type="body" sz="quarter" idx="11" hasCustomPrompt="1"/>
          </p:nvPr>
        </p:nvSpPr>
        <p:spPr>
          <a:xfrm>
            <a:off x="4826000" y="1207009"/>
            <a:ext cx="6527800" cy="4305300"/>
          </a:xfrm>
        </p:spPr>
        <p:txBody>
          <a:bodyPr>
            <a:normAutofit/>
          </a:bodyPr>
          <a:lstStyle>
            <a:lvl1pPr marL="0" indent="0">
              <a:buFont typeface="Arial" panose="020B0604020202020204" pitchFamily="34" charset="0"/>
              <a:buNone/>
              <a:defRPr sz="2400">
                <a:solidFill>
                  <a:schemeClr val="tx1"/>
                </a:solidFill>
              </a:defRPr>
            </a:lvl1pPr>
            <a:lvl2pPr>
              <a:defRPr baseline="0">
                <a:solidFill>
                  <a:srgbClr val="9A93A8"/>
                </a:solidFill>
              </a:defRPr>
            </a:lvl2pPr>
          </a:lstStyle>
          <a:p>
            <a:pPr lvl="0"/>
            <a:r>
              <a:rPr lang="en-US" dirty="0"/>
              <a:t>Description</a:t>
            </a:r>
          </a:p>
        </p:txBody>
      </p:sp>
      <p:sp>
        <p:nvSpPr>
          <p:cNvPr id="11" name="Text Placeholder 2"/>
          <p:cNvSpPr>
            <a:spLocks noGrp="1"/>
          </p:cNvSpPr>
          <p:nvPr>
            <p:ph type="body" sz="quarter" idx="12" hasCustomPrompt="1"/>
          </p:nvPr>
        </p:nvSpPr>
        <p:spPr>
          <a:xfrm>
            <a:off x="4825999" y="369890"/>
            <a:ext cx="6527800" cy="625535"/>
          </a:xfrm>
        </p:spPr>
        <p:txBody>
          <a:bodyPr>
            <a:normAutofit/>
          </a:bodyPr>
          <a:lstStyle>
            <a:lvl1pPr marL="0" indent="0">
              <a:buNone/>
              <a:defRPr sz="2400" b="1">
                <a:solidFill>
                  <a:schemeClr val="tx1"/>
                </a:solidFill>
              </a:defRPr>
            </a:lvl1pPr>
          </a:lstStyle>
          <a:p>
            <a:pPr lvl="0"/>
            <a:r>
              <a:rPr lang="en-US" dirty="0"/>
              <a:t>Title or Statement</a:t>
            </a:r>
          </a:p>
        </p:txBody>
      </p:sp>
      <p:sp>
        <p:nvSpPr>
          <p:cNvPr id="7" name="Text Placeholder 2">
            <a:extLst>
              <a:ext uri="{FF2B5EF4-FFF2-40B4-BE49-F238E27FC236}">
                <a16:creationId xmlns:a16="http://schemas.microsoft.com/office/drawing/2014/main" id="{2D15EA4C-9BDF-A84A-B997-EEB4CC338C3D}"/>
              </a:ext>
            </a:extLst>
          </p:cNvPr>
          <p:cNvSpPr>
            <a:spLocks noGrp="1"/>
          </p:cNvSpPr>
          <p:nvPr>
            <p:ph type="body" idx="1" hasCustomPrompt="1"/>
          </p:nvPr>
        </p:nvSpPr>
        <p:spPr>
          <a:xfrm>
            <a:off x="803493" y="3642376"/>
            <a:ext cx="3088044" cy="2368281"/>
          </a:xfrm>
        </p:spPr>
        <p:txBody>
          <a:bodyPr anchor="t"/>
          <a:lstStyle>
            <a:lvl1pPr marL="0" indent="0">
              <a:buNone/>
              <a:defRPr sz="2400" b="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Further Information</a:t>
            </a:r>
          </a:p>
        </p:txBody>
      </p:sp>
      <p:sp>
        <p:nvSpPr>
          <p:cNvPr id="10" name="Title Placeholder 1">
            <a:extLst>
              <a:ext uri="{FF2B5EF4-FFF2-40B4-BE49-F238E27FC236}">
                <a16:creationId xmlns:a16="http://schemas.microsoft.com/office/drawing/2014/main" id="{1B2ADDEE-6C5A-8545-ADC1-529552B6CBE3}"/>
              </a:ext>
            </a:extLst>
          </p:cNvPr>
          <p:cNvSpPr>
            <a:spLocks noGrp="1"/>
          </p:cNvSpPr>
          <p:nvPr>
            <p:ph type="title" hasCustomPrompt="1"/>
          </p:nvPr>
        </p:nvSpPr>
        <p:spPr>
          <a:xfrm>
            <a:off x="799464" y="369890"/>
            <a:ext cx="3092072" cy="2793039"/>
          </a:xfrm>
          <a:prstGeom prst="rect">
            <a:avLst/>
          </a:prstGeom>
        </p:spPr>
        <p:txBody>
          <a:bodyPr vert="horz" lIns="91440" tIns="45720" rIns="91440" bIns="45720" rtlCol="0" anchor="t">
            <a:normAutofit/>
          </a:bodyPr>
          <a:lstStyle>
            <a:lvl1pPr>
              <a:defRPr sz="3600" baseline="0">
                <a:solidFill>
                  <a:schemeClr val="tx1"/>
                </a:solidFill>
              </a:defRPr>
            </a:lvl1pPr>
          </a:lstStyle>
          <a:p>
            <a:r>
              <a:rPr lang="en-US" dirty="0"/>
              <a:t>Quote or statement</a:t>
            </a:r>
          </a:p>
        </p:txBody>
      </p:sp>
    </p:spTree>
    <p:extLst>
      <p:ext uri="{BB962C8B-B14F-4D97-AF65-F5344CB8AC3E}">
        <p14:creationId xmlns:p14="http://schemas.microsoft.com/office/powerpoint/2010/main" val="3577823474"/>
      </p:ext>
    </p:extLst>
  </p:cSld>
  <p:clrMapOvr>
    <a:masterClrMapping/>
  </p:clrMapOvr>
  <p:extLst>
    <p:ext uri="{DCECCB84-F9BA-43D5-87BE-67443E8EF086}">
      <p15:sldGuideLst xmlns:p15="http://schemas.microsoft.com/office/powerpoint/2012/main">
        <p15:guide id="1" orient="horz" pos="240">
          <p15:clr>
            <a:srgbClr val="FBAE40"/>
          </p15:clr>
        </p15:guide>
        <p15:guide id="2" pos="264">
          <p15:clr>
            <a:srgbClr val="FBAE40"/>
          </p15:clr>
        </p15:guide>
        <p15:guide id="3" orient="horz" pos="4008">
          <p15:clr>
            <a:srgbClr val="FBAE40"/>
          </p15:clr>
        </p15:guide>
        <p15:guide id="4" pos="7416">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929410" y="1611313"/>
            <a:ext cx="5107711" cy="41685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6"/>
          <p:cNvSpPr>
            <a:spLocks noGrp="1"/>
          </p:cNvSpPr>
          <p:nvPr>
            <p:ph sz="quarter" idx="11"/>
          </p:nvPr>
        </p:nvSpPr>
        <p:spPr>
          <a:xfrm>
            <a:off x="6037121" y="1611313"/>
            <a:ext cx="5280889" cy="41685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Footer Placeholder 3"/>
          <p:cNvSpPr>
            <a:spLocks noGrp="1"/>
          </p:cNvSpPr>
          <p:nvPr>
            <p:ph type="ftr" sz="quarter" idx="12"/>
          </p:nvPr>
        </p:nvSpPr>
        <p:spPr>
          <a:xfrm>
            <a:off x="2885768" y="6401751"/>
            <a:ext cx="6420464" cy="238704"/>
          </a:xfrm>
        </p:spPr>
        <p:txBody>
          <a:bodyPr/>
          <a:lstStyle/>
          <a:p>
            <a:endParaRPr lang="en-US" dirty="0"/>
          </a:p>
        </p:txBody>
      </p:sp>
    </p:spTree>
    <p:extLst>
      <p:ext uri="{BB962C8B-B14F-4D97-AF65-F5344CB8AC3E}">
        <p14:creationId xmlns:p14="http://schemas.microsoft.com/office/powerpoint/2010/main" val="608795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3_Generic Slide ">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p>
            <a:endParaRPr lang="en-US" dirty="0"/>
          </a:p>
        </p:txBody>
      </p:sp>
      <p:sp>
        <p:nvSpPr>
          <p:cNvPr id="10" name="Text Placeholder 9"/>
          <p:cNvSpPr>
            <a:spLocks noGrp="1"/>
          </p:cNvSpPr>
          <p:nvPr>
            <p:ph type="body" sz="quarter" idx="11" hasCustomPrompt="1"/>
          </p:nvPr>
        </p:nvSpPr>
        <p:spPr>
          <a:xfrm>
            <a:off x="838200" y="1207009"/>
            <a:ext cx="10515600" cy="4305300"/>
          </a:xfrm>
        </p:spPr>
        <p:txBody>
          <a:bodyPr/>
          <a:lstStyle>
            <a:lvl1pPr>
              <a:defRPr/>
            </a:lvl1pPr>
          </a:lstStyle>
          <a:p>
            <a:pPr lvl="0"/>
            <a:r>
              <a:rPr lang="en-US" dirty="0"/>
              <a:t>Description</a:t>
            </a:r>
          </a:p>
        </p:txBody>
      </p:sp>
    </p:spTree>
    <p:extLst>
      <p:ext uri="{BB962C8B-B14F-4D97-AF65-F5344CB8AC3E}">
        <p14:creationId xmlns:p14="http://schemas.microsoft.com/office/powerpoint/2010/main" val="2211401859"/>
      </p:ext>
    </p:extLst>
  </p:cSld>
  <p:clrMapOvr>
    <a:masterClrMapping/>
  </p:clrMapOvr>
  <p:extLst>
    <p:ext uri="{DCECCB84-F9BA-43D5-87BE-67443E8EF086}">
      <p15:sldGuideLst xmlns:p15="http://schemas.microsoft.com/office/powerpoint/2012/main"/>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cSld name="13_Quote/Image Slide Grey">
    <p:spTree>
      <p:nvGrpSpPr>
        <p:cNvPr id="1" name=""/>
        <p:cNvGrpSpPr/>
        <p:nvPr/>
      </p:nvGrpSpPr>
      <p:grpSpPr>
        <a:xfrm>
          <a:off x="0" y="0"/>
          <a:ext cx="0" cy="0"/>
          <a:chOff x="0" y="0"/>
          <a:chExt cx="0" cy="0"/>
        </a:xfrm>
      </p:grpSpPr>
      <p:sp>
        <p:nvSpPr>
          <p:cNvPr id="10" name="Picture Placeholder 8"/>
          <p:cNvSpPr>
            <a:spLocks noGrp="1"/>
          </p:cNvSpPr>
          <p:nvPr>
            <p:ph type="pic" sz="quarter" idx="10" hasCustomPrompt="1"/>
          </p:nvPr>
        </p:nvSpPr>
        <p:spPr>
          <a:xfrm>
            <a:off x="4343401" y="-12700"/>
            <a:ext cx="4129268" cy="6883400"/>
          </a:xfrm>
          <a:prstGeom prst="rect">
            <a:avLst/>
          </a:prstGeom>
          <a:solidFill>
            <a:schemeClr val="accent1">
              <a:lumMod val="20000"/>
              <a:lumOff val="80000"/>
            </a:schemeClr>
          </a:solidFill>
        </p:spPr>
        <p:txBody>
          <a:bodyPr/>
          <a:lstStyle>
            <a:lvl1pPr marL="0" indent="0">
              <a:buFont typeface="Arial" charset="0"/>
              <a:buNone/>
              <a:defRPr sz="2800" baseline="0">
                <a:solidFill>
                  <a:schemeClr val="tx1"/>
                </a:solidFill>
              </a:defRPr>
            </a:lvl1pPr>
          </a:lstStyle>
          <a:p>
            <a:r>
              <a:rPr lang="en-US" sz="2400" dirty="0">
                <a:solidFill>
                  <a:schemeClr val="bg1">
                    <a:lumMod val="50000"/>
                  </a:schemeClr>
                </a:solidFill>
                <a:latin typeface="Raleway" charset="0"/>
                <a:ea typeface="Raleway" charset="0"/>
                <a:cs typeface="Raleway" charset="0"/>
              </a:rPr>
              <a:t>Photo placeholder</a:t>
            </a:r>
          </a:p>
        </p:txBody>
      </p:sp>
      <p:sp>
        <p:nvSpPr>
          <p:cNvPr id="6" name="Text Placeholder 2">
            <a:extLst>
              <a:ext uri="{FF2B5EF4-FFF2-40B4-BE49-F238E27FC236}">
                <a16:creationId xmlns:a16="http://schemas.microsoft.com/office/drawing/2014/main" id="{A60DC006-4730-7C44-9D00-E119EBA222B0}"/>
              </a:ext>
            </a:extLst>
          </p:cNvPr>
          <p:cNvSpPr>
            <a:spLocks noGrp="1"/>
          </p:cNvSpPr>
          <p:nvPr>
            <p:ph type="body" idx="1" hasCustomPrompt="1"/>
          </p:nvPr>
        </p:nvSpPr>
        <p:spPr>
          <a:xfrm>
            <a:off x="803493" y="3642376"/>
            <a:ext cx="3088044" cy="2368281"/>
          </a:xfrm>
        </p:spPr>
        <p:txBody>
          <a:bodyPr anchor="t"/>
          <a:lstStyle>
            <a:lvl1pPr marL="0" indent="0">
              <a:buNone/>
              <a:defRPr sz="2400" b="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Further Information</a:t>
            </a:r>
          </a:p>
        </p:txBody>
      </p:sp>
      <p:sp>
        <p:nvSpPr>
          <p:cNvPr id="7" name="Title Placeholder 1">
            <a:extLst>
              <a:ext uri="{FF2B5EF4-FFF2-40B4-BE49-F238E27FC236}">
                <a16:creationId xmlns:a16="http://schemas.microsoft.com/office/drawing/2014/main" id="{5FC29319-C5E8-984A-A5EC-6F09C5BF48C1}"/>
              </a:ext>
            </a:extLst>
          </p:cNvPr>
          <p:cNvSpPr>
            <a:spLocks noGrp="1"/>
          </p:cNvSpPr>
          <p:nvPr>
            <p:ph type="title" hasCustomPrompt="1"/>
          </p:nvPr>
        </p:nvSpPr>
        <p:spPr>
          <a:xfrm>
            <a:off x="799464" y="369890"/>
            <a:ext cx="3092072" cy="2793039"/>
          </a:xfrm>
          <a:prstGeom prst="rect">
            <a:avLst/>
          </a:prstGeom>
        </p:spPr>
        <p:txBody>
          <a:bodyPr vert="horz" lIns="91440" tIns="45720" rIns="91440" bIns="45720" rtlCol="0" anchor="t">
            <a:normAutofit/>
          </a:bodyPr>
          <a:lstStyle>
            <a:lvl1pPr>
              <a:defRPr sz="3600" baseline="0">
                <a:solidFill>
                  <a:schemeClr val="tx2"/>
                </a:solidFill>
              </a:defRPr>
            </a:lvl1pPr>
          </a:lstStyle>
          <a:p>
            <a:r>
              <a:rPr lang="en-US" dirty="0"/>
              <a:t>Quote or statement</a:t>
            </a:r>
          </a:p>
        </p:txBody>
      </p:sp>
      <p:sp>
        <p:nvSpPr>
          <p:cNvPr id="11" name="object 3"/>
          <p:cNvSpPr/>
          <p:nvPr/>
        </p:nvSpPr>
        <p:spPr>
          <a:xfrm>
            <a:off x="8472668" y="1"/>
            <a:ext cx="4100371" cy="6869859"/>
          </a:xfrm>
          <a:custGeom>
            <a:avLst/>
            <a:gdLst/>
            <a:ahLst/>
            <a:cxnLst/>
            <a:rect l="l" t="t" r="r" b="b"/>
            <a:pathLst>
              <a:path w="4229734" h="7086600">
                <a:moveTo>
                  <a:pt x="0" y="7086600"/>
                </a:moveTo>
                <a:lnTo>
                  <a:pt x="4229696" y="7086600"/>
                </a:lnTo>
                <a:lnTo>
                  <a:pt x="4229696" y="0"/>
                </a:lnTo>
                <a:lnTo>
                  <a:pt x="0" y="0"/>
                </a:lnTo>
                <a:lnTo>
                  <a:pt x="0" y="7086600"/>
                </a:lnTo>
                <a:close/>
              </a:path>
            </a:pathLst>
          </a:custGeom>
          <a:solidFill>
            <a:srgbClr val="7C64C3"/>
          </a:solidFill>
        </p:spPr>
        <p:txBody>
          <a:bodyPr wrap="square" lIns="0" tIns="0" rIns="0" bIns="0" rtlCol="0"/>
          <a:lstStyle/>
          <a:p>
            <a:endParaRPr sz="1351"/>
          </a:p>
        </p:txBody>
      </p:sp>
    </p:spTree>
    <p:extLst>
      <p:ext uri="{BB962C8B-B14F-4D97-AF65-F5344CB8AC3E}">
        <p14:creationId xmlns:p14="http://schemas.microsoft.com/office/powerpoint/2010/main" val="4041514521"/>
      </p:ext>
    </p:extLst>
  </p:cSld>
  <p:clrMapOvr>
    <a:masterClrMapping/>
  </p:clrMapOvr>
  <p:hf hdr="0"/>
  <p:extLst>
    <p:ext uri="{DCECCB84-F9BA-43D5-87BE-67443E8EF086}">
      <p15:sldGuideLst xmlns:p15="http://schemas.microsoft.com/office/powerpoint/2012/main">
        <p15:guide id="1" orient="horz" pos="240">
          <p15:clr>
            <a:srgbClr val="FBAE40"/>
          </p15:clr>
        </p15:guide>
        <p15:guide id="2" pos="264">
          <p15:clr>
            <a:srgbClr val="FBAE40"/>
          </p15:clr>
        </p15:guide>
        <p15:guide id="3" orient="horz" pos="4008">
          <p15:clr>
            <a:srgbClr val="FBAE40"/>
          </p15:clr>
        </p15:guide>
        <p15:guide id="4" pos="7416">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7742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1 co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Text – 1 Col</a:t>
            </a:r>
          </a:p>
        </p:txBody>
      </p:sp>
      <p:sp>
        <p:nvSpPr>
          <p:cNvPr id="7" name="Text Placeholder 7"/>
          <p:cNvSpPr>
            <a:spLocks noGrp="1"/>
          </p:cNvSpPr>
          <p:nvPr>
            <p:ph type="body" sz="quarter" idx="14" hasCustomPrompt="1"/>
          </p:nvPr>
        </p:nvSpPr>
        <p:spPr>
          <a:xfrm>
            <a:off x="777600" y="1961147"/>
            <a:ext cx="10634472" cy="1077218"/>
          </a:xfrm>
        </p:spPr>
        <p:txBody>
          <a:bodyPr>
            <a:spAutoFit/>
          </a:bodyPr>
          <a:lstStyle>
            <a:lvl1pPr>
              <a:lnSpc>
                <a:spcPct val="100000"/>
              </a:lnSpc>
              <a:spcBef>
                <a:spcPts val="0"/>
              </a:spcBef>
              <a:defRPr lang="en-US" sz="6400" b="1" kern="1200" dirty="0" smtClean="0">
                <a:solidFill>
                  <a:srgbClr val="9A4DB0"/>
                </a:solidFill>
                <a:latin typeface="+mn-lt"/>
                <a:ea typeface="+mn-ea"/>
                <a:cs typeface="+mn-cs"/>
              </a:defRPr>
            </a:lvl1pPr>
          </a:lstStyle>
          <a:p>
            <a:pPr lvl="0"/>
            <a:r>
              <a:rPr lang="en-US" dirty="0"/>
              <a:t>Service title</a:t>
            </a:r>
          </a:p>
        </p:txBody>
      </p:sp>
      <p:sp>
        <p:nvSpPr>
          <p:cNvPr id="8" name="Text Placeholder 9"/>
          <p:cNvSpPr>
            <a:spLocks noGrp="1"/>
          </p:cNvSpPr>
          <p:nvPr>
            <p:ph type="body" sz="quarter" idx="15" hasCustomPrompt="1"/>
          </p:nvPr>
        </p:nvSpPr>
        <p:spPr>
          <a:xfrm>
            <a:off x="777600" y="3260038"/>
            <a:ext cx="10634472" cy="1089529"/>
          </a:xfrm>
        </p:spPr>
        <p:txBody>
          <a:bodyPr>
            <a:spAutoFit/>
          </a:bodyPr>
          <a:lstStyle>
            <a:lvl1pPr>
              <a:defRPr lang="en-US" sz="2400" kern="1200" dirty="0" smtClean="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lang="en-US" sz="2400" kern="1200" dirty="0" smtClean="0">
                <a:solidFill>
                  <a:srgbClr val="332C41"/>
                </a:solidFill>
                <a:latin typeface="Arial" panose="020B0604020202020204" pitchFamily="34" charset="0"/>
                <a:ea typeface="Arial" panose="020B0604020202020204" pitchFamily="34" charset="0"/>
                <a:cs typeface="Arial" panose="020B0604020202020204" pitchFamily="34" charset="0"/>
              </a:defRPr>
            </a:lvl2pPr>
            <a:lvl3pPr>
              <a:defRPr lang="en-US" sz="2400" kern="1200" dirty="0" smtClean="0">
                <a:solidFill>
                  <a:srgbClr val="332C41"/>
                </a:solidFill>
                <a:latin typeface="Arial" panose="020B0604020202020204" pitchFamily="34" charset="0"/>
                <a:ea typeface="Arial" panose="020B0604020202020204" pitchFamily="34" charset="0"/>
                <a:cs typeface="Arial" panose="020B0604020202020204" pitchFamily="34" charset="0"/>
              </a:defRPr>
            </a:lvl3pPr>
            <a:lvl4pPr>
              <a:defRPr lang="en-US" sz="2400" kern="1200" dirty="0" smtClean="0">
                <a:solidFill>
                  <a:srgbClr val="332C41"/>
                </a:solidFill>
                <a:latin typeface="Arial" panose="020B0604020202020204" pitchFamily="34" charset="0"/>
                <a:ea typeface="Arial" panose="020B0604020202020204" pitchFamily="34" charset="0"/>
                <a:cs typeface="Arial" panose="020B0604020202020204" pitchFamily="34" charset="0"/>
              </a:defRPr>
            </a:lvl4pPr>
            <a:lvl5pPr>
              <a:defRPr lang="en-US" sz="2400" kern="1200" dirty="0">
                <a:solidFill>
                  <a:srgbClr val="332C41"/>
                </a:solidFill>
                <a:latin typeface="Arial" panose="020B0604020202020204" pitchFamily="34" charset="0"/>
                <a:ea typeface="Arial" panose="020B0604020202020204" pitchFamily="34" charset="0"/>
                <a:cs typeface="Arial" panose="020B0604020202020204" pitchFamily="34" charset="0"/>
              </a:defRPr>
            </a:lvl5pPr>
          </a:lstStyle>
          <a:p>
            <a:pPr lvl="0"/>
            <a:r>
              <a:rPr lang="en-US" dirty="0"/>
              <a:t>Summary, 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0" name="Footer Placeholder 9"/>
          <p:cNvSpPr>
            <a:spLocks noGrp="1"/>
          </p:cNvSpPr>
          <p:nvPr>
            <p:ph type="ftr" sz="quarter" idx="16"/>
          </p:nvPr>
        </p:nvSpPr>
        <p:spPr/>
        <p:txBody>
          <a:bodyPr/>
          <a:lstStyle/>
          <a:p>
            <a:endParaRPr lang="en-US" dirty="0"/>
          </a:p>
        </p:txBody>
      </p:sp>
    </p:spTree>
    <p:extLst>
      <p:ext uri="{BB962C8B-B14F-4D97-AF65-F5344CB8AC3E}">
        <p14:creationId xmlns:p14="http://schemas.microsoft.com/office/powerpoint/2010/main" val="306481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 2 cols">
    <p:spTree>
      <p:nvGrpSpPr>
        <p:cNvPr id="1" name=""/>
        <p:cNvGrpSpPr/>
        <p:nvPr/>
      </p:nvGrpSpPr>
      <p:grpSpPr>
        <a:xfrm>
          <a:off x="0" y="0"/>
          <a:ext cx="0" cy="0"/>
          <a:chOff x="0" y="0"/>
          <a:chExt cx="0" cy="0"/>
        </a:xfrm>
      </p:grpSpPr>
      <p:sp>
        <p:nvSpPr>
          <p:cNvPr id="10" name="Text Placeholder 5">
            <a:extLst>
              <a:ext uri="{FF2B5EF4-FFF2-40B4-BE49-F238E27FC236}">
                <a16:creationId xmlns:a16="http://schemas.microsoft.com/office/drawing/2014/main" id="{2329985B-D2C5-5C48-B1C3-2BB7D57E0819}"/>
              </a:ext>
            </a:extLst>
          </p:cNvPr>
          <p:cNvSpPr>
            <a:spLocks noGrp="1"/>
          </p:cNvSpPr>
          <p:nvPr>
            <p:ph type="body" sz="quarter" idx="11" hasCustomPrompt="1"/>
          </p:nvPr>
        </p:nvSpPr>
        <p:spPr>
          <a:xfrm>
            <a:off x="777600" y="1691416"/>
            <a:ext cx="4833491" cy="757130"/>
          </a:xfrm>
          <a:noFill/>
        </p:spPr>
        <p:txBody>
          <a:bodyPr wrap="square" anchor="ctr" anchorCtr="0">
            <a:spAutoFit/>
          </a:bodyPr>
          <a:lstStyle>
            <a:lvl1pPr algn="l">
              <a:defRPr sz="4800" b="1" baseline="0">
                <a:solidFill>
                  <a:srgbClr val="7C64C4"/>
                </a:solidFill>
              </a:defRPr>
            </a:lvl1pPr>
          </a:lstStyle>
          <a:p>
            <a:pPr lvl="0"/>
            <a:r>
              <a:rPr lang="en-US" dirty="0"/>
              <a:t>Product 1</a:t>
            </a:r>
          </a:p>
        </p:txBody>
      </p:sp>
      <p:sp>
        <p:nvSpPr>
          <p:cNvPr id="12" name="Text Placeholder 5">
            <a:extLst>
              <a:ext uri="{FF2B5EF4-FFF2-40B4-BE49-F238E27FC236}">
                <a16:creationId xmlns:a16="http://schemas.microsoft.com/office/drawing/2014/main" id="{61CB4D8D-07CB-3A44-9EC5-11056508DA5F}"/>
              </a:ext>
            </a:extLst>
          </p:cNvPr>
          <p:cNvSpPr>
            <a:spLocks noGrp="1"/>
          </p:cNvSpPr>
          <p:nvPr>
            <p:ph type="body" sz="quarter" idx="16" hasCustomPrompt="1"/>
          </p:nvPr>
        </p:nvSpPr>
        <p:spPr>
          <a:xfrm>
            <a:off x="6542509" y="1691417"/>
            <a:ext cx="4869490" cy="757130"/>
          </a:xfrm>
          <a:noFill/>
        </p:spPr>
        <p:txBody>
          <a:bodyPr wrap="square" anchor="ctr" anchorCtr="0">
            <a:spAutoFit/>
          </a:bodyPr>
          <a:lstStyle>
            <a:lvl1pPr algn="l">
              <a:defRPr sz="4800" b="1" baseline="0">
                <a:solidFill>
                  <a:srgbClr val="7C64C4"/>
                </a:solidFill>
              </a:defRPr>
            </a:lvl1pPr>
          </a:lstStyle>
          <a:p>
            <a:pPr lvl="0"/>
            <a:r>
              <a:rPr lang="en-US" dirty="0"/>
              <a:t>Product 2</a:t>
            </a:r>
          </a:p>
        </p:txBody>
      </p:sp>
      <p:sp>
        <p:nvSpPr>
          <p:cNvPr id="3" name="Rectangle 2">
            <a:extLst>
              <a:ext uri="{FF2B5EF4-FFF2-40B4-BE49-F238E27FC236}">
                <a16:creationId xmlns:a16="http://schemas.microsoft.com/office/drawing/2014/main" id="{D6CF3F56-8DA4-7040-8564-EF1A99EC84D1}"/>
              </a:ext>
            </a:extLst>
          </p:cNvPr>
          <p:cNvSpPr/>
          <p:nvPr userDrawn="1"/>
        </p:nvSpPr>
        <p:spPr>
          <a:xfrm>
            <a:off x="6058800" y="1463673"/>
            <a:ext cx="36000" cy="4212298"/>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p:cNvSpPr>
            <a:spLocks noGrp="1"/>
          </p:cNvSpPr>
          <p:nvPr>
            <p:ph type="body" sz="quarter" idx="19" hasCustomPrompt="1"/>
          </p:nvPr>
        </p:nvSpPr>
        <p:spPr>
          <a:xfrm>
            <a:off x="781285" y="2676292"/>
            <a:ext cx="4833491" cy="832221"/>
          </a:xfrm>
        </p:spPr>
        <p:txBody>
          <a:bodyPr>
            <a:spAutoFit/>
          </a:bodyPr>
          <a:lstStyle>
            <a:lvl1pPr>
              <a:lnSpc>
                <a:spcPct val="130000"/>
              </a:lnSpc>
              <a:spcBef>
                <a:spcPts val="0"/>
              </a:spcBef>
              <a:defRPr sz="1800" b="1">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endParaRPr lang="en-US" dirty="0"/>
          </a:p>
        </p:txBody>
      </p:sp>
      <p:sp>
        <p:nvSpPr>
          <p:cNvPr id="17" name="Text Placeholder 6"/>
          <p:cNvSpPr>
            <a:spLocks noGrp="1"/>
          </p:cNvSpPr>
          <p:nvPr>
            <p:ph type="body" sz="quarter" idx="20" hasCustomPrompt="1"/>
          </p:nvPr>
        </p:nvSpPr>
        <p:spPr>
          <a:xfrm>
            <a:off x="781285" y="3693397"/>
            <a:ext cx="4833491" cy="1532727"/>
          </a:xfrm>
        </p:spPr>
        <p:txBody>
          <a:bodyPr>
            <a:spAutoFit/>
          </a:bodyPr>
          <a:lstStyle>
            <a:lvl1pPr>
              <a:lnSpc>
                <a:spcPct val="130000"/>
              </a:lnSpc>
              <a:spcBef>
                <a:spcPts val="0"/>
              </a:spcBef>
              <a:defRPr sz="1800" b="0">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18" name="Text Placeholder 6"/>
          <p:cNvSpPr>
            <a:spLocks noGrp="1"/>
          </p:cNvSpPr>
          <p:nvPr>
            <p:ph type="body" sz="quarter" idx="21" hasCustomPrompt="1"/>
          </p:nvPr>
        </p:nvSpPr>
        <p:spPr>
          <a:xfrm>
            <a:off x="6542509" y="2676292"/>
            <a:ext cx="4833491" cy="832221"/>
          </a:xfrm>
        </p:spPr>
        <p:txBody>
          <a:bodyPr>
            <a:spAutoFit/>
          </a:bodyPr>
          <a:lstStyle>
            <a:lvl1pPr>
              <a:lnSpc>
                <a:spcPct val="130000"/>
              </a:lnSpc>
              <a:spcBef>
                <a:spcPts val="0"/>
              </a:spcBef>
              <a:defRPr sz="1800" b="1">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endParaRPr lang="en-US" dirty="0"/>
          </a:p>
        </p:txBody>
      </p:sp>
      <p:sp>
        <p:nvSpPr>
          <p:cNvPr id="19" name="Text Placeholder 6"/>
          <p:cNvSpPr>
            <a:spLocks noGrp="1"/>
          </p:cNvSpPr>
          <p:nvPr>
            <p:ph type="body" sz="quarter" idx="22" hasCustomPrompt="1"/>
          </p:nvPr>
        </p:nvSpPr>
        <p:spPr>
          <a:xfrm>
            <a:off x="6542509" y="3693397"/>
            <a:ext cx="4833491" cy="1532727"/>
          </a:xfrm>
        </p:spPr>
        <p:txBody>
          <a:bodyPr>
            <a:spAutoFit/>
          </a:bodyPr>
          <a:lstStyle>
            <a:lvl1pPr>
              <a:lnSpc>
                <a:spcPct val="130000"/>
              </a:lnSpc>
              <a:spcBef>
                <a:spcPts val="0"/>
              </a:spcBef>
              <a:defRPr sz="1800" b="0">
                <a:solidFill>
                  <a:schemeClr val="tx1"/>
                </a:solidFill>
              </a:defRPr>
            </a:lvl1pPr>
            <a:lvl2pPr marL="0" indent="0">
              <a:lnSpc>
                <a:spcPct val="130000"/>
              </a:lnSpc>
              <a:spcBef>
                <a:spcPts val="0"/>
              </a:spcBef>
              <a:defRPr sz="1800">
                <a:latin typeface="+mn-lt"/>
              </a:defRPr>
            </a:lvl2pPr>
          </a:lstStyle>
          <a:p>
            <a:pPr lvl="0"/>
            <a:r>
              <a:rPr lang="en-US" dirty="0"/>
              <a:t>Lorem ipsum dolor sit </a:t>
            </a:r>
            <a:r>
              <a:rPr lang="en-US" dirty="0" err="1"/>
              <a:t>amet</a:t>
            </a:r>
            <a:r>
              <a:rPr lang="en-US" dirty="0"/>
              <a:t>, </a:t>
            </a:r>
            <a:r>
              <a:rPr lang="en-US" dirty="0" err="1"/>
              <a:t>ius</a:t>
            </a:r>
            <a:r>
              <a:rPr lang="en-US" dirty="0"/>
              <a:t> ne </a:t>
            </a:r>
            <a:r>
              <a:rPr lang="en-US" dirty="0" err="1"/>
              <a:t>nonumy</a:t>
            </a:r>
            <a:r>
              <a:rPr lang="en-US" dirty="0"/>
              <a:t> </a:t>
            </a:r>
            <a:r>
              <a:rPr lang="en-US" dirty="0" err="1"/>
              <a:t>constituto</a:t>
            </a:r>
            <a:r>
              <a:rPr lang="en-US" dirty="0"/>
              <a:t>, vim </a:t>
            </a:r>
            <a:r>
              <a:rPr lang="en-US" dirty="0" err="1"/>
              <a:t>cetero</a:t>
            </a:r>
            <a:r>
              <a:rPr lang="en-US" dirty="0"/>
              <a:t> </a:t>
            </a:r>
            <a:r>
              <a:rPr lang="en-US" dirty="0" err="1"/>
              <a:t>inermis</a:t>
            </a:r>
            <a:r>
              <a:rPr lang="en-US" dirty="0"/>
              <a:t> argumentum </a:t>
            </a:r>
            <a:r>
              <a:rPr lang="en-US" dirty="0" err="1"/>
              <a:t>ei</a:t>
            </a:r>
            <a:r>
              <a:rPr lang="en-US" dirty="0"/>
              <a:t>, </a:t>
            </a:r>
            <a:r>
              <a:rPr lang="en-US" dirty="0" err="1"/>
              <a:t>copiosae</a:t>
            </a:r>
            <a:r>
              <a:rPr lang="en-US" dirty="0"/>
              <a:t> </a:t>
            </a:r>
            <a:r>
              <a:rPr lang="en-US" dirty="0" err="1"/>
              <a:t>oporteat</a:t>
            </a:r>
            <a:r>
              <a:rPr lang="en-US" dirty="0"/>
              <a:t> </a:t>
            </a:r>
            <a:r>
              <a:rPr lang="en-US" dirty="0" err="1"/>
              <a:t>reformidans</a:t>
            </a:r>
            <a:r>
              <a:rPr lang="en-US" dirty="0"/>
              <a:t> </a:t>
            </a:r>
            <a:r>
              <a:rPr lang="en-US" dirty="0" err="1"/>
              <a:t>est</a:t>
            </a:r>
            <a:r>
              <a:rPr lang="en-US" dirty="0"/>
              <a:t> id. </a:t>
            </a:r>
            <a:r>
              <a:rPr lang="en-US" dirty="0" err="1"/>
              <a:t>Fierent</a:t>
            </a:r>
            <a:r>
              <a:rPr lang="en-US" dirty="0"/>
              <a:t> </a:t>
            </a:r>
            <a:r>
              <a:rPr lang="en-US" dirty="0" err="1"/>
              <a:t>accusamus</a:t>
            </a:r>
            <a:r>
              <a:rPr lang="en-US" dirty="0"/>
              <a:t> sea id.</a:t>
            </a:r>
          </a:p>
        </p:txBody>
      </p:sp>
      <p:sp>
        <p:nvSpPr>
          <p:cNvPr id="4" name="Footer Placeholder 3"/>
          <p:cNvSpPr>
            <a:spLocks noGrp="1"/>
          </p:cNvSpPr>
          <p:nvPr>
            <p:ph type="ftr" sz="quarter" idx="23"/>
          </p:nvPr>
        </p:nvSpPr>
        <p:spPr/>
        <p:txBody>
          <a:bodyPr/>
          <a:lstStyle/>
          <a:p>
            <a:endParaRPr lang="en-US" dirty="0"/>
          </a:p>
        </p:txBody>
      </p:sp>
      <p:sp>
        <p:nvSpPr>
          <p:cNvPr id="2" name="Title 1"/>
          <p:cNvSpPr>
            <a:spLocks noGrp="1"/>
          </p:cNvSpPr>
          <p:nvPr>
            <p:ph type="title" hasCustomPrompt="1"/>
          </p:nvPr>
        </p:nvSpPr>
        <p:spPr/>
        <p:txBody>
          <a:bodyPr/>
          <a:lstStyle>
            <a:lvl1pPr>
              <a:defRPr/>
            </a:lvl1pPr>
          </a:lstStyle>
          <a:p>
            <a:r>
              <a:rPr lang="en-US" dirty="0"/>
              <a:t>Comparison – Text – 2 cols</a:t>
            </a:r>
          </a:p>
        </p:txBody>
      </p:sp>
    </p:spTree>
    <p:extLst>
      <p:ext uri="{BB962C8B-B14F-4D97-AF65-F5344CB8AC3E}">
        <p14:creationId xmlns:p14="http://schemas.microsoft.com/office/powerpoint/2010/main" val="2747013618"/>
      </p:ext>
    </p:extLst>
  </p:cSld>
  <p:clrMapOvr>
    <a:masterClrMapping/>
  </p:clrMapOvr>
  <p:extLst>
    <p:ext uri="{DCECCB84-F9BA-43D5-87BE-67443E8EF086}">
      <p15:sldGuideLst xmlns:p15="http://schemas.microsoft.com/office/powerpoint/2012/main">
        <p15:guide id="1" orient="horz" pos="1394">
          <p15:clr>
            <a:srgbClr val="FBAE40"/>
          </p15:clr>
        </p15:guide>
        <p15:guide id="2" orient="horz" pos="382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9.xml"/><Relationship Id="rId18" Type="http://schemas.openxmlformats.org/officeDocument/2006/relationships/slideLayout" Target="../slideLayouts/slideLayout54.xml"/><Relationship Id="rId26" Type="http://schemas.openxmlformats.org/officeDocument/2006/relationships/slideLayout" Target="../slideLayouts/slideLayout62.xml"/><Relationship Id="rId39" Type="http://schemas.openxmlformats.org/officeDocument/2006/relationships/slideLayout" Target="../slideLayouts/slideLayout75.xml"/><Relationship Id="rId21" Type="http://schemas.openxmlformats.org/officeDocument/2006/relationships/slideLayout" Target="../slideLayouts/slideLayout57.xml"/><Relationship Id="rId34" Type="http://schemas.openxmlformats.org/officeDocument/2006/relationships/slideLayout" Target="../slideLayouts/slideLayout70.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20" Type="http://schemas.openxmlformats.org/officeDocument/2006/relationships/slideLayout" Target="../slideLayouts/slideLayout56.xml"/><Relationship Id="rId29" Type="http://schemas.openxmlformats.org/officeDocument/2006/relationships/slideLayout" Target="../slideLayouts/slideLayout65.xml"/><Relationship Id="rId41" Type="http://schemas.openxmlformats.org/officeDocument/2006/relationships/image" Target="../media/image1.png"/><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24" Type="http://schemas.openxmlformats.org/officeDocument/2006/relationships/slideLayout" Target="../slideLayouts/slideLayout60.xml"/><Relationship Id="rId32" Type="http://schemas.openxmlformats.org/officeDocument/2006/relationships/slideLayout" Target="../slideLayouts/slideLayout68.xml"/><Relationship Id="rId37" Type="http://schemas.openxmlformats.org/officeDocument/2006/relationships/slideLayout" Target="../slideLayouts/slideLayout73.xml"/><Relationship Id="rId40" Type="http://schemas.openxmlformats.org/officeDocument/2006/relationships/theme" Target="../theme/theme2.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23" Type="http://schemas.openxmlformats.org/officeDocument/2006/relationships/slideLayout" Target="../slideLayouts/slideLayout59.xml"/><Relationship Id="rId28" Type="http://schemas.openxmlformats.org/officeDocument/2006/relationships/slideLayout" Target="../slideLayouts/slideLayout64.xml"/><Relationship Id="rId36" Type="http://schemas.openxmlformats.org/officeDocument/2006/relationships/slideLayout" Target="../slideLayouts/slideLayout72.xml"/><Relationship Id="rId10" Type="http://schemas.openxmlformats.org/officeDocument/2006/relationships/slideLayout" Target="../slideLayouts/slideLayout46.xml"/><Relationship Id="rId19" Type="http://schemas.openxmlformats.org/officeDocument/2006/relationships/slideLayout" Target="../slideLayouts/slideLayout55.xml"/><Relationship Id="rId31" Type="http://schemas.openxmlformats.org/officeDocument/2006/relationships/slideLayout" Target="../slideLayouts/slideLayout67.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 Id="rId22" Type="http://schemas.openxmlformats.org/officeDocument/2006/relationships/slideLayout" Target="../slideLayouts/slideLayout58.xml"/><Relationship Id="rId27" Type="http://schemas.openxmlformats.org/officeDocument/2006/relationships/slideLayout" Target="../slideLayouts/slideLayout63.xml"/><Relationship Id="rId30" Type="http://schemas.openxmlformats.org/officeDocument/2006/relationships/slideLayout" Target="../slideLayouts/slideLayout66.xml"/><Relationship Id="rId35" Type="http://schemas.openxmlformats.org/officeDocument/2006/relationships/slideLayout" Target="../slideLayouts/slideLayout71.xml"/><Relationship Id="rId8" Type="http://schemas.openxmlformats.org/officeDocument/2006/relationships/slideLayout" Target="../slideLayouts/slideLayout44.xml"/><Relationship Id="rId3" Type="http://schemas.openxmlformats.org/officeDocument/2006/relationships/slideLayout" Target="../slideLayouts/slideLayout39.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5" Type="http://schemas.openxmlformats.org/officeDocument/2006/relationships/slideLayout" Target="../slideLayouts/slideLayout61.xml"/><Relationship Id="rId33" Type="http://schemas.openxmlformats.org/officeDocument/2006/relationships/slideLayout" Target="../slideLayouts/slideLayout69.xml"/><Relationship Id="rId38"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77600" y="1463040"/>
            <a:ext cx="10634400" cy="4433453"/>
          </a:xfrm>
          <a:prstGeom prst="rect">
            <a:avLst/>
          </a:prstGeom>
        </p:spPr>
        <p:txBody>
          <a:bodyPr vert="horz" lIns="91440" tIns="45720" rIns="91440" bIns="45720" rtlCol="0" anchor="t">
            <a:normAutofit/>
          </a:bodyPr>
          <a:lstStyle/>
          <a:p>
            <a:pPr lvl="0"/>
            <a:r>
              <a:rPr lang="en-US" dirty="0"/>
              <a:t>Description</a:t>
            </a:r>
          </a:p>
        </p:txBody>
      </p:sp>
      <p:sp>
        <p:nvSpPr>
          <p:cNvPr id="5" name="Title Placeholder 4">
            <a:extLst>
              <a:ext uri="{FF2B5EF4-FFF2-40B4-BE49-F238E27FC236}">
                <a16:creationId xmlns:a16="http://schemas.microsoft.com/office/drawing/2014/main" id="{B0864ECD-A0D9-2347-99EC-BA3BBBE191AA}"/>
              </a:ext>
            </a:extLst>
          </p:cNvPr>
          <p:cNvSpPr>
            <a:spLocks noGrp="1"/>
          </p:cNvSpPr>
          <p:nvPr>
            <p:ph type="title"/>
          </p:nvPr>
        </p:nvSpPr>
        <p:spPr>
          <a:xfrm>
            <a:off x="777600" y="649224"/>
            <a:ext cx="10634400" cy="461665"/>
          </a:xfrm>
          <a:prstGeom prst="rect">
            <a:avLst/>
          </a:prstGeom>
        </p:spPr>
        <p:txBody>
          <a:bodyPr vert="horz" lIns="91440" tIns="45720" rIns="91440" bIns="45720" rtlCol="0" anchor="t">
            <a:spAutoFit/>
          </a:bodyPr>
          <a:lstStyle/>
          <a:p>
            <a:r>
              <a:rPr lang="en-US"/>
              <a:t>Click to edit Master title style</a:t>
            </a:r>
            <a:endParaRPr lang="en-US" dirty="0"/>
          </a:p>
        </p:txBody>
      </p:sp>
      <p:pic>
        <p:nvPicPr>
          <p:cNvPr id="6" name="Picture 5"/>
          <p:cNvPicPr>
            <a:picLocks noChangeAspect="1"/>
          </p:cNvPicPr>
          <p:nvPr userDrawn="1"/>
        </p:nvPicPr>
        <p:blipFill>
          <a:blip r:embed="rId38">
            <a:extLst>
              <a:ext uri="{28A0092B-C50C-407E-A947-70E740481C1C}">
                <a14:useLocalDpi xmlns:a14="http://schemas.microsoft.com/office/drawing/2010/main" val="0"/>
              </a:ext>
            </a:extLst>
          </a:blip>
          <a:stretch>
            <a:fillRect/>
          </a:stretch>
        </p:blipFill>
        <p:spPr>
          <a:xfrm>
            <a:off x="826240" y="6047681"/>
            <a:ext cx="1188720" cy="276149"/>
          </a:xfrm>
          <a:prstGeom prst="rect">
            <a:avLst/>
          </a:prstGeom>
        </p:spPr>
      </p:pic>
      <p:sp>
        <p:nvSpPr>
          <p:cNvPr id="7" name="TextBox 6"/>
          <p:cNvSpPr txBox="1"/>
          <p:nvPr userDrawn="1"/>
        </p:nvSpPr>
        <p:spPr>
          <a:xfrm>
            <a:off x="10439234" y="6148015"/>
            <a:ext cx="972766" cy="246221"/>
          </a:xfrm>
          <a:prstGeom prst="rect">
            <a:avLst/>
          </a:prstGeom>
          <a:noFill/>
        </p:spPr>
        <p:txBody>
          <a:bodyPr wrap="square" rtlCol="0">
            <a:spAutoFit/>
          </a:bodyPr>
          <a:lstStyle/>
          <a:p>
            <a:pPr algn="r"/>
            <a:fld id="{2FB6F827-E134-4C8D-9CF5-D199257E746A}" type="slidenum">
              <a:rPr lang="en-US" sz="1000" kern="1200" smtClean="0">
                <a:solidFill>
                  <a:srgbClr val="332C41">
                    <a:alpha val="40000"/>
                  </a:srgbClr>
                </a:solidFill>
                <a:latin typeface="+mn-lt"/>
                <a:ea typeface="+mn-ea"/>
                <a:cs typeface="+mn-cs"/>
              </a:rPr>
              <a:pPr algn="r"/>
              <a:t>‹#›</a:t>
            </a:fld>
            <a:endParaRPr lang="en-US" sz="1000" kern="1200" dirty="0">
              <a:solidFill>
                <a:srgbClr val="332C41">
                  <a:alpha val="40000"/>
                </a:srgbClr>
              </a:solidFill>
              <a:latin typeface="+mn-lt"/>
              <a:ea typeface="+mn-ea"/>
              <a:cs typeface="+mn-cs"/>
            </a:endParaRPr>
          </a:p>
        </p:txBody>
      </p:sp>
      <p:sp>
        <p:nvSpPr>
          <p:cNvPr id="12" name="Footer Placeholder 11"/>
          <p:cNvSpPr>
            <a:spLocks noGrp="1"/>
          </p:cNvSpPr>
          <p:nvPr>
            <p:ph type="ftr" sz="quarter" idx="3"/>
          </p:nvPr>
        </p:nvSpPr>
        <p:spPr>
          <a:xfrm>
            <a:off x="826238" y="6437376"/>
            <a:ext cx="10634400" cy="283464"/>
          </a:xfrm>
          <a:prstGeom prst="rect">
            <a:avLst/>
          </a:prstGeom>
        </p:spPr>
        <p:txBody>
          <a:bodyPr vert="horz" lIns="91440" tIns="0" rIns="91440" bIns="0" rtlCol="0" anchor="b" anchorCtr="0">
            <a:noAutofit/>
          </a:bodyPr>
          <a:lstStyle>
            <a:lvl1pPr algn="l">
              <a:defRPr sz="800">
                <a:solidFill>
                  <a:schemeClr val="tx1">
                    <a:tint val="75000"/>
                  </a:schemeClr>
                </a:solidFill>
              </a:defRPr>
            </a:lvl1pPr>
          </a:lstStyle>
          <a:p>
            <a:endParaRPr lang="en-US" dirty="0"/>
          </a:p>
        </p:txBody>
      </p:sp>
    </p:spTree>
    <p:extLst>
      <p:ext uri="{BB962C8B-B14F-4D97-AF65-F5344CB8AC3E}">
        <p14:creationId xmlns:p14="http://schemas.microsoft.com/office/powerpoint/2010/main" val="1557930261"/>
      </p:ext>
    </p:extLst>
  </p:cSld>
  <p:clrMap bg1="lt1" tx1="dk1" bg2="lt2" tx2="dk2" accent1="accent1" accent2="accent2" accent3="accent3" accent4="accent4" accent5="accent5" accent6="accent6" hlink="hlink" folHlink="folHlink"/>
  <p:sldLayoutIdLst>
    <p:sldLayoutId id="2147483749" r:id="rId1"/>
    <p:sldLayoutId id="2147483688" r:id="rId2"/>
    <p:sldLayoutId id="2147483728" r:id="rId3"/>
    <p:sldLayoutId id="2147483689" r:id="rId4"/>
    <p:sldLayoutId id="2147483693" r:id="rId5"/>
    <p:sldLayoutId id="2147483744" r:id="rId6"/>
    <p:sldLayoutId id="2147483710" r:id="rId7"/>
    <p:sldLayoutId id="2147483742" r:id="rId8"/>
    <p:sldLayoutId id="2147483730" r:id="rId9"/>
    <p:sldLayoutId id="2147483731" r:id="rId10"/>
    <p:sldLayoutId id="2147483727" r:id="rId11"/>
    <p:sldLayoutId id="2147483709" r:id="rId12"/>
    <p:sldLayoutId id="2147483700" r:id="rId13"/>
    <p:sldLayoutId id="2147483734" r:id="rId14"/>
    <p:sldLayoutId id="2147483735" r:id="rId15"/>
    <p:sldLayoutId id="2147483736" r:id="rId16"/>
    <p:sldLayoutId id="2147483705" r:id="rId17"/>
    <p:sldLayoutId id="2147483718" r:id="rId18"/>
    <p:sldLayoutId id="2147483719" r:id="rId19"/>
    <p:sldLayoutId id="2147483694" r:id="rId20"/>
    <p:sldLayoutId id="2147483695" r:id="rId21"/>
    <p:sldLayoutId id="2147483696" r:id="rId22"/>
    <p:sldLayoutId id="2147483716" r:id="rId23"/>
    <p:sldLayoutId id="2147483720" r:id="rId24"/>
    <p:sldLayoutId id="2147483721" r:id="rId25"/>
    <p:sldLayoutId id="2147483722" r:id="rId26"/>
    <p:sldLayoutId id="2147483726" r:id="rId27"/>
    <p:sldLayoutId id="2147483748" r:id="rId28"/>
    <p:sldLayoutId id="2147483733" r:id="rId29"/>
    <p:sldLayoutId id="2147483723" r:id="rId30"/>
    <p:sldLayoutId id="2147483707" r:id="rId31"/>
    <p:sldLayoutId id="2147483737" r:id="rId32"/>
    <p:sldLayoutId id="2147483745" r:id="rId33"/>
    <p:sldLayoutId id="2147483743" r:id="rId34"/>
    <p:sldLayoutId id="2147483747" r:id="rId35"/>
    <p:sldLayoutId id="2147483750" r:id="rId36"/>
  </p:sldLayoutIdLst>
  <p:hf sldNum="0" hdr="0" dt="0"/>
  <p:txStyles>
    <p:titleStyle>
      <a:lvl1pPr algn="l" defTabSz="685800" rtl="0" eaLnBrk="1" latinLnBrk="0" hangingPunct="1">
        <a:lnSpc>
          <a:spcPct val="100000"/>
        </a:lnSpc>
        <a:spcBef>
          <a:spcPct val="0"/>
        </a:spcBef>
        <a:buNone/>
        <a:defRPr sz="2400" b="1" kern="1200">
          <a:solidFill>
            <a:schemeClr val="tx2"/>
          </a:solidFill>
          <a:latin typeface="+mj-lt"/>
          <a:ea typeface="Arial" panose="020B0604020202020204" pitchFamily="34" charset="0"/>
          <a:cs typeface="Arial" panose="020B0604020202020204" pitchFamily="34" charset="0"/>
        </a:defRPr>
      </a:lvl1pPr>
    </p:titleStyle>
    <p:bodyStyle>
      <a:lvl1pPr marL="0" indent="0" algn="l" defTabSz="685800" rtl="0" eaLnBrk="1" latinLnBrk="0" hangingPunct="1">
        <a:lnSpc>
          <a:spcPct val="100000"/>
        </a:lnSpc>
        <a:spcBef>
          <a:spcPts val="0"/>
        </a:spcBef>
        <a:buFont typeface="Arial"/>
        <a:buNone/>
        <a:defRPr sz="2400" kern="1200">
          <a:solidFill>
            <a:schemeClr val="tx2"/>
          </a:solidFill>
          <a:latin typeface="+mn-lt"/>
          <a:ea typeface="Arial" panose="020B0604020202020204" pitchFamily="34" charset="0"/>
          <a:cs typeface="Arial" panose="020B0604020202020204" pitchFamily="34" charset="0"/>
        </a:defRPr>
      </a:lvl1pPr>
      <a:lvl2pPr marL="342900" indent="0" algn="l" defTabSz="685800" rtl="0" eaLnBrk="1" latinLnBrk="0" hangingPunct="1">
        <a:lnSpc>
          <a:spcPct val="90000"/>
        </a:lnSpc>
        <a:spcBef>
          <a:spcPts val="375"/>
        </a:spcBef>
        <a:buFont typeface="Arial"/>
        <a:buNone/>
        <a:defRPr sz="1500"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2pPr>
      <a:lvl3pPr marL="685800" indent="0" algn="l" defTabSz="685800" rtl="0" eaLnBrk="1" latinLnBrk="0" hangingPunct="1">
        <a:lnSpc>
          <a:spcPct val="90000"/>
        </a:lnSpc>
        <a:spcBef>
          <a:spcPts val="375"/>
        </a:spcBef>
        <a:buFont typeface="Arial"/>
        <a:buNone/>
        <a:defRPr sz="1200"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3pPr>
      <a:lvl4pPr marL="1028700" indent="0" algn="l" defTabSz="685800" rtl="0" eaLnBrk="1" latinLnBrk="0" hangingPunct="1">
        <a:lnSpc>
          <a:spcPct val="90000"/>
        </a:lnSpc>
        <a:spcBef>
          <a:spcPts val="375"/>
        </a:spcBef>
        <a:buFont typeface="Arial"/>
        <a:buNone/>
        <a:defRPr sz="1050"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4pPr>
      <a:lvl5pPr marL="1371600" indent="0" algn="l" defTabSz="685800" rtl="0" eaLnBrk="1" latinLnBrk="0" hangingPunct="1">
        <a:lnSpc>
          <a:spcPct val="90000"/>
        </a:lnSpc>
        <a:spcBef>
          <a:spcPts val="375"/>
        </a:spcBef>
        <a:buFont typeface="Arial"/>
        <a:buNone/>
        <a:defRPr sz="900"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39" userDrawn="1">
          <p15:clr>
            <a:srgbClr val="F26B43"/>
          </p15:clr>
        </p15:guide>
        <p15:guide id="2" orient="horz" pos="404" userDrawn="1">
          <p15:clr>
            <a:srgbClr val="F26B43"/>
          </p15:clr>
        </p15:guide>
        <p15:guide id="3" orient="horz" pos="4181" userDrawn="1">
          <p15:clr>
            <a:srgbClr val="F26B43"/>
          </p15:clr>
        </p15:guide>
        <p15:guide id="4" pos="139" userDrawn="1">
          <p15:clr>
            <a:srgbClr val="F26B43"/>
          </p15:clr>
        </p15:guide>
        <p15:guide id="5" orient="horz" pos="4005" userDrawn="1">
          <p15:clr>
            <a:srgbClr val="F26B43"/>
          </p15:clr>
        </p15:guide>
        <p15:guide id="6" orient="horz" pos="625" userDrawn="1">
          <p15:clr>
            <a:srgbClr val="F26B43"/>
          </p15:clr>
        </p15:guide>
        <p15:guide id="7" orient="horz" pos="1080" userDrawn="1">
          <p15:clr>
            <a:srgbClr val="F26B43"/>
          </p15:clr>
        </p15:guide>
        <p15:guide id="8" orient="horz" pos="9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77600" y="1463040"/>
            <a:ext cx="10634400" cy="4433453"/>
          </a:xfrm>
          <a:prstGeom prst="rect">
            <a:avLst/>
          </a:prstGeom>
        </p:spPr>
        <p:txBody>
          <a:bodyPr vert="horz" lIns="91440" tIns="45720" rIns="91440" bIns="45720" rtlCol="0" anchor="t">
            <a:normAutofit/>
          </a:bodyPr>
          <a:lstStyle/>
          <a:p>
            <a:pPr lvl="0"/>
            <a:r>
              <a:rPr lang="en-US" dirty="0"/>
              <a:t>Description</a:t>
            </a:r>
          </a:p>
        </p:txBody>
      </p:sp>
      <p:sp>
        <p:nvSpPr>
          <p:cNvPr id="5" name="Title Placeholder 4">
            <a:extLst>
              <a:ext uri="{FF2B5EF4-FFF2-40B4-BE49-F238E27FC236}">
                <a16:creationId xmlns:a16="http://schemas.microsoft.com/office/drawing/2014/main" id="{B0864ECD-A0D9-2347-99EC-BA3BBBE191AA}"/>
              </a:ext>
            </a:extLst>
          </p:cNvPr>
          <p:cNvSpPr>
            <a:spLocks noGrp="1"/>
          </p:cNvSpPr>
          <p:nvPr>
            <p:ph type="title"/>
          </p:nvPr>
        </p:nvSpPr>
        <p:spPr>
          <a:xfrm>
            <a:off x="777600" y="649224"/>
            <a:ext cx="10634400" cy="461665"/>
          </a:xfrm>
          <a:prstGeom prst="rect">
            <a:avLst/>
          </a:prstGeom>
        </p:spPr>
        <p:txBody>
          <a:bodyPr vert="horz" lIns="91440" tIns="45720" rIns="91440" bIns="45720" rtlCol="0" anchor="t">
            <a:spAutoFit/>
          </a:bodyPr>
          <a:lstStyle/>
          <a:p>
            <a:r>
              <a:rPr lang="en-US"/>
              <a:t>Click to edit Master title style</a:t>
            </a:r>
            <a:endParaRPr lang="en-US" dirty="0"/>
          </a:p>
        </p:txBody>
      </p:sp>
      <p:pic>
        <p:nvPicPr>
          <p:cNvPr id="6" name="Picture 5"/>
          <p:cNvPicPr>
            <a:picLocks noChangeAspect="1"/>
          </p:cNvPicPr>
          <p:nvPr userDrawn="1"/>
        </p:nvPicPr>
        <p:blipFill>
          <a:blip r:embed="rId41">
            <a:extLst>
              <a:ext uri="{28A0092B-C50C-407E-A947-70E740481C1C}">
                <a14:useLocalDpi xmlns:a14="http://schemas.microsoft.com/office/drawing/2010/main" val="0"/>
              </a:ext>
            </a:extLst>
          </a:blip>
          <a:stretch>
            <a:fillRect/>
          </a:stretch>
        </p:blipFill>
        <p:spPr>
          <a:xfrm>
            <a:off x="826240" y="6047682"/>
            <a:ext cx="1188720" cy="276149"/>
          </a:xfrm>
          <a:prstGeom prst="rect">
            <a:avLst/>
          </a:prstGeom>
        </p:spPr>
      </p:pic>
      <p:sp>
        <p:nvSpPr>
          <p:cNvPr id="7" name="TextBox 6"/>
          <p:cNvSpPr txBox="1"/>
          <p:nvPr userDrawn="1"/>
        </p:nvSpPr>
        <p:spPr>
          <a:xfrm>
            <a:off x="10439234" y="6148017"/>
            <a:ext cx="972767" cy="246221"/>
          </a:xfrm>
          <a:prstGeom prst="rect">
            <a:avLst/>
          </a:prstGeom>
          <a:noFill/>
        </p:spPr>
        <p:txBody>
          <a:bodyPr wrap="square" rtlCol="0">
            <a:spAutoFit/>
          </a:bodyPr>
          <a:lstStyle/>
          <a:p>
            <a:pPr algn="r"/>
            <a:fld id="{2FB6F827-E134-4C8D-9CF5-D199257E746A}" type="slidenum">
              <a:rPr lang="en-US" sz="1000" kern="1200" smtClean="0">
                <a:solidFill>
                  <a:srgbClr val="332C41">
                    <a:alpha val="40000"/>
                  </a:srgbClr>
                </a:solidFill>
                <a:latin typeface="+mn-lt"/>
                <a:ea typeface="+mn-ea"/>
                <a:cs typeface="+mn-cs"/>
              </a:rPr>
              <a:pPr algn="r"/>
              <a:t>‹#›</a:t>
            </a:fld>
            <a:endParaRPr lang="en-US" sz="1000" kern="1200" dirty="0">
              <a:solidFill>
                <a:srgbClr val="332C41">
                  <a:alpha val="40000"/>
                </a:srgbClr>
              </a:solidFill>
              <a:latin typeface="+mn-lt"/>
              <a:ea typeface="+mn-ea"/>
              <a:cs typeface="+mn-cs"/>
            </a:endParaRPr>
          </a:p>
        </p:txBody>
      </p:sp>
      <p:sp>
        <p:nvSpPr>
          <p:cNvPr id="12" name="Footer Placeholder 11"/>
          <p:cNvSpPr>
            <a:spLocks noGrp="1"/>
          </p:cNvSpPr>
          <p:nvPr>
            <p:ph type="ftr" sz="quarter" idx="3"/>
          </p:nvPr>
        </p:nvSpPr>
        <p:spPr>
          <a:xfrm>
            <a:off x="826239" y="6437376"/>
            <a:ext cx="10634400" cy="283464"/>
          </a:xfrm>
          <a:prstGeom prst="rect">
            <a:avLst/>
          </a:prstGeom>
        </p:spPr>
        <p:txBody>
          <a:bodyPr vert="horz" lIns="91440" tIns="0" rIns="91440" bIns="0" rtlCol="0" anchor="b" anchorCtr="0">
            <a:noAutofit/>
          </a:bodyPr>
          <a:lstStyle>
            <a:lvl1pPr algn="l">
              <a:defRPr sz="800">
                <a:solidFill>
                  <a:schemeClr val="tx1">
                    <a:tint val="75000"/>
                  </a:schemeClr>
                </a:solidFill>
              </a:defRPr>
            </a:lvl1pPr>
          </a:lstStyle>
          <a:p>
            <a:endParaRPr lang="en-US" dirty="0"/>
          </a:p>
        </p:txBody>
      </p:sp>
    </p:spTree>
    <p:extLst>
      <p:ext uri="{BB962C8B-B14F-4D97-AF65-F5344CB8AC3E}">
        <p14:creationId xmlns:p14="http://schemas.microsoft.com/office/powerpoint/2010/main" val="323213864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 id="2147483766" r:id="rId15"/>
    <p:sldLayoutId id="2147483767" r:id="rId16"/>
    <p:sldLayoutId id="2147483768" r:id="rId17"/>
    <p:sldLayoutId id="2147483769" r:id="rId18"/>
    <p:sldLayoutId id="2147483770" r:id="rId19"/>
    <p:sldLayoutId id="2147483771" r:id="rId20"/>
    <p:sldLayoutId id="2147483772" r:id="rId21"/>
    <p:sldLayoutId id="2147483773" r:id="rId22"/>
    <p:sldLayoutId id="2147483774" r:id="rId23"/>
    <p:sldLayoutId id="2147483775" r:id="rId24"/>
    <p:sldLayoutId id="2147483776" r:id="rId25"/>
    <p:sldLayoutId id="2147483777" r:id="rId26"/>
    <p:sldLayoutId id="2147483778" r:id="rId27"/>
    <p:sldLayoutId id="2147483779" r:id="rId28"/>
    <p:sldLayoutId id="2147483780" r:id="rId29"/>
    <p:sldLayoutId id="2147483781" r:id="rId30"/>
    <p:sldLayoutId id="2147483782" r:id="rId31"/>
    <p:sldLayoutId id="2147483783" r:id="rId32"/>
    <p:sldLayoutId id="2147483784" r:id="rId33"/>
    <p:sldLayoutId id="2147483785" r:id="rId34"/>
    <p:sldLayoutId id="2147483786" r:id="rId35"/>
    <p:sldLayoutId id="2147483787" r:id="rId36"/>
    <p:sldLayoutId id="2147483788" r:id="rId37"/>
    <p:sldLayoutId id="2147483789" r:id="rId38"/>
    <p:sldLayoutId id="2147483790" r:id="rId39"/>
  </p:sldLayoutIdLst>
  <p:hf sldNum="0" hdr="0" dt="0"/>
  <p:txStyles>
    <p:titleStyle>
      <a:lvl1pPr algn="l" defTabSz="685783" rtl="0" eaLnBrk="1" latinLnBrk="0" hangingPunct="1">
        <a:lnSpc>
          <a:spcPct val="100000"/>
        </a:lnSpc>
        <a:spcBef>
          <a:spcPct val="0"/>
        </a:spcBef>
        <a:buNone/>
        <a:defRPr sz="2400" b="1" kern="1200">
          <a:solidFill>
            <a:schemeClr val="tx2"/>
          </a:solidFill>
          <a:latin typeface="+mj-lt"/>
          <a:ea typeface="Arial" panose="020B0604020202020204" pitchFamily="34" charset="0"/>
          <a:cs typeface="Arial" panose="020B0604020202020204" pitchFamily="34" charset="0"/>
        </a:defRPr>
      </a:lvl1pPr>
    </p:titleStyle>
    <p:bodyStyle>
      <a:lvl1pPr marL="0" indent="0" algn="l" defTabSz="685783" rtl="0" eaLnBrk="1" latinLnBrk="0" hangingPunct="1">
        <a:lnSpc>
          <a:spcPct val="100000"/>
        </a:lnSpc>
        <a:spcBef>
          <a:spcPts val="0"/>
        </a:spcBef>
        <a:buFont typeface="Arial"/>
        <a:buNone/>
        <a:defRPr sz="2400" kern="1200">
          <a:solidFill>
            <a:schemeClr val="tx2"/>
          </a:solidFill>
          <a:latin typeface="+mn-lt"/>
          <a:ea typeface="Arial" panose="020B0604020202020204" pitchFamily="34" charset="0"/>
          <a:cs typeface="Arial" panose="020B0604020202020204" pitchFamily="34" charset="0"/>
        </a:defRPr>
      </a:lvl1pPr>
      <a:lvl2pPr marL="342891" indent="0" algn="l" defTabSz="685783" rtl="0" eaLnBrk="1" latinLnBrk="0" hangingPunct="1">
        <a:lnSpc>
          <a:spcPct val="90000"/>
        </a:lnSpc>
        <a:spcBef>
          <a:spcPts val="375"/>
        </a:spcBef>
        <a:buFont typeface="Arial"/>
        <a:buNone/>
        <a:defRPr sz="1500"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2pPr>
      <a:lvl3pPr marL="685783" indent="0" algn="l" defTabSz="685783" rtl="0" eaLnBrk="1" latinLnBrk="0" hangingPunct="1">
        <a:lnSpc>
          <a:spcPct val="90000"/>
        </a:lnSpc>
        <a:spcBef>
          <a:spcPts val="375"/>
        </a:spcBef>
        <a:buFont typeface="Arial"/>
        <a:buNone/>
        <a:defRPr sz="1200"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3pPr>
      <a:lvl4pPr marL="1028674" indent="0" algn="l" defTabSz="685783" rtl="0" eaLnBrk="1" latinLnBrk="0" hangingPunct="1">
        <a:lnSpc>
          <a:spcPct val="90000"/>
        </a:lnSpc>
        <a:spcBef>
          <a:spcPts val="375"/>
        </a:spcBef>
        <a:buFont typeface="Arial"/>
        <a:buNone/>
        <a:defRPr sz="1051"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4pPr>
      <a:lvl5pPr marL="1371566" indent="0" algn="l" defTabSz="685783" rtl="0" eaLnBrk="1" latinLnBrk="0" hangingPunct="1">
        <a:lnSpc>
          <a:spcPct val="90000"/>
        </a:lnSpc>
        <a:spcBef>
          <a:spcPts val="375"/>
        </a:spcBef>
        <a:buFont typeface="Arial"/>
        <a:buNone/>
        <a:defRPr sz="900" kern="1200">
          <a:solidFill>
            <a:schemeClr val="bg1">
              <a:lumMod val="50000"/>
            </a:schemeClr>
          </a:solidFill>
          <a:latin typeface="Trebuchet MS" panose="020B0603020202020204" pitchFamily="34" charset="0"/>
          <a:ea typeface="Trebuchet MS" panose="020B0603020202020204" pitchFamily="34" charset="0"/>
          <a:cs typeface="Trebuchet MS" panose="020B0603020202020204" pitchFamily="34" charset="0"/>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39">
          <p15:clr>
            <a:srgbClr val="F26B43"/>
          </p15:clr>
        </p15:guide>
        <p15:guide id="2" orient="horz" pos="404">
          <p15:clr>
            <a:srgbClr val="F26B43"/>
          </p15:clr>
        </p15:guide>
        <p15:guide id="3" orient="horz" pos="4181">
          <p15:clr>
            <a:srgbClr val="F26B43"/>
          </p15:clr>
        </p15:guide>
        <p15:guide id="4" pos="139">
          <p15:clr>
            <a:srgbClr val="F26B43"/>
          </p15:clr>
        </p15:guide>
        <p15:guide id="5" orient="horz" pos="4005">
          <p15:clr>
            <a:srgbClr val="F26B43"/>
          </p15:clr>
        </p15:guide>
        <p15:guide id="6" orient="horz" pos="625">
          <p15:clr>
            <a:srgbClr val="F26B43"/>
          </p15:clr>
        </p15:guide>
        <p15:guide id="7" orient="horz" pos="1080">
          <p15:clr>
            <a:srgbClr val="F26B43"/>
          </p15:clr>
        </p15:guide>
        <p15:guide id="8" orient="horz" pos="9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870530" y="2067070"/>
            <a:ext cx="8754527" cy="360000"/>
          </a:xfrm>
        </p:spPr>
        <p:txBody>
          <a:bodyPr/>
          <a:lstStyle/>
          <a:p>
            <a:r>
              <a:rPr lang="da-DK" sz="2000" b="1" dirty="0"/>
              <a:t>Kyselytutkimus kesän 2020 museovierailuaikeista</a:t>
            </a:r>
          </a:p>
        </p:txBody>
      </p:sp>
      <p:sp>
        <p:nvSpPr>
          <p:cNvPr id="4" name="Report Title"/>
          <p:cNvSpPr>
            <a:spLocks noGrp="1"/>
          </p:cNvSpPr>
          <p:nvPr>
            <p:ph type="title"/>
          </p:nvPr>
        </p:nvSpPr>
        <p:spPr/>
        <p:txBody>
          <a:bodyPr anchor="b" anchorCtr="0"/>
          <a:lstStyle/>
          <a:p>
            <a:r>
              <a:rPr lang="fi-FI" dirty="0"/>
              <a:t>Suomen museoliitto</a:t>
            </a:r>
          </a:p>
        </p:txBody>
      </p:sp>
      <p:sp>
        <p:nvSpPr>
          <p:cNvPr id="6" name="Tekstin paikkamerkki 5">
            <a:extLst>
              <a:ext uri="{FF2B5EF4-FFF2-40B4-BE49-F238E27FC236}">
                <a16:creationId xmlns:a16="http://schemas.microsoft.com/office/drawing/2014/main" id="{A328B851-21E9-467D-A340-78B23491825E}"/>
              </a:ext>
            </a:extLst>
          </p:cNvPr>
          <p:cNvSpPr>
            <a:spLocks noGrp="1"/>
          </p:cNvSpPr>
          <p:nvPr>
            <p:ph type="body" sz="quarter" idx="12"/>
          </p:nvPr>
        </p:nvSpPr>
        <p:spPr/>
        <p:txBody>
          <a:bodyPr/>
          <a:lstStyle/>
          <a:p>
            <a:r>
              <a:rPr lang="fi-FI" dirty="0"/>
              <a:t>Graafinen yhteenveto 26.5.2020</a:t>
            </a:r>
          </a:p>
        </p:txBody>
      </p:sp>
    </p:spTree>
    <p:extLst>
      <p:ext uri="{BB962C8B-B14F-4D97-AF65-F5344CB8AC3E}">
        <p14:creationId xmlns:p14="http://schemas.microsoft.com/office/powerpoint/2010/main" val="2283627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22396"/>
            <a:ext cx="10634400" cy="523220"/>
          </a:xfrm>
        </p:spPr>
        <p:txBody>
          <a:bodyPr/>
          <a:lstStyle/>
          <a:p>
            <a:r>
              <a:rPr lang="fi-FI" sz="1400" b="0" dirty="0">
                <a:solidFill>
                  <a:schemeClr val="bg1">
                    <a:lumMod val="50000"/>
                  </a:schemeClr>
                </a:solidFill>
              </a:rPr>
              <a:t>Museoita avataan taas kesäkuun alusta lähtien. </a:t>
            </a:r>
            <a:r>
              <a:rPr lang="fi-FI" sz="1400" dirty="0">
                <a:solidFill>
                  <a:schemeClr val="bg1">
                    <a:lumMod val="50000"/>
                  </a:schemeClr>
                </a:solidFill>
              </a:rPr>
              <a:t>Uskotko, että sinä lisäät, pidät ennallaan vai vähennät museokäyntejä tänä kesänä (kesä-elokuu) verrattuna siihen, kuinka usein kävit museoissa viime kesänä (kesä-elokuu)?</a:t>
            </a:r>
          </a:p>
        </p:txBody>
      </p:sp>
      <p:sp>
        <p:nvSpPr>
          <p:cNvPr id="5" name="TextBox 4"/>
          <p:cNvSpPr txBox="1"/>
          <p:nvPr/>
        </p:nvSpPr>
        <p:spPr>
          <a:xfrm>
            <a:off x="777600" y="6174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graphicFrame>
        <p:nvGraphicFramePr>
          <p:cNvPr id="6" name="Chart 5"/>
          <p:cNvGraphicFramePr>
            <a:graphicFrameLocks noGrp="1"/>
          </p:cNvGraphicFramePr>
          <p:nvPr>
            <p:extLst>
              <p:ext uri="{D42A27DB-BD31-4B8C-83A1-F6EECF244321}">
                <p14:modId xmlns:p14="http://schemas.microsoft.com/office/powerpoint/2010/main" val="1257785366"/>
              </p:ext>
            </p:extLst>
          </p:nvPr>
        </p:nvGraphicFramePr>
        <p:xfrm>
          <a:off x="568171" y="1358010"/>
          <a:ext cx="10928412" cy="48918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3560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22396"/>
            <a:ext cx="10634400" cy="523220"/>
          </a:xfrm>
        </p:spPr>
        <p:txBody>
          <a:bodyPr/>
          <a:lstStyle/>
          <a:p>
            <a:r>
              <a:rPr lang="fi-FI" sz="1400" b="0" dirty="0">
                <a:solidFill>
                  <a:schemeClr val="bg1">
                    <a:lumMod val="50000"/>
                  </a:schemeClr>
                </a:solidFill>
              </a:rPr>
              <a:t>Museoita avataan taas kesäkuun alusta lähtien. </a:t>
            </a:r>
            <a:r>
              <a:rPr lang="fi-FI" sz="1400" dirty="0">
                <a:solidFill>
                  <a:schemeClr val="bg1">
                    <a:lumMod val="50000"/>
                  </a:schemeClr>
                </a:solidFill>
              </a:rPr>
              <a:t>Uskotko, että sinä lisäät, pidät ennallaan vai vähennät museokäyntejä tänä kesänä (kesä-elokuu) verrattuna siihen, kuinka usein kävit museoissa viime kesänä (kesä-elokuu)?</a:t>
            </a:r>
          </a:p>
        </p:txBody>
      </p:sp>
      <p:sp>
        <p:nvSpPr>
          <p:cNvPr id="5" name="TextBox 4"/>
          <p:cNvSpPr txBox="1"/>
          <p:nvPr/>
        </p:nvSpPr>
        <p:spPr>
          <a:xfrm>
            <a:off x="777600" y="6174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graphicFrame>
        <p:nvGraphicFramePr>
          <p:cNvPr id="6" name="Chart 5"/>
          <p:cNvGraphicFramePr>
            <a:graphicFrameLocks noGrp="1"/>
          </p:cNvGraphicFramePr>
          <p:nvPr>
            <p:extLst>
              <p:ext uri="{D42A27DB-BD31-4B8C-83A1-F6EECF244321}">
                <p14:modId xmlns:p14="http://schemas.microsoft.com/office/powerpoint/2010/main" val="1699277694"/>
              </p:ext>
            </p:extLst>
          </p:nvPr>
        </p:nvGraphicFramePr>
        <p:xfrm>
          <a:off x="568171" y="1358010"/>
          <a:ext cx="10928412" cy="48918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214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22396"/>
            <a:ext cx="10634400" cy="523220"/>
          </a:xfrm>
        </p:spPr>
        <p:txBody>
          <a:bodyPr/>
          <a:lstStyle/>
          <a:p>
            <a:r>
              <a:rPr lang="fi-FI" sz="1400" b="0" dirty="0">
                <a:solidFill>
                  <a:schemeClr val="bg1">
                    <a:lumMod val="50000"/>
                  </a:schemeClr>
                </a:solidFill>
              </a:rPr>
              <a:t>Museoita avataan taas kesäkuun alusta lähtien. </a:t>
            </a:r>
            <a:r>
              <a:rPr lang="fi-FI" sz="1400" dirty="0">
                <a:solidFill>
                  <a:schemeClr val="bg1">
                    <a:lumMod val="50000"/>
                  </a:schemeClr>
                </a:solidFill>
              </a:rPr>
              <a:t>Uskotko, että sinä lisäät, pidät ennallaan vai vähennät museokäyntejä tänä kesänä (kesä-elokuu) verrattuna siihen, kuinka usein kävit museoissa viime kesänä (kesä-elokuu)?</a:t>
            </a:r>
          </a:p>
        </p:txBody>
      </p:sp>
      <p:sp>
        <p:nvSpPr>
          <p:cNvPr id="5" name="TextBox 4"/>
          <p:cNvSpPr txBox="1"/>
          <p:nvPr/>
        </p:nvSpPr>
        <p:spPr>
          <a:xfrm>
            <a:off x="777600" y="6174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graphicFrame>
        <p:nvGraphicFramePr>
          <p:cNvPr id="6" name="Chart 5"/>
          <p:cNvGraphicFramePr>
            <a:graphicFrameLocks noGrp="1"/>
          </p:cNvGraphicFramePr>
          <p:nvPr>
            <p:extLst>
              <p:ext uri="{D42A27DB-BD31-4B8C-83A1-F6EECF244321}">
                <p14:modId xmlns:p14="http://schemas.microsoft.com/office/powerpoint/2010/main" val="2888520494"/>
              </p:ext>
            </p:extLst>
          </p:nvPr>
        </p:nvGraphicFramePr>
        <p:xfrm>
          <a:off x="568171" y="1358010"/>
          <a:ext cx="10928412" cy="48918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2879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75792"/>
            <a:ext cx="10634400" cy="307777"/>
          </a:xfrm>
        </p:spPr>
        <p:txBody>
          <a:bodyPr/>
          <a:lstStyle/>
          <a:p>
            <a:r>
              <a:rPr lang="fi-FI" sz="1400" b="0" dirty="0">
                <a:solidFill>
                  <a:schemeClr val="bg1">
                    <a:lumMod val="50000"/>
                  </a:schemeClr>
                </a:solidFill>
              </a:rPr>
              <a:t>Museokäyntien muutos kesä 2020 (kesä-elokuu) vs. kesä 2019 (kesä-elokuu) yhteenveto:</a:t>
            </a:r>
            <a:endParaRPr lang="fi-FI" sz="1400" dirty="0">
              <a:solidFill>
                <a:schemeClr val="bg1">
                  <a:lumMod val="50000"/>
                </a:schemeClr>
              </a:solidFill>
            </a:endParaRPr>
          </a:p>
        </p:txBody>
      </p:sp>
      <p:sp>
        <p:nvSpPr>
          <p:cNvPr id="4" name="Ellipsi 3">
            <a:extLst>
              <a:ext uri="{FF2B5EF4-FFF2-40B4-BE49-F238E27FC236}">
                <a16:creationId xmlns:a16="http://schemas.microsoft.com/office/drawing/2014/main" id="{B6C37EBF-D98C-4D92-A86B-A61C5F74A7FA}"/>
              </a:ext>
            </a:extLst>
          </p:cNvPr>
          <p:cNvSpPr/>
          <p:nvPr/>
        </p:nvSpPr>
        <p:spPr>
          <a:xfrm>
            <a:off x="846337" y="1357177"/>
            <a:ext cx="2228296" cy="1589103"/>
          </a:xfrm>
          <a:prstGeom prst="ellips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b="1" dirty="0">
                <a:solidFill>
                  <a:schemeClr val="tx1"/>
                </a:solidFill>
              </a:rPr>
              <a:t>Lisää</a:t>
            </a:r>
          </a:p>
          <a:p>
            <a:pPr algn="ctr"/>
            <a:r>
              <a:rPr lang="fi-FI" sz="2000" b="1" dirty="0">
                <a:solidFill>
                  <a:schemeClr val="tx1"/>
                </a:solidFill>
              </a:rPr>
              <a:t>26</a:t>
            </a:r>
            <a:r>
              <a:rPr lang="fi-FI" sz="2000" dirty="0">
                <a:solidFill>
                  <a:schemeClr val="tx1"/>
                </a:solidFill>
              </a:rPr>
              <a:t> %</a:t>
            </a:r>
          </a:p>
        </p:txBody>
      </p:sp>
      <p:sp>
        <p:nvSpPr>
          <p:cNvPr id="7" name="Ellipsi 6">
            <a:extLst>
              <a:ext uri="{FF2B5EF4-FFF2-40B4-BE49-F238E27FC236}">
                <a16:creationId xmlns:a16="http://schemas.microsoft.com/office/drawing/2014/main" id="{7248856E-1D32-4F54-AB16-D83696A1650A}"/>
              </a:ext>
            </a:extLst>
          </p:cNvPr>
          <p:cNvSpPr/>
          <p:nvPr/>
        </p:nvSpPr>
        <p:spPr>
          <a:xfrm>
            <a:off x="846337" y="3092703"/>
            <a:ext cx="2228296" cy="1589103"/>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b="1" dirty="0">
                <a:solidFill>
                  <a:schemeClr val="tx1"/>
                </a:solidFill>
              </a:rPr>
              <a:t>Pitää ennallaan</a:t>
            </a:r>
          </a:p>
          <a:p>
            <a:pPr algn="ctr"/>
            <a:r>
              <a:rPr lang="fi-FI" sz="2000" b="1" dirty="0">
                <a:solidFill>
                  <a:schemeClr val="tx1"/>
                </a:solidFill>
              </a:rPr>
              <a:t>52</a:t>
            </a:r>
            <a:r>
              <a:rPr lang="fi-FI" sz="2000" dirty="0">
                <a:solidFill>
                  <a:schemeClr val="tx1"/>
                </a:solidFill>
              </a:rPr>
              <a:t> %</a:t>
            </a:r>
          </a:p>
        </p:txBody>
      </p:sp>
      <p:sp>
        <p:nvSpPr>
          <p:cNvPr id="9" name="Ellipsi 8">
            <a:extLst>
              <a:ext uri="{FF2B5EF4-FFF2-40B4-BE49-F238E27FC236}">
                <a16:creationId xmlns:a16="http://schemas.microsoft.com/office/drawing/2014/main" id="{E670E3DD-E328-4C95-8657-9FA196376D98}"/>
              </a:ext>
            </a:extLst>
          </p:cNvPr>
          <p:cNvSpPr/>
          <p:nvPr/>
        </p:nvSpPr>
        <p:spPr>
          <a:xfrm>
            <a:off x="846337" y="4828229"/>
            <a:ext cx="2228296" cy="1589103"/>
          </a:xfrm>
          <a:prstGeom prst="ellipse">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b="1" dirty="0">
                <a:solidFill>
                  <a:schemeClr val="tx1"/>
                </a:solidFill>
              </a:rPr>
              <a:t>Vähentää</a:t>
            </a:r>
          </a:p>
          <a:p>
            <a:pPr algn="ctr"/>
            <a:r>
              <a:rPr lang="fi-FI" sz="2000" b="1" dirty="0">
                <a:solidFill>
                  <a:schemeClr val="tx1"/>
                </a:solidFill>
              </a:rPr>
              <a:t>11 </a:t>
            </a:r>
            <a:r>
              <a:rPr lang="fi-FI" sz="2000" dirty="0">
                <a:solidFill>
                  <a:schemeClr val="tx1"/>
                </a:solidFill>
              </a:rPr>
              <a:t>%</a:t>
            </a:r>
          </a:p>
        </p:txBody>
      </p:sp>
      <p:grpSp>
        <p:nvGrpSpPr>
          <p:cNvPr id="19" name="Ryhmä 18">
            <a:extLst>
              <a:ext uri="{FF2B5EF4-FFF2-40B4-BE49-F238E27FC236}">
                <a16:creationId xmlns:a16="http://schemas.microsoft.com/office/drawing/2014/main" id="{33531B31-6309-4156-A5D3-0F1A7AD9A0B6}"/>
              </a:ext>
            </a:extLst>
          </p:cNvPr>
          <p:cNvGrpSpPr/>
          <p:nvPr/>
        </p:nvGrpSpPr>
        <p:grpSpPr>
          <a:xfrm>
            <a:off x="3240350" y="1456157"/>
            <a:ext cx="6072327" cy="1264669"/>
            <a:chOff x="3240350" y="1456157"/>
            <a:chExt cx="6072327" cy="1264669"/>
          </a:xfrm>
        </p:grpSpPr>
        <p:sp>
          <p:nvSpPr>
            <p:cNvPr id="11" name="Suorakulmio 10">
              <a:extLst>
                <a:ext uri="{FF2B5EF4-FFF2-40B4-BE49-F238E27FC236}">
                  <a16:creationId xmlns:a16="http://schemas.microsoft.com/office/drawing/2014/main" id="{C420DEE6-766C-4BFB-AAE4-A6A96C03F33B}"/>
                </a:ext>
              </a:extLst>
            </p:cNvPr>
            <p:cNvSpPr/>
            <p:nvPr/>
          </p:nvSpPr>
          <p:spPr>
            <a:xfrm>
              <a:off x="4276078" y="1462409"/>
              <a:ext cx="2089211" cy="5717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Kävi 2019 ja aikoo käydä 2020 useammin </a:t>
              </a:r>
              <a:r>
                <a:rPr lang="fi-FI" sz="1200" b="1" dirty="0">
                  <a:solidFill>
                    <a:schemeClr val="tx1"/>
                  </a:solidFill>
                </a:rPr>
                <a:t>15</a:t>
              </a:r>
              <a:r>
                <a:rPr lang="fi-FI" sz="1200" dirty="0">
                  <a:solidFill>
                    <a:schemeClr val="tx1"/>
                  </a:solidFill>
                </a:rPr>
                <a:t> %</a:t>
              </a:r>
            </a:p>
          </p:txBody>
        </p:sp>
        <p:sp>
          <p:nvSpPr>
            <p:cNvPr id="12" name="Suorakulmio 11">
              <a:extLst>
                <a:ext uri="{FF2B5EF4-FFF2-40B4-BE49-F238E27FC236}">
                  <a16:creationId xmlns:a16="http://schemas.microsoft.com/office/drawing/2014/main" id="{4E6D95E4-7BAE-4AC4-8968-65F630B77788}"/>
                </a:ext>
              </a:extLst>
            </p:cNvPr>
            <p:cNvSpPr/>
            <p:nvPr/>
          </p:nvSpPr>
          <p:spPr>
            <a:xfrm>
              <a:off x="4276078" y="2149068"/>
              <a:ext cx="2089211" cy="5717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Ei käynyt 2019 mutta aikoo käydä 2020 </a:t>
              </a:r>
              <a:r>
                <a:rPr lang="fi-FI" sz="1200" b="1" dirty="0">
                  <a:solidFill>
                    <a:schemeClr val="tx1"/>
                  </a:solidFill>
                </a:rPr>
                <a:t>11</a:t>
              </a:r>
              <a:r>
                <a:rPr lang="fi-FI" sz="1200" dirty="0">
                  <a:solidFill>
                    <a:schemeClr val="tx1"/>
                  </a:solidFill>
                </a:rPr>
                <a:t> %</a:t>
              </a:r>
            </a:p>
          </p:txBody>
        </p:sp>
        <p:sp>
          <p:nvSpPr>
            <p:cNvPr id="15" name="Suorakulmio 14">
              <a:extLst>
                <a:ext uri="{FF2B5EF4-FFF2-40B4-BE49-F238E27FC236}">
                  <a16:creationId xmlns:a16="http://schemas.microsoft.com/office/drawing/2014/main" id="{C9E51AC4-50D8-411A-94D5-9E3B172996C5}"/>
                </a:ext>
              </a:extLst>
            </p:cNvPr>
            <p:cNvSpPr/>
            <p:nvPr/>
          </p:nvSpPr>
          <p:spPr>
            <a:xfrm>
              <a:off x="7566735" y="1456157"/>
              <a:ext cx="1745942" cy="5717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Aikoo lisätä huomattavasti </a:t>
              </a:r>
              <a:r>
                <a:rPr lang="fi-FI" sz="1200" b="1" dirty="0">
                  <a:solidFill>
                    <a:schemeClr val="tx1"/>
                  </a:solidFill>
                </a:rPr>
                <a:t>6</a:t>
              </a:r>
              <a:r>
                <a:rPr lang="fi-FI" sz="1200" dirty="0">
                  <a:solidFill>
                    <a:schemeClr val="tx1"/>
                  </a:solidFill>
                </a:rPr>
                <a:t> %</a:t>
              </a:r>
            </a:p>
          </p:txBody>
        </p:sp>
        <p:sp>
          <p:nvSpPr>
            <p:cNvPr id="16" name="Suorakulmio 15">
              <a:extLst>
                <a:ext uri="{FF2B5EF4-FFF2-40B4-BE49-F238E27FC236}">
                  <a16:creationId xmlns:a16="http://schemas.microsoft.com/office/drawing/2014/main" id="{4209BB38-4839-4A9F-9273-CA255E3E0D4B}"/>
                </a:ext>
              </a:extLst>
            </p:cNvPr>
            <p:cNvSpPr/>
            <p:nvPr/>
          </p:nvSpPr>
          <p:spPr>
            <a:xfrm>
              <a:off x="7566735" y="2149068"/>
              <a:ext cx="1745942" cy="5717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Aikoo lisätä hieman </a:t>
              </a:r>
            </a:p>
            <a:p>
              <a:pPr algn="ctr"/>
              <a:r>
                <a:rPr lang="fi-FI" sz="1200" b="1" dirty="0">
                  <a:solidFill>
                    <a:schemeClr val="tx1"/>
                  </a:solidFill>
                </a:rPr>
                <a:t>20</a:t>
              </a:r>
              <a:r>
                <a:rPr lang="fi-FI" sz="1200" dirty="0">
                  <a:solidFill>
                    <a:schemeClr val="tx1"/>
                  </a:solidFill>
                </a:rPr>
                <a:t> %</a:t>
              </a:r>
            </a:p>
          </p:txBody>
        </p:sp>
        <p:sp>
          <p:nvSpPr>
            <p:cNvPr id="17" name="Nuoli: Vasen-oikea 16">
              <a:extLst>
                <a:ext uri="{FF2B5EF4-FFF2-40B4-BE49-F238E27FC236}">
                  <a16:creationId xmlns:a16="http://schemas.microsoft.com/office/drawing/2014/main" id="{DD8CE2EF-0210-48BC-9CFF-6880CC1B3C3D}"/>
                </a:ext>
              </a:extLst>
            </p:cNvPr>
            <p:cNvSpPr/>
            <p:nvPr/>
          </p:nvSpPr>
          <p:spPr>
            <a:xfrm>
              <a:off x="3240350" y="1912050"/>
              <a:ext cx="825623" cy="452171"/>
            </a:xfrm>
            <a:prstGeom prst="lef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Nuoli: Vasen-oikea 17">
              <a:extLst>
                <a:ext uri="{FF2B5EF4-FFF2-40B4-BE49-F238E27FC236}">
                  <a16:creationId xmlns:a16="http://schemas.microsoft.com/office/drawing/2014/main" id="{45A58EEF-BC4D-435D-8DA8-880A8C01F702}"/>
                </a:ext>
              </a:extLst>
            </p:cNvPr>
            <p:cNvSpPr/>
            <p:nvPr/>
          </p:nvSpPr>
          <p:spPr>
            <a:xfrm>
              <a:off x="6531005" y="1912049"/>
              <a:ext cx="825623" cy="452171"/>
            </a:xfrm>
            <a:prstGeom prst="lef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grpSp>
        <p:nvGrpSpPr>
          <p:cNvPr id="20" name="Ryhmä 19">
            <a:extLst>
              <a:ext uri="{FF2B5EF4-FFF2-40B4-BE49-F238E27FC236}">
                <a16:creationId xmlns:a16="http://schemas.microsoft.com/office/drawing/2014/main" id="{725DDE0B-078B-43BE-BAAB-BF7D08073EA0}"/>
              </a:ext>
            </a:extLst>
          </p:cNvPr>
          <p:cNvGrpSpPr/>
          <p:nvPr/>
        </p:nvGrpSpPr>
        <p:grpSpPr>
          <a:xfrm>
            <a:off x="3240350" y="3215306"/>
            <a:ext cx="3124939" cy="1258417"/>
            <a:chOff x="3240350" y="1462409"/>
            <a:chExt cx="3124939" cy="1258417"/>
          </a:xfrm>
          <a:solidFill>
            <a:schemeClr val="bg1">
              <a:lumMod val="85000"/>
            </a:schemeClr>
          </a:solidFill>
        </p:grpSpPr>
        <p:sp>
          <p:nvSpPr>
            <p:cNvPr id="21" name="Suorakulmio 20">
              <a:extLst>
                <a:ext uri="{FF2B5EF4-FFF2-40B4-BE49-F238E27FC236}">
                  <a16:creationId xmlns:a16="http://schemas.microsoft.com/office/drawing/2014/main" id="{002A806C-03E8-4281-B452-4CD6A6FE0621}"/>
                </a:ext>
              </a:extLst>
            </p:cNvPr>
            <p:cNvSpPr/>
            <p:nvPr/>
          </p:nvSpPr>
          <p:spPr>
            <a:xfrm>
              <a:off x="4276078" y="1462409"/>
              <a:ext cx="2089211" cy="5717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Kävi 2019 ja aikoo käydä 2020 yhtä usein </a:t>
              </a:r>
              <a:r>
                <a:rPr lang="fi-FI" sz="1200" b="1" dirty="0">
                  <a:solidFill>
                    <a:schemeClr val="tx1"/>
                  </a:solidFill>
                </a:rPr>
                <a:t>21</a:t>
              </a:r>
              <a:r>
                <a:rPr lang="fi-FI" sz="1200" dirty="0">
                  <a:solidFill>
                    <a:schemeClr val="tx1"/>
                  </a:solidFill>
                </a:rPr>
                <a:t> %</a:t>
              </a:r>
            </a:p>
          </p:txBody>
        </p:sp>
        <p:sp>
          <p:nvSpPr>
            <p:cNvPr id="22" name="Suorakulmio 21">
              <a:extLst>
                <a:ext uri="{FF2B5EF4-FFF2-40B4-BE49-F238E27FC236}">
                  <a16:creationId xmlns:a16="http://schemas.microsoft.com/office/drawing/2014/main" id="{2C173165-CD21-4A20-B145-58405DEDC1A5}"/>
                </a:ext>
              </a:extLst>
            </p:cNvPr>
            <p:cNvSpPr/>
            <p:nvPr/>
          </p:nvSpPr>
          <p:spPr>
            <a:xfrm>
              <a:off x="4276078" y="2149068"/>
              <a:ext cx="2089211" cy="5717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Ei käynyt 2019 eikä aio käydä myöskään 2020 </a:t>
              </a:r>
            </a:p>
            <a:p>
              <a:pPr algn="ctr"/>
              <a:r>
                <a:rPr lang="fi-FI" sz="1200" b="1" dirty="0">
                  <a:solidFill>
                    <a:schemeClr val="tx1"/>
                  </a:solidFill>
                </a:rPr>
                <a:t>31</a:t>
              </a:r>
              <a:r>
                <a:rPr lang="fi-FI" sz="1200" dirty="0">
                  <a:solidFill>
                    <a:schemeClr val="tx1"/>
                  </a:solidFill>
                </a:rPr>
                <a:t> %</a:t>
              </a:r>
            </a:p>
          </p:txBody>
        </p:sp>
        <p:sp>
          <p:nvSpPr>
            <p:cNvPr id="25" name="Nuoli: Vasen-oikea 24">
              <a:extLst>
                <a:ext uri="{FF2B5EF4-FFF2-40B4-BE49-F238E27FC236}">
                  <a16:creationId xmlns:a16="http://schemas.microsoft.com/office/drawing/2014/main" id="{D70E6D89-D3DE-4E82-B8B3-7B199389ABEC}"/>
                </a:ext>
              </a:extLst>
            </p:cNvPr>
            <p:cNvSpPr/>
            <p:nvPr/>
          </p:nvSpPr>
          <p:spPr>
            <a:xfrm>
              <a:off x="3240350" y="1912050"/>
              <a:ext cx="825623" cy="452171"/>
            </a:xfrm>
            <a:prstGeom prst="lef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grpSp>
        <p:nvGrpSpPr>
          <p:cNvPr id="27" name="Ryhmä 26">
            <a:extLst>
              <a:ext uri="{FF2B5EF4-FFF2-40B4-BE49-F238E27FC236}">
                <a16:creationId xmlns:a16="http://schemas.microsoft.com/office/drawing/2014/main" id="{065DAAFC-7980-43E8-BF2C-DB450939FF6D}"/>
              </a:ext>
            </a:extLst>
          </p:cNvPr>
          <p:cNvGrpSpPr/>
          <p:nvPr/>
        </p:nvGrpSpPr>
        <p:grpSpPr>
          <a:xfrm>
            <a:off x="3240350" y="4965564"/>
            <a:ext cx="6072327" cy="1264669"/>
            <a:chOff x="3240350" y="1456157"/>
            <a:chExt cx="6072327" cy="1264669"/>
          </a:xfrm>
          <a:solidFill>
            <a:schemeClr val="accent2">
              <a:lumMod val="40000"/>
              <a:lumOff val="60000"/>
            </a:schemeClr>
          </a:solidFill>
        </p:grpSpPr>
        <p:sp>
          <p:nvSpPr>
            <p:cNvPr id="28" name="Suorakulmio 27">
              <a:extLst>
                <a:ext uri="{FF2B5EF4-FFF2-40B4-BE49-F238E27FC236}">
                  <a16:creationId xmlns:a16="http://schemas.microsoft.com/office/drawing/2014/main" id="{3E8ABB84-8085-4042-8384-510ED3F04B7C}"/>
                </a:ext>
              </a:extLst>
            </p:cNvPr>
            <p:cNvSpPr/>
            <p:nvPr/>
          </p:nvSpPr>
          <p:spPr>
            <a:xfrm>
              <a:off x="4276078" y="1827494"/>
              <a:ext cx="2089211" cy="5717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Kävi 2019 ja aikoo käydä 2020 harvemmin tai ei lainkaan </a:t>
              </a:r>
              <a:r>
                <a:rPr lang="fi-FI" sz="1200" b="1" dirty="0">
                  <a:solidFill>
                    <a:schemeClr val="tx1"/>
                  </a:solidFill>
                </a:rPr>
                <a:t>11</a:t>
              </a:r>
              <a:r>
                <a:rPr lang="fi-FI" sz="1200" dirty="0">
                  <a:solidFill>
                    <a:schemeClr val="tx1"/>
                  </a:solidFill>
                </a:rPr>
                <a:t> %</a:t>
              </a:r>
            </a:p>
          </p:txBody>
        </p:sp>
        <p:sp>
          <p:nvSpPr>
            <p:cNvPr id="30" name="Suorakulmio 29">
              <a:extLst>
                <a:ext uri="{FF2B5EF4-FFF2-40B4-BE49-F238E27FC236}">
                  <a16:creationId xmlns:a16="http://schemas.microsoft.com/office/drawing/2014/main" id="{381AFA81-8D15-4380-B156-7F441AAE3DD0}"/>
                </a:ext>
              </a:extLst>
            </p:cNvPr>
            <p:cNvSpPr/>
            <p:nvPr/>
          </p:nvSpPr>
          <p:spPr>
            <a:xfrm>
              <a:off x="7566735" y="1456157"/>
              <a:ext cx="1745942" cy="5717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dirty="0">
                  <a:solidFill>
                    <a:schemeClr val="tx1"/>
                  </a:solidFill>
                </a:rPr>
                <a:t>Aikoo vähentää huomattavasti /kokonaan </a:t>
              </a:r>
              <a:r>
                <a:rPr lang="fi-FI" sz="1100" b="1" dirty="0">
                  <a:solidFill>
                    <a:schemeClr val="tx1"/>
                  </a:solidFill>
                </a:rPr>
                <a:t>7</a:t>
              </a:r>
              <a:r>
                <a:rPr lang="fi-FI" sz="1100" dirty="0">
                  <a:solidFill>
                    <a:schemeClr val="tx1"/>
                  </a:solidFill>
                </a:rPr>
                <a:t> %</a:t>
              </a:r>
            </a:p>
          </p:txBody>
        </p:sp>
        <p:sp>
          <p:nvSpPr>
            <p:cNvPr id="31" name="Suorakulmio 30">
              <a:extLst>
                <a:ext uri="{FF2B5EF4-FFF2-40B4-BE49-F238E27FC236}">
                  <a16:creationId xmlns:a16="http://schemas.microsoft.com/office/drawing/2014/main" id="{F79F6D77-F5D9-44F4-BD07-5C2B0263B4B3}"/>
                </a:ext>
              </a:extLst>
            </p:cNvPr>
            <p:cNvSpPr/>
            <p:nvPr/>
          </p:nvSpPr>
          <p:spPr>
            <a:xfrm>
              <a:off x="7566735" y="2149068"/>
              <a:ext cx="1745942" cy="5717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Aikoo vähentää hieman </a:t>
              </a:r>
              <a:r>
                <a:rPr lang="fi-FI" sz="1200" b="1" dirty="0">
                  <a:solidFill>
                    <a:schemeClr val="tx1"/>
                  </a:solidFill>
                </a:rPr>
                <a:t>4</a:t>
              </a:r>
              <a:r>
                <a:rPr lang="fi-FI" sz="1200" dirty="0">
                  <a:solidFill>
                    <a:schemeClr val="tx1"/>
                  </a:solidFill>
                </a:rPr>
                <a:t> %</a:t>
              </a:r>
            </a:p>
          </p:txBody>
        </p:sp>
        <p:sp>
          <p:nvSpPr>
            <p:cNvPr id="32" name="Nuoli: Vasen-oikea 31">
              <a:extLst>
                <a:ext uri="{FF2B5EF4-FFF2-40B4-BE49-F238E27FC236}">
                  <a16:creationId xmlns:a16="http://schemas.microsoft.com/office/drawing/2014/main" id="{864C425B-8AF5-4D0F-98B4-3738FD6D9A17}"/>
                </a:ext>
              </a:extLst>
            </p:cNvPr>
            <p:cNvSpPr/>
            <p:nvPr/>
          </p:nvSpPr>
          <p:spPr>
            <a:xfrm>
              <a:off x="3240350" y="1912050"/>
              <a:ext cx="825623" cy="452171"/>
            </a:xfrm>
            <a:prstGeom prst="lef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3" name="Nuoli: Vasen-oikea 32">
              <a:extLst>
                <a:ext uri="{FF2B5EF4-FFF2-40B4-BE49-F238E27FC236}">
                  <a16:creationId xmlns:a16="http://schemas.microsoft.com/office/drawing/2014/main" id="{136B23F9-9A8F-497A-AC42-787DE2170BFA}"/>
                </a:ext>
              </a:extLst>
            </p:cNvPr>
            <p:cNvSpPr/>
            <p:nvPr/>
          </p:nvSpPr>
          <p:spPr>
            <a:xfrm>
              <a:off x="6531005" y="1912049"/>
              <a:ext cx="825623" cy="452171"/>
            </a:xfrm>
            <a:prstGeom prst="lef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sp>
        <p:nvSpPr>
          <p:cNvPr id="34" name="Tekstiruutu 33">
            <a:extLst>
              <a:ext uri="{FF2B5EF4-FFF2-40B4-BE49-F238E27FC236}">
                <a16:creationId xmlns:a16="http://schemas.microsoft.com/office/drawing/2014/main" id="{7DE4DDAB-65BD-4135-AA37-1C32CDACA903}"/>
              </a:ext>
            </a:extLst>
          </p:cNvPr>
          <p:cNvSpPr txBox="1"/>
          <p:nvPr/>
        </p:nvSpPr>
        <p:spPr>
          <a:xfrm>
            <a:off x="7029143" y="3215306"/>
            <a:ext cx="4156722" cy="892552"/>
          </a:xfrm>
          <a:prstGeom prst="rect">
            <a:avLst/>
          </a:prstGeom>
          <a:noFill/>
        </p:spPr>
        <p:txBody>
          <a:bodyPr wrap="square" rtlCol="0">
            <a:spAutoFit/>
          </a:bodyPr>
          <a:lstStyle/>
          <a:p>
            <a:pPr algn="ctr"/>
            <a:r>
              <a:rPr lang="fi-FI" sz="1400" dirty="0">
                <a:solidFill>
                  <a:srgbClr val="332C41"/>
                </a:solidFill>
              </a:rPr>
              <a:t>Kaikki prosenttiluvut ovat suhteessa koko vastaajajoukkoon (N=1001). 10% vastaajista kuuluu luokkaan ”Ei osaa sanoa” </a:t>
            </a:r>
          </a:p>
          <a:p>
            <a:pPr algn="ctr"/>
            <a:r>
              <a:rPr lang="fi-FI" sz="1000" dirty="0">
                <a:solidFill>
                  <a:srgbClr val="332C41"/>
                </a:solidFill>
              </a:rPr>
              <a:t>(=ei osannut sanoa miten käyntimäärä muuttuu)</a:t>
            </a:r>
          </a:p>
        </p:txBody>
      </p:sp>
    </p:spTree>
    <p:extLst>
      <p:ext uri="{BB962C8B-B14F-4D97-AF65-F5344CB8AC3E}">
        <p14:creationId xmlns:p14="http://schemas.microsoft.com/office/powerpoint/2010/main" val="138489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75792"/>
            <a:ext cx="10634400" cy="307777"/>
          </a:xfrm>
        </p:spPr>
        <p:txBody>
          <a:bodyPr/>
          <a:lstStyle/>
          <a:p>
            <a:r>
              <a:rPr lang="fi-FI" sz="1400" b="0" dirty="0">
                <a:solidFill>
                  <a:schemeClr val="bg1">
                    <a:lumMod val="50000"/>
                  </a:schemeClr>
                </a:solidFill>
              </a:rPr>
              <a:t>Karkea arviolaskelma käyntimäärän muutoksesta kesä 2020 (kesä-elokuu) vs. kesä 2019 (kesä-elokuu)</a:t>
            </a:r>
            <a:endParaRPr lang="fi-FI" sz="1400" dirty="0">
              <a:solidFill>
                <a:schemeClr val="bg1">
                  <a:lumMod val="50000"/>
                </a:schemeClr>
              </a:solidFill>
            </a:endParaRPr>
          </a:p>
        </p:txBody>
      </p:sp>
      <p:graphicFrame>
        <p:nvGraphicFramePr>
          <p:cNvPr id="5" name="Taulukko 6">
            <a:extLst>
              <a:ext uri="{FF2B5EF4-FFF2-40B4-BE49-F238E27FC236}">
                <a16:creationId xmlns:a16="http://schemas.microsoft.com/office/drawing/2014/main" id="{F4A7E636-4737-4747-92DE-2CF3C96C9269}"/>
              </a:ext>
            </a:extLst>
          </p:cNvPr>
          <p:cNvGraphicFramePr>
            <a:graphicFrameLocks noGrp="1"/>
          </p:cNvGraphicFramePr>
          <p:nvPr>
            <p:extLst>
              <p:ext uri="{D42A27DB-BD31-4B8C-83A1-F6EECF244321}">
                <p14:modId xmlns:p14="http://schemas.microsoft.com/office/powerpoint/2010/main" val="2990484120"/>
              </p:ext>
            </p:extLst>
          </p:nvPr>
        </p:nvGraphicFramePr>
        <p:xfrm>
          <a:off x="371875" y="1350513"/>
          <a:ext cx="6588000" cy="4643663"/>
        </p:xfrm>
        <a:graphic>
          <a:graphicData uri="http://schemas.openxmlformats.org/drawingml/2006/table">
            <a:tbl>
              <a:tblPr firstRow="1" bandRow="1">
                <a:tableStyleId>{68D230F3-CF80-4859-8CE7-A43EE81993B5}</a:tableStyleId>
              </a:tblPr>
              <a:tblGrid>
                <a:gridCol w="2052000">
                  <a:extLst>
                    <a:ext uri="{9D8B030D-6E8A-4147-A177-3AD203B41FA5}">
                      <a16:colId xmlns:a16="http://schemas.microsoft.com/office/drawing/2014/main" val="642210704"/>
                    </a:ext>
                  </a:extLst>
                </a:gridCol>
                <a:gridCol w="756000">
                  <a:extLst>
                    <a:ext uri="{9D8B030D-6E8A-4147-A177-3AD203B41FA5}">
                      <a16:colId xmlns:a16="http://schemas.microsoft.com/office/drawing/2014/main" val="642658260"/>
                    </a:ext>
                  </a:extLst>
                </a:gridCol>
                <a:gridCol w="756000">
                  <a:extLst>
                    <a:ext uri="{9D8B030D-6E8A-4147-A177-3AD203B41FA5}">
                      <a16:colId xmlns:a16="http://schemas.microsoft.com/office/drawing/2014/main" val="2951656442"/>
                    </a:ext>
                  </a:extLst>
                </a:gridCol>
                <a:gridCol w="756000">
                  <a:extLst>
                    <a:ext uri="{9D8B030D-6E8A-4147-A177-3AD203B41FA5}">
                      <a16:colId xmlns:a16="http://schemas.microsoft.com/office/drawing/2014/main" val="3418819499"/>
                    </a:ext>
                  </a:extLst>
                </a:gridCol>
                <a:gridCol w="756000">
                  <a:extLst>
                    <a:ext uri="{9D8B030D-6E8A-4147-A177-3AD203B41FA5}">
                      <a16:colId xmlns:a16="http://schemas.microsoft.com/office/drawing/2014/main" val="583675822"/>
                    </a:ext>
                  </a:extLst>
                </a:gridCol>
                <a:gridCol w="756000">
                  <a:extLst>
                    <a:ext uri="{9D8B030D-6E8A-4147-A177-3AD203B41FA5}">
                      <a16:colId xmlns:a16="http://schemas.microsoft.com/office/drawing/2014/main" val="2267061898"/>
                    </a:ext>
                  </a:extLst>
                </a:gridCol>
                <a:gridCol w="756000">
                  <a:extLst>
                    <a:ext uri="{9D8B030D-6E8A-4147-A177-3AD203B41FA5}">
                      <a16:colId xmlns:a16="http://schemas.microsoft.com/office/drawing/2014/main" val="2972959824"/>
                    </a:ext>
                  </a:extLst>
                </a:gridCol>
              </a:tblGrid>
              <a:tr h="508031">
                <a:tc>
                  <a:txBody>
                    <a:bodyPr/>
                    <a:lstStyle/>
                    <a:p>
                      <a:pPr algn="ctr" fontAlgn="ctr"/>
                      <a:r>
                        <a:rPr lang="fi-FI" sz="800" b="0" i="0" u="none" strike="noStrike" dirty="0">
                          <a:solidFill>
                            <a:srgbClr val="000000"/>
                          </a:solidFill>
                          <a:effectLst/>
                          <a:latin typeface="+mn-lt"/>
                        </a:rPr>
                        <a:t> </a:t>
                      </a:r>
                      <a:r>
                        <a:rPr lang="fi-FI" sz="900" b="0" i="0" u="none" strike="noStrike" dirty="0">
                          <a:solidFill>
                            <a:srgbClr val="0070C0"/>
                          </a:solidFill>
                          <a:effectLst/>
                          <a:latin typeface="+mn-lt"/>
                        </a:rPr>
                        <a:t>Sininen positiivinen muutos, </a:t>
                      </a:r>
                      <a:r>
                        <a:rPr lang="fi-FI" sz="900" b="0" i="0" u="none" strike="noStrike" dirty="0">
                          <a:solidFill>
                            <a:srgbClr val="FF0000"/>
                          </a:solidFill>
                          <a:effectLst/>
                          <a:latin typeface="+mn-lt"/>
                        </a:rPr>
                        <a:t>punainen negatiivinen muutos</a:t>
                      </a:r>
                      <a:endParaRPr lang="fi-FI" sz="900" b="0" i="0" u="none" strike="noStrike" dirty="0">
                        <a:solidFill>
                          <a:srgbClr val="000000"/>
                        </a:solidFill>
                        <a:effectLst/>
                        <a:latin typeface="+mn-lt"/>
                      </a:endParaRPr>
                    </a:p>
                  </a:txBody>
                  <a:tcPr marL="7620" marR="7620" marT="7620" marB="0" anchor="ctr"/>
                </a:tc>
                <a:tc>
                  <a:txBody>
                    <a:bodyPr/>
                    <a:lstStyle/>
                    <a:p>
                      <a:pPr algn="ctr" fontAlgn="ctr"/>
                      <a:r>
                        <a:rPr lang="fi-FI" sz="800" b="1" i="0" u="none" strike="noStrike" dirty="0">
                          <a:solidFill>
                            <a:srgbClr val="000000"/>
                          </a:solidFill>
                          <a:effectLst/>
                          <a:latin typeface="+mn-lt"/>
                        </a:rPr>
                        <a:t>Kesällä 2019: Ei kertaakaan (N=492)</a:t>
                      </a:r>
                    </a:p>
                  </a:txBody>
                  <a:tcPr marL="7620" marR="7620" marT="7620" marB="0" anchor="ctr"/>
                </a:tc>
                <a:tc>
                  <a:txBody>
                    <a:bodyPr/>
                    <a:lstStyle/>
                    <a:p>
                      <a:pPr algn="ctr" fontAlgn="ctr"/>
                      <a:r>
                        <a:rPr lang="fi-FI" sz="800" b="1" i="0" u="none" strike="noStrike" dirty="0">
                          <a:solidFill>
                            <a:srgbClr val="000000"/>
                          </a:solidFill>
                          <a:effectLst/>
                          <a:latin typeface="+mn-lt"/>
                        </a:rPr>
                        <a:t>Kesällä 2019: Kerran (N=192)</a:t>
                      </a:r>
                    </a:p>
                  </a:txBody>
                  <a:tcPr marL="7620" marR="7620" marT="7620" marB="0" anchor="ctr"/>
                </a:tc>
                <a:tc>
                  <a:txBody>
                    <a:bodyPr/>
                    <a:lstStyle/>
                    <a:p>
                      <a:pPr algn="ctr" fontAlgn="ctr"/>
                      <a:r>
                        <a:rPr lang="fi-FI" sz="800" b="1" i="0" u="none" strike="noStrike" dirty="0">
                          <a:solidFill>
                            <a:srgbClr val="000000"/>
                          </a:solidFill>
                          <a:effectLst/>
                          <a:latin typeface="+mn-lt"/>
                        </a:rPr>
                        <a:t>Kesällä 2019: 2 kertaa (N=151)</a:t>
                      </a:r>
                    </a:p>
                  </a:txBody>
                  <a:tcPr marL="7620" marR="7620" marT="7620" marB="0" anchor="ctr"/>
                </a:tc>
                <a:tc>
                  <a:txBody>
                    <a:bodyPr/>
                    <a:lstStyle/>
                    <a:p>
                      <a:pPr algn="ctr" fontAlgn="ctr"/>
                      <a:r>
                        <a:rPr lang="fi-FI" sz="800" b="1" i="0" u="none" strike="noStrike" dirty="0">
                          <a:solidFill>
                            <a:srgbClr val="000000"/>
                          </a:solidFill>
                          <a:effectLst/>
                          <a:latin typeface="+mn-lt"/>
                        </a:rPr>
                        <a:t>Kesällä 2019: 3-4 kertaa (N=108)</a:t>
                      </a:r>
                    </a:p>
                  </a:txBody>
                  <a:tcPr marL="7620" marR="7620" marT="7620" marB="0" anchor="ctr"/>
                </a:tc>
                <a:tc>
                  <a:txBody>
                    <a:bodyPr/>
                    <a:lstStyle/>
                    <a:p>
                      <a:pPr algn="ctr" fontAlgn="ctr"/>
                      <a:r>
                        <a:rPr lang="fi-FI" sz="800" b="1" i="0" u="none" strike="noStrike" dirty="0">
                          <a:solidFill>
                            <a:srgbClr val="000000"/>
                          </a:solidFill>
                          <a:effectLst/>
                          <a:latin typeface="+mn-lt"/>
                        </a:rPr>
                        <a:t>Kesällä 2019: 5 kertaa tai useammin (N=50)</a:t>
                      </a:r>
                    </a:p>
                  </a:txBody>
                  <a:tcPr marL="7620" marR="7620" marT="7620" marB="0" anchor="ctr"/>
                </a:tc>
                <a:tc>
                  <a:txBody>
                    <a:bodyPr/>
                    <a:lstStyle/>
                    <a:p>
                      <a:pPr algn="ctr" fontAlgn="ctr"/>
                      <a:r>
                        <a:rPr lang="fi-FI" sz="800" b="1" i="0" u="none" strike="noStrike" dirty="0">
                          <a:solidFill>
                            <a:srgbClr val="000000"/>
                          </a:solidFill>
                          <a:effectLst/>
                          <a:latin typeface="+mn-lt"/>
                        </a:rPr>
                        <a:t>YHT</a:t>
                      </a:r>
                    </a:p>
                  </a:txBody>
                  <a:tcPr marL="7620" marR="7620" marT="7620" marB="0" anchor="ctr"/>
                </a:tc>
                <a:extLst>
                  <a:ext uri="{0D108BD9-81ED-4DB2-BD59-A6C34878D82A}">
                    <a16:rowId xmlns:a16="http://schemas.microsoft.com/office/drawing/2014/main" val="3140802377"/>
                  </a:ext>
                </a:extLst>
              </a:tr>
              <a:tr h="258477">
                <a:tc>
                  <a:txBody>
                    <a:bodyPr/>
                    <a:lstStyle/>
                    <a:p>
                      <a:pPr algn="ctr" fontAlgn="b"/>
                      <a:r>
                        <a:rPr lang="fi-FI" sz="800" b="0" i="0" u="none" strike="noStrike" dirty="0">
                          <a:solidFill>
                            <a:srgbClr val="000000"/>
                          </a:solidFill>
                          <a:effectLst/>
                          <a:latin typeface="+mn-lt"/>
                        </a:rPr>
                        <a:t>Prosenttiosuus vastaajista</a:t>
                      </a:r>
                    </a:p>
                  </a:txBody>
                  <a:tcPr marL="7620" marR="7620" marT="7620" marB="0" anchor="ctr"/>
                </a:tc>
                <a:tc>
                  <a:txBody>
                    <a:bodyPr/>
                    <a:lstStyle/>
                    <a:p>
                      <a:pPr algn="ctr" fontAlgn="ctr"/>
                      <a:r>
                        <a:rPr lang="fi-FI" sz="800" b="0" i="0" u="none" strike="noStrike">
                          <a:solidFill>
                            <a:srgbClr val="000000"/>
                          </a:solidFill>
                          <a:effectLst/>
                          <a:latin typeface="+mn-lt"/>
                        </a:rPr>
                        <a:t>49,6 %</a:t>
                      </a:r>
                    </a:p>
                  </a:txBody>
                  <a:tcPr marL="7620" marR="7620" marT="7620" marB="0" anchor="ctr"/>
                </a:tc>
                <a:tc>
                  <a:txBody>
                    <a:bodyPr/>
                    <a:lstStyle/>
                    <a:p>
                      <a:pPr algn="ctr" fontAlgn="ctr"/>
                      <a:r>
                        <a:rPr lang="fi-FI" sz="800" b="0" i="0" u="none" strike="noStrike">
                          <a:solidFill>
                            <a:srgbClr val="000000"/>
                          </a:solidFill>
                          <a:effectLst/>
                          <a:latin typeface="+mn-lt"/>
                        </a:rPr>
                        <a:t>19,4 %</a:t>
                      </a:r>
                    </a:p>
                  </a:txBody>
                  <a:tcPr marL="7620" marR="7620" marT="7620" marB="0" anchor="ctr"/>
                </a:tc>
                <a:tc>
                  <a:txBody>
                    <a:bodyPr/>
                    <a:lstStyle/>
                    <a:p>
                      <a:pPr algn="ctr" fontAlgn="ctr"/>
                      <a:r>
                        <a:rPr lang="fi-FI" sz="800" b="0" i="0" u="none" strike="noStrike">
                          <a:solidFill>
                            <a:srgbClr val="000000"/>
                          </a:solidFill>
                          <a:effectLst/>
                          <a:latin typeface="+mn-lt"/>
                        </a:rPr>
                        <a:t>15,2 %</a:t>
                      </a:r>
                    </a:p>
                  </a:txBody>
                  <a:tcPr marL="7620" marR="7620" marT="7620" marB="0" anchor="ctr"/>
                </a:tc>
                <a:tc>
                  <a:txBody>
                    <a:bodyPr/>
                    <a:lstStyle/>
                    <a:p>
                      <a:pPr algn="ctr" fontAlgn="ctr"/>
                      <a:r>
                        <a:rPr lang="fi-FI" sz="800" b="0" i="0" u="none" strike="noStrike">
                          <a:solidFill>
                            <a:srgbClr val="000000"/>
                          </a:solidFill>
                          <a:effectLst/>
                          <a:latin typeface="+mn-lt"/>
                        </a:rPr>
                        <a:t>10,9 %</a:t>
                      </a:r>
                    </a:p>
                  </a:txBody>
                  <a:tcPr marL="7620" marR="7620" marT="7620" marB="0" anchor="ctr"/>
                </a:tc>
                <a:tc>
                  <a:txBody>
                    <a:bodyPr/>
                    <a:lstStyle/>
                    <a:p>
                      <a:pPr algn="ctr" fontAlgn="ctr"/>
                      <a:r>
                        <a:rPr lang="fi-FI" sz="800" b="0" i="0" u="none" strike="noStrike">
                          <a:solidFill>
                            <a:srgbClr val="000000"/>
                          </a:solidFill>
                          <a:effectLst/>
                          <a:latin typeface="+mn-lt"/>
                        </a:rPr>
                        <a:t>5,0 %</a:t>
                      </a:r>
                    </a:p>
                  </a:txBody>
                  <a:tcPr marL="7620" marR="7620" marT="7620" marB="0" anchor="ctr"/>
                </a:tc>
                <a:tc>
                  <a:txBody>
                    <a:bodyPr/>
                    <a:lstStyle/>
                    <a:p>
                      <a:pPr algn="ctr" fontAlgn="ctr"/>
                      <a:r>
                        <a:rPr lang="fi-FI" sz="800" b="0" i="0" u="none" strike="noStrike">
                          <a:solidFill>
                            <a:srgbClr val="000000"/>
                          </a:solidFill>
                          <a:effectLst/>
                          <a:latin typeface="+mn-lt"/>
                        </a:rPr>
                        <a:t>100 %</a:t>
                      </a:r>
                    </a:p>
                  </a:txBody>
                  <a:tcPr marL="7620" marR="7620" marT="7620" marB="0" anchor="ctr"/>
                </a:tc>
                <a:extLst>
                  <a:ext uri="{0D108BD9-81ED-4DB2-BD59-A6C34878D82A}">
                    <a16:rowId xmlns:a16="http://schemas.microsoft.com/office/drawing/2014/main" val="600333020"/>
                  </a:ext>
                </a:extLst>
              </a:tr>
              <a:tr h="258477">
                <a:tc>
                  <a:txBody>
                    <a:bodyPr/>
                    <a:lstStyle/>
                    <a:p>
                      <a:pPr algn="ctr" fontAlgn="b"/>
                      <a:r>
                        <a:rPr lang="fi-FI" sz="800" b="0" i="0" u="none" strike="noStrike" dirty="0">
                          <a:solidFill>
                            <a:srgbClr val="000000"/>
                          </a:solidFill>
                          <a:effectLst/>
                          <a:latin typeface="+mn-lt"/>
                        </a:rPr>
                        <a:t>Suomalaista aikuista ko. ryhmässä</a:t>
                      </a:r>
                    </a:p>
                  </a:txBody>
                  <a:tcPr marL="7620" marR="7620" marT="7620" marB="0" anchor="ctr"/>
                </a:tc>
                <a:tc>
                  <a:txBody>
                    <a:bodyPr/>
                    <a:lstStyle/>
                    <a:p>
                      <a:pPr algn="ctr" fontAlgn="b"/>
                      <a:r>
                        <a:rPr lang="fi-FI" sz="800" b="0" i="0" u="none" strike="noStrike">
                          <a:solidFill>
                            <a:srgbClr val="000000"/>
                          </a:solidFill>
                          <a:effectLst/>
                          <a:latin typeface="+mn-lt"/>
                        </a:rPr>
                        <a:t>2167379</a:t>
                      </a:r>
                    </a:p>
                  </a:txBody>
                  <a:tcPr marL="7620" marR="7620" marT="7620" marB="0" anchor="ctr"/>
                </a:tc>
                <a:tc>
                  <a:txBody>
                    <a:bodyPr/>
                    <a:lstStyle/>
                    <a:p>
                      <a:pPr algn="ctr" fontAlgn="b"/>
                      <a:r>
                        <a:rPr lang="fi-FI" sz="800" b="0" i="0" u="none" strike="noStrike">
                          <a:solidFill>
                            <a:srgbClr val="000000"/>
                          </a:solidFill>
                          <a:effectLst/>
                          <a:latin typeface="+mn-lt"/>
                        </a:rPr>
                        <a:t>845806</a:t>
                      </a:r>
                    </a:p>
                  </a:txBody>
                  <a:tcPr marL="7620" marR="7620" marT="7620" marB="0" anchor="ctr"/>
                </a:tc>
                <a:tc>
                  <a:txBody>
                    <a:bodyPr/>
                    <a:lstStyle/>
                    <a:p>
                      <a:pPr algn="ctr" fontAlgn="b"/>
                      <a:r>
                        <a:rPr lang="fi-FI" sz="800" b="0" i="0" u="none" strike="noStrike">
                          <a:solidFill>
                            <a:srgbClr val="000000"/>
                          </a:solidFill>
                          <a:effectLst/>
                          <a:latin typeface="+mn-lt"/>
                        </a:rPr>
                        <a:t>665192</a:t>
                      </a:r>
                    </a:p>
                  </a:txBody>
                  <a:tcPr marL="7620" marR="7620" marT="7620" marB="0" anchor="ctr"/>
                </a:tc>
                <a:tc>
                  <a:txBody>
                    <a:bodyPr/>
                    <a:lstStyle/>
                    <a:p>
                      <a:pPr algn="ctr" fontAlgn="b"/>
                      <a:r>
                        <a:rPr lang="fi-FI" sz="800" b="0" i="0" u="none" strike="noStrike">
                          <a:solidFill>
                            <a:srgbClr val="000000"/>
                          </a:solidFill>
                          <a:effectLst/>
                          <a:latin typeface="+mn-lt"/>
                        </a:rPr>
                        <a:t>475766</a:t>
                      </a:r>
                    </a:p>
                  </a:txBody>
                  <a:tcPr marL="7620" marR="7620" marT="7620" marB="0" anchor="ctr"/>
                </a:tc>
                <a:tc>
                  <a:txBody>
                    <a:bodyPr/>
                    <a:lstStyle/>
                    <a:p>
                      <a:pPr algn="ctr" fontAlgn="b"/>
                      <a:r>
                        <a:rPr lang="fi-FI" sz="800" b="0" i="0" u="none" strike="noStrike">
                          <a:solidFill>
                            <a:srgbClr val="000000"/>
                          </a:solidFill>
                          <a:effectLst/>
                          <a:latin typeface="+mn-lt"/>
                        </a:rPr>
                        <a:t>220262</a:t>
                      </a:r>
                    </a:p>
                  </a:txBody>
                  <a:tcPr marL="7620" marR="7620" marT="7620" marB="0" anchor="ctr"/>
                </a:tc>
                <a:tc>
                  <a:txBody>
                    <a:bodyPr/>
                    <a:lstStyle/>
                    <a:p>
                      <a:pPr algn="ctr" fontAlgn="ctr"/>
                      <a:r>
                        <a:rPr lang="fi-FI" sz="800" b="0" i="0" u="none" strike="noStrike">
                          <a:solidFill>
                            <a:srgbClr val="000000"/>
                          </a:solidFill>
                          <a:effectLst/>
                          <a:latin typeface="+mn-lt"/>
                        </a:rPr>
                        <a:t>4374405</a:t>
                      </a:r>
                    </a:p>
                  </a:txBody>
                  <a:tcPr marL="7620" marR="7620" marT="7620" marB="0" anchor="ctr"/>
                </a:tc>
                <a:extLst>
                  <a:ext uri="{0D108BD9-81ED-4DB2-BD59-A6C34878D82A}">
                    <a16:rowId xmlns:a16="http://schemas.microsoft.com/office/drawing/2014/main" val="3188102731"/>
                  </a:ext>
                </a:extLst>
              </a:tr>
              <a:tr h="258477">
                <a:tc>
                  <a:txBody>
                    <a:bodyPr/>
                    <a:lstStyle/>
                    <a:p>
                      <a:pPr algn="ctr" fontAlgn="b"/>
                      <a:r>
                        <a:rPr lang="fi-FI" sz="800" b="0" i="0" u="none" strike="noStrike" dirty="0">
                          <a:solidFill>
                            <a:srgbClr val="000000"/>
                          </a:solidFill>
                          <a:effectLst/>
                          <a:latin typeface="+mn-lt"/>
                        </a:rPr>
                        <a:t>Lisää huomattavasti (2 käyntiä), hlöä</a:t>
                      </a:r>
                    </a:p>
                  </a:txBody>
                  <a:tcPr marL="7620" marR="7620" marT="7620" marB="0" anchor="ctr"/>
                </a:tc>
                <a:tc>
                  <a:txBody>
                    <a:bodyPr/>
                    <a:lstStyle/>
                    <a:p>
                      <a:pPr algn="ctr" fontAlgn="b"/>
                      <a:r>
                        <a:rPr lang="fi-FI" sz="800" b="0" i="0" u="none" strike="noStrike">
                          <a:solidFill>
                            <a:srgbClr val="000000"/>
                          </a:solidFill>
                          <a:effectLst/>
                          <a:latin typeface="+mn-lt"/>
                        </a:rPr>
                        <a:t>83661</a:t>
                      </a:r>
                    </a:p>
                  </a:txBody>
                  <a:tcPr marL="7620" marR="7620" marT="7620" marB="0" anchor="ctr"/>
                </a:tc>
                <a:tc>
                  <a:txBody>
                    <a:bodyPr/>
                    <a:lstStyle/>
                    <a:p>
                      <a:pPr algn="ctr" fontAlgn="b"/>
                      <a:r>
                        <a:rPr lang="fi-FI" sz="800" b="0" i="0" u="none" strike="noStrike">
                          <a:solidFill>
                            <a:srgbClr val="000000"/>
                          </a:solidFill>
                          <a:effectLst/>
                          <a:latin typeface="+mn-lt"/>
                        </a:rPr>
                        <a:t>52863</a:t>
                      </a:r>
                    </a:p>
                  </a:txBody>
                  <a:tcPr marL="7620" marR="7620" marT="7620" marB="0" anchor="ctr"/>
                </a:tc>
                <a:tc>
                  <a:txBody>
                    <a:bodyPr/>
                    <a:lstStyle/>
                    <a:p>
                      <a:pPr algn="ctr" fontAlgn="b"/>
                      <a:r>
                        <a:rPr lang="fi-FI" sz="800" b="0" i="0" u="none" strike="noStrike">
                          <a:solidFill>
                            <a:srgbClr val="000000"/>
                          </a:solidFill>
                          <a:effectLst/>
                          <a:latin typeface="+mn-lt"/>
                        </a:rPr>
                        <a:t>58603</a:t>
                      </a:r>
                    </a:p>
                  </a:txBody>
                  <a:tcPr marL="7620" marR="7620" marT="7620" marB="0" anchor="ctr"/>
                </a:tc>
                <a:tc>
                  <a:txBody>
                    <a:bodyPr/>
                    <a:lstStyle/>
                    <a:p>
                      <a:pPr algn="ctr" fontAlgn="b"/>
                      <a:r>
                        <a:rPr lang="fi-FI" sz="800" b="0" i="0" u="none" strike="noStrike">
                          <a:solidFill>
                            <a:srgbClr val="000000"/>
                          </a:solidFill>
                          <a:effectLst/>
                          <a:latin typeface="+mn-lt"/>
                        </a:rPr>
                        <a:t>47862</a:t>
                      </a:r>
                    </a:p>
                  </a:txBody>
                  <a:tcPr marL="7620" marR="7620" marT="7620" marB="0" anchor="ctr"/>
                </a:tc>
                <a:tc>
                  <a:txBody>
                    <a:bodyPr/>
                    <a:lstStyle/>
                    <a:p>
                      <a:pPr algn="ctr" fontAlgn="b"/>
                      <a:r>
                        <a:rPr lang="fi-FI" sz="800" b="0" i="0" u="none" strike="noStrike">
                          <a:solidFill>
                            <a:srgbClr val="000000"/>
                          </a:solidFill>
                          <a:effectLst/>
                          <a:latin typeface="+mn-lt"/>
                        </a:rPr>
                        <a:t>12863</a:t>
                      </a:r>
                    </a:p>
                  </a:txBody>
                  <a:tcPr marL="7620" marR="7620" marT="7620" marB="0" anchor="ctr"/>
                </a:tc>
                <a:tc>
                  <a:txBody>
                    <a:bodyPr/>
                    <a:lstStyle/>
                    <a:p>
                      <a:pPr algn="ctr" fontAlgn="ctr"/>
                      <a:r>
                        <a:rPr lang="fi-FI" sz="800" b="0" i="0" u="none" strike="noStrike">
                          <a:solidFill>
                            <a:srgbClr val="000000"/>
                          </a:solidFill>
                          <a:effectLst/>
                          <a:latin typeface="+mn-lt"/>
                        </a:rPr>
                        <a:t>255852</a:t>
                      </a:r>
                    </a:p>
                  </a:txBody>
                  <a:tcPr marL="7620" marR="7620" marT="7620" marB="0" anchor="ctr"/>
                </a:tc>
                <a:extLst>
                  <a:ext uri="{0D108BD9-81ED-4DB2-BD59-A6C34878D82A}">
                    <a16:rowId xmlns:a16="http://schemas.microsoft.com/office/drawing/2014/main" val="1539760568"/>
                  </a:ext>
                </a:extLst>
              </a:tr>
              <a:tr h="258477">
                <a:tc>
                  <a:txBody>
                    <a:bodyPr/>
                    <a:lstStyle/>
                    <a:p>
                      <a:pPr algn="ctr" fontAlgn="b"/>
                      <a:r>
                        <a:rPr lang="fi-FI" sz="800" b="0" i="0" u="none" strike="noStrike" dirty="0">
                          <a:solidFill>
                            <a:srgbClr val="000000"/>
                          </a:solidFill>
                          <a:effectLst/>
                          <a:latin typeface="+mn-lt"/>
                        </a:rPr>
                        <a:t>Lisää hieman (1 käynti), hlöä</a:t>
                      </a:r>
                    </a:p>
                  </a:txBody>
                  <a:tcPr marL="7620" marR="7620" marT="7620" marB="0" anchor="ctr"/>
                </a:tc>
                <a:tc>
                  <a:txBody>
                    <a:bodyPr/>
                    <a:lstStyle/>
                    <a:p>
                      <a:pPr algn="ctr" fontAlgn="b"/>
                      <a:r>
                        <a:rPr lang="fi-FI" sz="800" b="0" i="0" u="none" strike="noStrike">
                          <a:solidFill>
                            <a:srgbClr val="000000"/>
                          </a:solidFill>
                          <a:effectLst/>
                          <a:latin typeface="+mn-lt"/>
                        </a:rPr>
                        <a:t>402049</a:t>
                      </a:r>
                    </a:p>
                  </a:txBody>
                  <a:tcPr marL="7620" marR="7620" marT="7620" marB="0" anchor="ctr"/>
                </a:tc>
                <a:tc>
                  <a:txBody>
                    <a:bodyPr/>
                    <a:lstStyle/>
                    <a:p>
                      <a:pPr algn="ctr" fontAlgn="b"/>
                      <a:r>
                        <a:rPr lang="fi-FI" sz="800" b="0" i="0" u="none" strike="noStrike">
                          <a:solidFill>
                            <a:srgbClr val="000000"/>
                          </a:solidFill>
                          <a:effectLst/>
                          <a:latin typeface="+mn-lt"/>
                        </a:rPr>
                        <a:t>203839</a:t>
                      </a:r>
                    </a:p>
                  </a:txBody>
                  <a:tcPr marL="7620" marR="7620" marT="7620" marB="0" anchor="ctr"/>
                </a:tc>
                <a:tc>
                  <a:txBody>
                    <a:bodyPr/>
                    <a:lstStyle/>
                    <a:p>
                      <a:pPr algn="ctr" fontAlgn="b"/>
                      <a:r>
                        <a:rPr lang="fi-FI" sz="800" b="0" i="0" u="none" strike="noStrike" dirty="0">
                          <a:solidFill>
                            <a:srgbClr val="000000"/>
                          </a:solidFill>
                          <a:effectLst/>
                          <a:latin typeface="+mn-lt"/>
                        </a:rPr>
                        <a:t>139557</a:t>
                      </a:r>
                    </a:p>
                  </a:txBody>
                  <a:tcPr marL="7620" marR="7620" marT="7620" marB="0" anchor="ctr"/>
                </a:tc>
                <a:tc>
                  <a:txBody>
                    <a:bodyPr/>
                    <a:lstStyle/>
                    <a:p>
                      <a:pPr algn="ctr" fontAlgn="b"/>
                      <a:r>
                        <a:rPr lang="fi-FI" sz="800" b="0" i="0" u="none" strike="noStrike">
                          <a:solidFill>
                            <a:srgbClr val="000000"/>
                          </a:solidFill>
                          <a:effectLst/>
                          <a:latin typeface="+mn-lt"/>
                        </a:rPr>
                        <a:t>104764</a:t>
                      </a:r>
                    </a:p>
                  </a:txBody>
                  <a:tcPr marL="7620" marR="7620" marT="7620" marB="0" anchor="ctr"/>
                </a:tc>
                <a:tc>
                  <a:txBody>
                    <a:bodyPr/>
                    <a:lstStyle/>
                    <a:p>
                      <a:pPr algn="ctr" fontAlgn="b"/>
                      <a:r>
                        <a:rPr lang="fi-FI" sz="800" b="0" i="0" u="none" strike="noStrike">
                          <a:solidFill>
                            <a:srgbClr val="000000"/>
                          </a:solidFill>
                          <a:effectLst/>
                          <a:latin typeface="+mn-lt"/>
                        </a:rPr>
                        <a:t>30462</a:t>
                      </a:r>
                    </a:p>
                  </a:txBody>
                  <a:tcPr marL="7620" marR="7620" marT="7620" marB="0" anchor="ctr"/>
                </a:tc>
                <a:tc>
                  <a:txBody>
                    <a:bodyPr/>
                    <a:lstStyle/>
                    <a:p>
                      <a:pPr algn="ctr" fontAlgn="ctr"/>
                      <a:r>
                        <a:rPr lang="fi-FI" sz="800" b="0" i="0" u="none" strike="noStrike">
                          <a:solidFill>
                            <a:srgbClr val="000000"/>
                          </a:solidFill>
                          <a:effectLst/>
                          <a:latin typeface="+mn-lt"/>
                        </a:rPr>
                        <a:t>880671</a:t>
                      </a:r>
                    </a:p>
                  </a:txBody>
                  <a:tcPr marL="7620" marR="7620" marT="7620" marB="0" anchor="ctr"/>
                </a:tc>
                <a:extLst>
                  <a:ext uri="{0D108BD9-81ED-4DB2-BD59-A6C34878D82A}">
                    <a16:rowId xmlns:a16="http://schemas.microsoft.com/office/drawing/2014/main" val="20264348"/>
                  </a:ext>
                </a:extLst>
              </a:tr>
              <a:tr h="258477">
                <a:tc>
                  <a:txBody>
                    <a:bodyPr/>
                    <a:lstStyle/>
                    <a:p>
                      <a:pPr algn="ctr" fontAlgn="b"/>
                      <a:r>
                        <a:rPr lang="fi-FI" sz="800" b="0" i="0" u="none" strike="noStrike" dirty="0">
                          <a:solidFill>
                            <a:srgbClr val="000000"/>
                          </a:solidFill>
                          <a:effectLst/>
                          <a:latin typeface="+mn-lt"/>
                        </a:rPr>
                        <a:t>Pitää ennallaan, hlöä</a:t>
                      </a:r>
                    </a:p>
                  </a:txBody>
                  <a:tcPr marL="7620" marR="7620" marT="7620" marB="0" anchor="ctr"/>
                </a:tc>
                <a:tc>
                  <a:txBody>
                    <a:bodyPr/>
                    <a:lstStyle/>
                    <a:p>
                      <a:pPr algn="ctr" fontAlgn="b"/>
                      <a:r>
                        <a:rPr lang="fi-FI" sz="800" b="0" i="0" u="none" strike="noStrike">
                          <a:solidFill>
                            <a:srgbClr val="000000"/>
                          </a:solidFill>
                          <a:effectLst/>
                          <a:latin typeface="+mn-lt"/>
                        </a:rPr>
                        <a:t>0</a:t>
                      </a:r>
                    </a:p>
                  </a:txBody>
                  <a:tcPr marL="7620" marR="7620" marT="7620" marB="0" anchor="ctr"/>
                </a:tc>
                <a:tc>
                  <a:txBody>
                    <a:bodyPr/>
                    <a:lstStyle/>
                    <a:p>
                      <a:pPr algn="ctr" fontAlgn="b"/>
                      <a:r>
                        <a:rPr lang="fi-FI" sz="800" b="0" i="0" u="none" strike="noStrike">
                          <a:solidFill>
                            <a:srgbClr val="000000"/>
                          </a:solidFill>
                          <a:effectLst/>
                          <a:latin typeface="+mn-lt"/>
                        </a:rPr>
                        <a:t>344328</a:t>
                      </a:r>
                    </a:p>
                  </a:txBody>
                  <a:tcPr marL="7620" marR="7620" marT="7620" marB="0" anchor="ctr"/>
                </a:tc>
                <a:tc>
                  <a:txBody>
                    <a:bodyPr/>
                    <a:lstStyle/>
                    <a:p>
                      <a:pPr algn="ctr" fontAlgn="b"/>
                      <a:r>
                        <a:rPr lang="fi-FI" sz="800" b="0" i="0" u="none" strike="noStrike">
                          <a:solidFill>
                            <a:srgbClr val="000000"/>
                          </a:solidFill>
                          <a:effectLst/>
                          <a:latin typeface="+mn-lt"/>
                        </a:rPr>
                        <a:t>320490</a:t>
                      </a:r>
                    </a:p>
                  </a:txBody>
                  <a:tcPr marL="7620" marR="7620" marT="7620" marB="0" anchor="ctr"/>
                </a:tc>
                <a:tc>
                  <a:txBody>
                    <a:bodyPr/>
                    <a:lstStyle/>
                    <a:p>
                      <a:pPr algn="ctr" fontAlgn="b"/>
                      <a:r>
                        <a:rPr lang="fi-FI" sz="800" b="0" i="0" u="none" strike="noStrike">
                          <a:solidFill>
                            <a:srgbClr val="000000"/>
                          </a:solidFill>
                          <a:effectLst/>
                          <a:latin typeface="+mn-lt"/>
                        </a:rPr>
                        <a:t>184883</a:t>
                      </a:r>
                    </a:p>
                  </a:txBody>
                  <a:tcPr marL="7620" marR="7620" marT="7620" marB="0" anchor="ctr"/>
                </a:tc>
                <a:tc>
                  <a:txBody>
                    <a:bodyPr/>
                    <a:lstStyle/>
                    <a:p>
                      <a:pPr algn="ctr" fontAlgn="b"/>
                      <a:r>
                        <a:rPr lang="fi-FI" sz="800" b="0" i="0" u="none" strike="noStrike">
                          <a:solidFill>
                            <a:srgbClr val="000000"/>
                          </a:solidFill>
                          <a:effectLst/>
                          <a:latin typeface="+mn-lt"/>
                        </a:rPr>
                        <a:t>97047</a:t>
                      </a:r>
                    </a:p>
                  </a:txBody>
                  <a:tcPr marL="7620" marR="7620" marT="7620" marB="0" anchor="ctr"/>
                </a:tc>
                <a:tc>
                  <a:txBody>
                    <a:bodyPr/>
                    <a:lstStyle/>
                    <a:p>
                      <a:pPr algn="ctr" fontAlgn="ctr"/>
                      <a:r>
                        <a:rPr lang="fi-FI" sz="800" b="0" i="0" u="none" strike="noStrike">
                          <a:solidFill>
                            <a:srgbClr val="000000"/>
                          </a:solidFill>
                          <a:effectLst/>
                          <a:latin typeface="+mn-lt"/>
                        </a:rPr>
                        <a:t>946747</a:t>
                      </a:r>
                    </a:p>
                  </a:txBody>
                  <a:tcPr marL="7620" marR="7620" marT="7620" marB="0" anchor="ctr"/>
                </a:tc>
                <a:extLst>
                  <a:ext uri="{0D108BD9-81ED-4DB2-BD59-A6C34878D82A}">
                    <a16:rowId xmlns:a16="http://schemas.microsoft.com/office/drawing/2014/main" val="419706376"/>
                  </a:ext>
                </a:extLst>
              </a:tr>
              <a:tr h="258477">
                <a:tc>
                  <a:txBody>
                    <a:bodyPr/>
                    <a:lstStyle/>
                    <a:p>
                      <a:pPr algn="ctr" fontAlgn="b"/>
                      <a:r>
                        <a:rPr lang="fi-FI" sz="800" b="0" i="0" u="none" strike="noStrike">
                          <a:solidFill>
                            <a:srgbClr val="000000"/>
                          </a:solidFill>
                          <a:effectLst/>
                          <a:latin typeface="+mn-lt"/>
                        </a:rPr>
                        <a:t>Vähentää hieman (1 käynti), hlöä</a:t>
                      </a:r>
                    </a:p>
                  </a:txBody>
                  <a:tcPr marL="7620" marR="7620" marT="7620" marB="0" anchor="ctr"/>
                </a:tc>
                <a:tc>
                  <a:txBody>
                    <a:bodyPr/>
                    <a:lstStyle/>
                    <a:p>
                      <a:pPr algn="ctr" fontAlgn="b"/>
                      <a:r>
                        <a:rPr lang="fi-FI" sz="800" b="0" i="0" u="none" strike="noStrike">
                          <a:solidFill>
                            <a:srgbClr val="000000"/>
                          </a:solidFill>
                          <a:effectLst/>
                          <a:latin typeface="+mn-lt"/>
                        </a:rPr>
                        <a:t>0</a:t>
                      </a:r>
                    </a:p>
                  </a:txBody>
                  <a:tcPr marL="7620" marR="7620" marT="7620" marB="0" anchor="ctr"/>
                </a:tc>
                <a:tc>
                  <a:txBody>
                    <a:bodyPr/>
                    <a:lstStyle/>
                    <a:p>
                      <a:pPr algn="ctr" fontAlgn="b"/>
                      <a:r>
                        <a:rPr lang="fi-FI" sz="800" b="0" i="0" u="none" strike="noStrike">
                          <a:solidFill>
                            <a:srgbClr val="000000"/>
                          </a:solidFill>
                          <a:effectLst/>
                          <a:latin typeface="+mn-lt"/>
                        </a:rPr>
                        <a:t>43474</a:t>
                      </a:r>
                    </a:p>
                  </a:txBody>
                  <a:tcPr marL="7620" marR="7620" marT="7620" marB="0" anchor="ctr"/>
                </a:tc>
                <a:tc>
                  <a:txBody>
                    <a:bodyPr/>
                    <a:lstStyle/>
                    <a:p>
                      <a:pPr algn="ctr" fontAlgn="b"/>
                      <a:r>
                        <a:rPr lang="fi-FI" sz="800" b="0" i="0" u="none" strike="noStrike">
                          <a:solidFill>
                            <a:srgbClr val="000000"/>
                          </a:solidFill>
                          <a:effectLst/>
                          <a:latin typeface="+mn-lt"/>
                        </a:rPr>
                        <a:t>36985</a:t>
                      </a:r>
                    </a:p>
                  </a:txBody>
                  <a:tcPr marL="7620" marR="7620" marT="7620" marB="0" anchor="ctr"/>
                </a:tc>
                <a:tc>
                  <a:txBody>
                    <a:bodyPr/>
                    <a:lstStyle/>
                    <a:p>
                      <a:pPr algn="ctr" fontAlgn="b"/>
                      <a:r>
                        <a:rPr lang="fi-FI" sz="800" b="0" i="0" u="none" strike="noStrike">
                          <a:solidFill>
                            <a:srgbClr val="000000"/>
                          </a:solidFill>
                          <a:effectLst/>
                          <a:latin typeface="+mn-lt"/>
                        </a:rPr>
                        <a:t>65751</a:t>
                      </a:r>
                    </a:p>
                  </a:txBody>
                  <a:tcPr marL="7620" marR="7620" marT="7620" marB="0" anchor="ctr"/>
                </a:tc>
                <a:tc>
                  <a:txBody>
                    <a:bodyPr/>
                    <a:lstStyle/>
                    <a:p>
                      <a:pPr algn="ctr" fontAlgn="b"/>
                      <a:r>
                        <a:rPr lang="fi-FI" sz="800" b="0" i="0" u="none" strike="noStrike">
                          <a:solidFill>
                            <a:srgbClr val="000000"/>
                          </a:solidFill>
                          <a:effectLst/>
                          <a:latin typeface="+mn-lt"/>
                        </a:rPr>
                        <a:t>17533</a:t>
                      </a:r>
                    </a:p>
                  </a:txBody>
                  <a:tcPr marL="7620" marR="7620" marT="7620" marB="0" anchor="ctr"/>
                </a:tc>
                <a:tc>
                  <a:txBody>
                    <a:bodyPr/>
                    <a:lstStyle/>
                    <a:p>
                      <a:pPr algn="ctr" fontAlgn="ctr"/>
                      <a:r>
                        <a:rPr lang="fi-FI" sz="800" b="0" i="0" u="none" strike="noStrike">
                          <a:solidFill>
                            <a:srgbClr val="000000"/>
                          </a:solidFill>
                          <a:effectLst/>
                          <a:latin typeface="+mn-lt"/>
                        </a:rPr>
                        <a:t>163743</a:t>
                      </a:r>
                    </a:p>
                  </a:txBody>
                  <a:tcPr marL="7620" marR="7620" marT="7620" marB="0" anchor="ctr"/>
                </a:tc>
                <a:extLst>
                  <a:ext uri="{0D108BD9-81ED-4DB2-BD59-A6C34878D82A}">
                    <a16:rowId xmlns:a16="http://schemas.microsoft.com/office/drawing/2014/main" val="1299802109"/>
                  </a:ext>
                </a:extLst>
              </a:tr>
              <a:tr h="258477">
                <a:tc>
                  <a:txBody>
                    <a:bodyPr/>
                    <a:lstStyle/>
                    <a:p>
                      <a:pPr algn="ctr" fontAlgn="b"/>
                      <a:r>
                        <a:rPr lang="fi-FI" sz="800" b="0" i="0" u="none" strike="noStrike" dirty="0">
                          <a:solidFill>
                            <a:srgbClr val="000000"/>
                          </a:solidFill>
                          <a:effectLst/>
                          <a:latin typeface="+mn-lt"/>
                        </a:rPr>
                        <a:t>Vähentää huomattavasti (2 käyntiä), hlöä</a:t>
                      </a:r>
                    </a:p>
                  </a:txBody>
                  <a:tcPr marL="7620" marR="7620" marT="7620" marB="0" anchor="ctr"/>
                </a:tc>
                <a:tc>
                  <a:txBody>
                    <a:bodyPr/>
                    <a:lstStyle/>
                    <a:p>
                      <a:pPr algn="ctr" fontAlgn="b"/>
                      <a:r>
                        <a:rPr lang="fi-FI" sz="800" b="0" i="0" u="none" strike="noStrike">
                          <a:solidFill>
                            <a:srgbClr val="000000"/>
                          </a:solidFill>
                          <a:effectLst/>
                          <a:latin typeface="+mn-lt"/>
                        </a:rPr>
                        <a:t>0</a:t>
                      </a:r>
                    </a:p>
                  </a:txBody>
                  <a:tcPr marL="7620" marR="7620" marT="7620" marB="0" anchor="ctr"/>
                </a:tc>
                <a:tc>
                  <a:txBody>
                    <a:bodyPr/>
                    <a:lstStyle/>
                    <a:p>
                      <a:pPr algn="ctr" fontAlgn="b"/>
                      <a:r>
                        <a:rPr lang="fi-FI" sz="800" b="0" i="0" u="none" strike="noStrike">
                          <a:solidFill>
                            <a:srgbClr val="000000"/>
                          </a:solidFill>
                          <a:effectLst/>
                          <a:latin typeface="+mn-lt"/>
                        </a:rPr>
                        <a:t>12941</a:t>
                      </a:r>
                    </a:p>
                  </a:txBody>
                  <a:tcPr marL="7620" marR="7620" marT="7620" marB="0" anchor="ctr"/>
                </a:tc>
                <a:tc>
                  <a:txBody>
                    <a:bodyPr/>
                    <a:lstStyle/>
                    <a:p>
                      <a:pPr algn="ctr" fontAlgn="b"/>
                      <a:r>
                        <a:rPr lang="fi-FI" sz="800" b="0" i="0" u="none" strike="noStrike">
                          <a:solidFill>
                            <a:srgbClr val="000000"/>
                          </a:solidFill>
                          <a:effectLst/>
                          <a:latin typeface="+mn-lt"/>
                        </a:rPr>
                        <a:t>21818</a:t>
                      </a:r>
                    </a:p>
                  </a:txBody>
                  <a:tcPr marL="7620" marR="7620" marT="7620" marB="0" anchor="ctr"/>
                </a:tc>
                <a:tc>
                  <a:txBody>
                    <a:bodyPr/>
                    <a:lstStyle/>
                    <a:p>
                      <a:pPr algn="ctr" fontAlgn="b"/>
                      <a:r>
                        <a:rPr lang="fi-FI" sz="800" b="0" i="0" u="none" strike="noStrike">
                          <a:solidFill>
                            <a:srgbClr val="000000"/>
                          </a:solidFill>
                          <a:effectLst/>
                          <a:latin typeface="+mn-lt"/>
                        </a:rPr>
                        <a:t>27404</a:t>
                      </a:r>
                    </a:p>
                  </a:txBody>
                  <a:tcPr marL="7620" marR="7620" marT="7620" marB="0" anchor="ctr"/>
                </a:tc>
                <a:tc>
                  <a:txBody>
                    <a:bodyPr/>
                    <a:lstStyle/>
                    <a:p>
                      <a:pPr algn="ctr" fontAlgn="b"/>
                      <a:r>
                        <a:rPr lang="fi-FI" sz="800" b="0" i="0" u="none" strike="noStrike">
                          <a:solidFill>
                            <a:srgbClr val="000000"/>
                          </a:solidFill>
                          <a:effectLst/>
                          <a:latin typeface="+mn-lt"/>
                        </a:rPr>
                        <a:t>30132</a:t>
                      </a:r>
                    </a:p>
                  </a:txBody>
                  <a:tcPr marL="7620" marR="7620" marT="7620" marB="0" anchor="ctr"/>
                </a:tc>
                <a:tc>
                  <a:txBody>
                    <a:bodyPr/>
                    <a:lstStyle/>
                    <a:p>
                      <a:pPr algn="ctr" fontAlgn="ctr"/>
                      <a:r>
                        <a:rPr lang="fi-FI" sz="800" b="0" i="0" u="none" strike="noStrike">
                          <a:solidFill>
                            <a:srgbClr val="000000"/>
                          </a:solidFill>
                          <a:effectLst/>
                          <a:latin typeface="+mn-lt"/>
                        </a:rPr>
                        <a:t>92295</a:t>
                      </a:r>
                    </a:p>
                  </a:txBody>
                  <a:tcPr marL="7620" marR="7620" marT="7620" marB="0" anchor="ctr"/>
                </a:tc>
                <a:extLst>
                  <a:ext uri="{0D108BD9-81ED-4DB2-BD59-A6C34878D82A}">
                    <a16:rowId xmlns:a16="http://schemas.microsoft.com/office/drawing/2014/main" val="1030231910"/>
                  </a:ext>
                </a:extLst>
              </a:tr>
              <a:tr h="258477">
                <a:tc>
                  <a:txBody>
                    <a:bodyPr/>
                    <a:lstStyle/>
                    <a:p>
                      <a:pPr algn="ctr" fontAlgn="b"/>
                      <a:r>
                        <a:rPr lang="fi-FI" sz="800" b="0" i="0" u="none" strike="noStrike" dirty="0">
                          <a:solidFill>
                            <a:srgbClr val="000000"/>
                          </a:solidFill>
                          <a:effectLst/>
                          <a:latin typeface="+mn-lt"/>
                        </a:rPr>
                        <a:t>Ei käy lainkaan*</a:t>
                      </a:r>
                    </a:p>
                  </a:txBody>
                  <a:tcPr marL="7620" marR="7620" marT="7620" marB="0" anchor="ctr"/>
                </a:tc>
                <a:tc>
                  <a:txBody>
                    <a:bodyPr/>
                    <a:lstStyle/>
                    <a:p>
                      <a:pPr algn="ctr" fontAlgn="b"/>
                      <a:r>
                        <a:rPr lang="fi-FI" sz="800" b="0" i="0" u="none" strike="noStrike">
                          <a:solidFill>
                            <a:srgbClr val="000000"/>
                          </a:solidFill>
                          <a:effectLst/>
                          <a:latin typeface="+mn-lt"/>
                        </a:rPr>
                        <a:t>1382138</a:t>
                      </a:r>
                    </a:p>
                  </a:txBody>
                  <a:tcPr marL="7620" marR="7620" marT="7620" marB="0" anchor="ctr"/>
                </a:tc>
                <a:tc>
                  <a:txBody>
                    <a:bodyPr/>
                    <a:lstStyle/>
                    <a:p>
                      <a:pPr algn="ctr" fontAlgn="b"/>
                      <a:r>
                        <a:rPr lang="fi-FI" sz="800" b="0" i="0" u="none" strike="noStrike">
                          <a:solidFill>
                            <a:srgbClr val="000000"/>
                          </a:solidFill>
                          <a:effectLst/>
                          <a:latin typeface="+mn-lt"/>
                        </a:rPr>
                        <a:t>117821</a:t>
                      </a:r>
                    </a:p>
                  </a:txBody>
                  <a:tcPr marL="7620" marR="7620" marT="7620" marB="0" anchor="ctr"/>
                </a:tc>
                <a:tc>
                  <a:txBody>
                    <a:bodyPr/>
                    <a:lstStyle/>
                    <a:p>
                      <a:pPr algn="ctr" fontAlgn="b"/>
                      <a:r>
                        <a:rPr lang="fi-FI" sz="800" b="0" i="0" u="none" strike="noStrike">
                          <a:solidFill>
                            <a:srgbClr val="000000"/>
                          </a:solidFill>
                          <a:effectLst/>
                          <a:latin typeface="+mn-lt"/>
                        </a:rPr>
                        <a:t>56807</a:t>
                      </a:r>
                    </a:p>
                  </a:txBody>
                  <a:tcPr marL="7620" marR="7620" marT="7620" marB="0" anchor="ctr"/>
                </a:tc>
                <a:tc>
                  <a:txBody>
                    <a:bodyPr/>
                    <a:lstStyle/>
                    <a:p>
                      <a:pPr algn="ctr" fontAlgn="b"/>
                      <a:r>
                        <a:rPr lang="fi-FI" sz="800" b="0" i="0" u="none" strike="noStrike">
                          <a:solidFill>
                            <a:srgbClr val="000000"/>
                          </a:solidFill>
                          <a:effectLst/>
                          <a:latin typeface="+mn-lt"/>
                        </a:rPr>
                        <a:t>32352</a:t>
                      </a:r>
                    </a:p>
                  </a:txBody>
                  <a:tcPr marL="7620" marR="7620" marT="7620" marB="0" anchor="ctr"/>
                </a:tc>
                <a:tc>
                  <a:txBody>
                    <a:bodyPr/>
                    <a:lstStyle/>
                    <a:p>
                      <a:pPr algn="ctr" fontAlgn="b"/>
                      <a:r>
                        <a:rPr lang="fi-FI" sz="800" b="0" i="0" u="none" strike="noStrike">
                          <a:solidFill>
                            <a:srgbClr val="000000"/>
                          </a:solidFill>
                          <a:effectLst/>
                          <a:latin typeface="+mn-lt"/>
                        </a:rPr>
                        <a:t>17951</a:t>
                      </a:r>
                    </a:p>
                  </a:txBody>
                  <a:tcPr marL="7620" marR="7620" marT="7620" marB="0" anchor="ctr"/>
                </a:tc>
                <a:tc>
                  <a:txBody>
                    <a:bodyPr/>
                    <a:lstStyle/>
                    <a:p>
                      <a:pPr algn="ctr" fontAlgn="ctr"/>
                      <a:r>
                        <a:rPr lang="fi-FI" sz="800" b="0" i="0" u="none" strike="noStrike">
                          <a:solidFill>
                            <a:srgbClr val="000000"/>
                          </a:solidFill>
                          <a:effectLst/>
                          <a:latin typeface="+mn-lt"/>
                        </a:rPr>
                        <a:t>1607069</a:t>
                      </a:r>
                    </a:p>
                  </a:txBody>
                  <a:tcPr marL="7620" marR="7620" marT="7620" marB="0" anchor="ctr"/>
                </a:tc>
                <a:extLst>
                  <a:ext uri="{0D108BD9-81ED-4DB2-BD59-A6C34878D82A}">
                    <a16:rowId xmlns:a16="http://schemas.microsoft.com/office/drawing/2014/main" val="4196272049"/>
                  </a:ext>
                </a:extLst>
              </a:tr>
              <a:tr h="258477">
                <a:tc>
                  <a:txBody>
                    <a:bodyPr/>
                    <a:lstStyle/>
                    <a:p>
                      <a:pPr algn="ctr" fontAlgn="b"/>
                      <a:endParaRPr lang="fi-FI" sz="800" b="0" i="0" u="none" strike="noStrike" dirty="0">
                        <a:solidFill>
                          <a:srgbClr val="000000"/>
                        </a:solidFill>
                        <a:effectLst/>
                        <a:latin typeface="+mn-lt"/>
                      </a:endParaRPr>
                    </a:p>
                  </a:txBody>
                  <a:tcPr marL="7620" marR="7620" marT="7620" marB="0" anchor="ctr"/>
                </a:tc>
                <a:tc>
                  <a:txBody>
                    <a:bodyPr/>
                    <a:lstStyle/>
                    <a:p>
                      <a:pPr algn="ctr" fontAlgn="ctr"/>
                      <a:endParaRPr lang="fi-FI" sz="800" b="0" i="0" u="none" strike="noStrike">
                        <a:solidFill>
                          <a:srgbClr val="000000"/>
                        </a:solidFill>
                        <a:effectLst/>
                        <a:latin typeface="+mn-lt"/>
                      </a:endParaRPr>
                    </a:p>
                  </a:txBody>
                  <a:tcPr marL="7620" marR="7620" marT="7620" marB="0" anchor="ctr"/>
                </a:tc>
                <a:tc>
                  <a:txBody>
                    <a:bodyPr/>
                    <a:lstStyle/>
                    <a:p>
                      <a:pPr algn="ctr" fontAlgn="ctr"/>
                      <a:endParaRPr lang="fi-FI" sz="800" b="0" i="0" u="none" strike="noStrike">
                        <a:solidFill>
                          <a:srgbClr val="000000"/>
                        </a:solidFill>
                        <a:effectLst/>
                        <a:latin typeface="+mn-lt"/>
                      </a:endParaRPr>
                    </a:p>
                  </a:txBody>
                  <a:tcPr marL="7620" marR="7620" marT="7620" marB="0" anchor="ctr"/>
                </a:tc>
                <a:tc>
                  <a:txBody>
                    <a:bodyPr/>
                    <a:lstStyle/>
                    <a:p>
                      <a:pPr algn="ctr" fontAlgn="b"/>
                      <a:endParaRPr lang="fi-FI" sz="800" b="0" i="0" u="none" strike="noStrike">
                        <a:solidFill>
                          <a:srgbClr val="000000"/>
                        </a:solidFill>
                        <a:effectLst/>
                        <a:latin typeface="+mn-lt"/>
                      </a:endParaRPr>
                    </a:p>
                  </a:txBody>
                  <a:tcPr marL="7620" marR="7620" marT="7620" marB="0" anchor="ctr"/>
                </a:tc>
                <a:tc>
                  <a:txBody>
                    <a:bodyPr/>
                    <a:lstStyle/>
                    <a:p>
                      <a:pPr algn="ctr" fontAlgn="b"/>
                      <a:endParaRPr lang="fi-FI" sz="800" b="0" i="0" u="none" strike="noStrike">
                        <a:solidFill>
                          <a:srgbClr val="000000"/>
                        </a:solidFill>
                        <a:effectLst/>
                        <a:latin typeface="+mn-lt"/>
                      </a:endParaRPr>
                    </a:p>
                  </a:txBody>
                  <a:tcPr marL="7620" marR="7620" marT="7620" marB="0" anchor="ctr"/>
                </a:tc>
                <a:tc>
                  <a:txBody>
                    <a:bodyPr/>
                    <a:lstStyle/>
                    <a:p>
                      <a:pPr algn="ctr" fontAlgn="b"/>
                      <a:endParaRPr lang="fi-FI" sz="800" b="0" i="0" u="none" strike="noStrike">
                        <a:solidFill>
                          <a:srgbClr val="000000"/>
                        </a:solidFill>
                        <a:effectLst/>
                        <a:latin typeface="+mn-lt"/>
                      </a:endParaRPr>
                    </a:p>
                  </a:txBody>
                  <a:tcPr marL="7620" marR="7620" marT="7620" marB="0" anchor="ctr"/>
                </a:tc>
                <a:tc>
                  <a:txBody>
                    <a:bodyPr/>
                    <a:lstStyle/>
                    <a:p>
                      <a:pPr algn="ctr" fontAlgn="ctr"/>
                      <a:endParaRPr lang="fi-FI" sz="800" b="0" i="0" u="none" strike="noStrike">
                        <a:solidFill>
                          <a:srgbClr val="000000"/>
                        </a:solidFill>
                        <a:effectLst/>
                        <a:latin typeface="+mn-lt"/>
                      </a:endParaRPr>
                    </a:p>
                  </a:txBody>
                  <a:tcPr marL="7620" marR="7620" marT="7620" marB="0" anchor="ctr"/>
                </a:tc>
                <a:extLst>
                  <a:ext uri="{0D108BD9-81ED-4DB2-BD59-A6C34878D82A}">
                    <a16:rowId xmlns:a16="http://schemas.microsoft.com/office/drawing/2014/main" val="1712616951"/>
                  </a:ext>
                </a:extLst>
              </a:tr>
              <a:tr h="258477">
                <a:tc>
                  <a:txBody>
                    <a:bodyPr/>
                    <a:lstStyle/>
                    <a:p>
                      <a:pPr algn="ctr" fontAlgn="b"/>
                      <a:r>
                        <a:rPr lang="fi-FI" sz="800" b="0" i="0" u="none" strike="noStrike" dirty="0">
                          <a:solidFill>
                            <a:srgbClr val="000000"/>
                          </a:solidFill>
                          <a:effectLst/>
                          <a:latin typeface="+mn-lt"/>
                        </a:rPr>
                        <a:t>Käyntilisäys kpl (2)</a:t>
                      </a:r>
                    </a:p>
                  </a:txBody>
                  <a:tcPr marL="7620" marR="7620" marT="7620" marB="0" anchor="ctr"/>
                </a:tc>
                <a:tc>
                  <a:txBody>
                    <a:bodyPr/>
                    <a:lstStyle/>
                    <a:p>
                      <a:pPr algn="ctr" fontAlgn="ctr"/>
                      <a:r>
                        <a:rPr lang="fi-FI" sz="800" b="0" i="0" u="none" strike="noStrike">
                          <a:solidFill>
                            <a:srgbClr val="0070C0"/>
                          </a:solidFill>
                          <a:effectLst/>
                          <a:latin typeface="+mn-lt"/>
                        </a:rPr>
                        <a:t>167322</a:t>
                      </a:r>
                    </a:p>
                  </a:txBody>
                  <a:tcPr marL="7620" marR="7620" marT="7620" marB="0" anchor="ctr"/>
                </a:tc>
                <a:tc>
                  <a:txBody>
                    <a:bodyPr/>
                    <a:lstStyle/>
                    <a:p>
                      <a:pPr algn="ctr" fontAlgn="ctr"/>
                      <a:r>
                        <a:rPr lang="fi-FI" sz="800" b="0" i="0" u="none" strike="noStrike">
                          <a:solidFill>
                            <a:srgbClr val="0070C0"/>
                          </a:solidFill>
                          <a:effectLst/>
                          <a:latin typeface="+mn-lt"/>
                        </a:rPr>
                        <a:t>105726</a:t>
                      </a:r>
                    </a:p>
                  </a:txBody>
                  <a:tcPr marL="7620" marR="7620" marT="7620" marB="0" anchor="ctr"/>
                </a:tc>
                <a:tc>
                  <a:txBody>
                    <a:bodyPr/>
                    <a:lstStyle/>
                    <a:p>
                      <a:pPr algn="ctr" fontAlgn="ctr"/>
                      <a:r>
                        <a:rPr lang="fi-FI" sz="800" b="0" i="0" u="none" strike="noStrike">
                          <a:solidFill>
                            <a:srgbClr val="0070C0"/>
                          </a:solidFill>
                          <a:effectLst/>
                          <a:latin typeface="+mn-lt"/>
                        </a:rPr>
                        <a:t>117207</a:t>
                      </a:r>
                    </a:p>
                  </a:txBody>
                  <a:tcPr marL="7620" marR="7620" marT="7620" marB="0" anchor="ctr"/>
                </a:tc>
                <a:tc>
                  <a:txBody>
                    <a:bodyPr/>
                    <a:lstStyle/>
                    <a:p>
                      <a:pPr algn="ctr" fontAlgn="ctr"/>
                      <a:r>
                        <a:rPr lang="fi-FI" sz="800" b="0" i="0" u="none" strike="noStrike">
                          <a:solidFill>
                            <a:srgbClr val="0070C0"/>
                          </a:solidFill>
                          <a:effectLst/>
                          <a:latin typeface="+mn-lt"/>
                        </a:rPr>
                        <a:t>95724</a:t>
                      </a:r>
                    </a:p>
                  </a:txBody>
                  <a:tcPr marL="7620" marR="7620" marT="7620" marB="0" anchor="ctr"/>
                </a:tc>
                <a:tc>
                  <a:txBody>
                    <a:bodyPr/>
                    <a:lstStyle/>
                    <a:p>
                      <a:pPr algn="ctr" fontAlgn="ctr"/>
                      <a:r>
                        <a:rPr lang="fi-FI" sz="800" b="0" i="0" u="none" strike="noStrike">
                          <a:solidFill>
                            <a:srgbClr val="0070C0"/>
                          </a:solidFill>
                          <a:effectLst/>
                          <a:latin typeface="+mn-lt"/>
                        </a:rPr>
                        <a:t>25727</a:t>
                      </a:r>
                    </a:p>
                  </a:txBody>
                  <a:tcPr marL="7620" marR="7620" marT="7620" marB="0" anchor="ctr"/>
                </a:tc>
                <a:tc>
                  <a:txBody>
                    <a:bodyPr/>
                    <a:lstStyle/>
                    <a:p>
                      <a:pPr algn="ctr" fontAlgn="ctr"/>
                      <a:r>
                        <a:rPr lang="fi-FI" sz="800" b="0" i="0" u="none" strike="noStrike">
                          <a:solidFill>
                            <a:srgbClr val="0070C0"/>
                          </a:solidFill>
                          <a:effectLst/>
                          <a:latin typeface="+mn-lt"/>
                        </a:rPr>
                        <a:t>511705</a:t>
                      </a:r>
                    </a:p>
                  </a:txBody>
                  <a:tcPr marL="7620" marR="7620" marT="7620" marB="0" anchor="ctr"/>
                </a:tc>
                <a:extLst>
                  <a:ext uri="{0D108BD9-81ED-4DB2-BD59-A6C34878D82A}">
                    <a16:rowId xmlns:a16="http://schemas.microsoft.com/office/drawing/2014/main" val="1222676700"/>
                  </a:ext>
                </a:extLst>
              </a:tr>
              <a:tr h="258477">
                <a:tc>
                  <a:txBody>
                    <a:bodyPr/>
                    <a:lstStyle/>
                    <a:p>
                      <a:pPr algn="ctr" fontAlgn="b"/>
                      <a:r>
                        <a:rPr lang="fi-FI" sz="800" b="0" i="0" u="none" strike="noStrike" dirty="0">
                          <a:solidFill>
                            <a:srgbClr val="000000"/>
                          </a:solidFill>
                          <a:effectLst/>
                          <a:latin typeface="+mn-lt"/>
                        </a:rPr>
                        <a:t>Käyntilisäys kpl (1)</a:t>
                      </a:r>
                    </a:p>
                  </a:txBody>
                  <a:tcPr marL="7620" marR="7620" marT="7620" marB="0" anchor="ctr"/>
                </a:tc>
                <a:tc>
                  <a:txBody>
                    <a:bodyPr/>
                    <a:lstStyle/>
                    <a:p>
                      <a:pPr algn="ctr" fontAlgn="ctr"/>
                      <a:r>
                        <a:rPr lang="fi-FI" sz="800" b="0" i="0" u="none" strike="noStrike">
                          <a:solidFill>
                            <a:srgbClr val="0070C0"/>
                          </a:solidFill>
                          <a:effectLst/>
                          <a:latin typeface="+mn-lt"/>
                        </a:rPr>
                        <a:t>402049</a:t>
                      </a:r>
                    </a:p>
                  </a:txBody>
                  <a:tcPr marL="7620" marR="7620" marT="7620" marB="0" anchor="ctr"/>
                </a:tc>
                <a:tc>
                  <a:txBody>
                    <a:bodyPr/>
                    <a:lstStyle/>
                    <a:p>
                      <a:pPr algn="ctr" fontAlgn="ctr"/>
                      <a:r>
                        <a:rPr lang="fi-FI" sz="800" b="0" i="0" u="none" strike="noStrike">
                          <a:solidFill>
                            <a:srgbClr val="0070C0"/>
                          </a:solidFill>
                          <a:effectLst/>
                          <a:latin typeface="+mn-lt"/>
                        </a:rPr>
                        <a:t>203839</a:t>
                      </a:r>
                    </a:p>
                  </a:txBody>
                  <a:tcPr marL="7620" marR="7620" marT="7620" marB="0" anchor="ctr"/>
                </a:tc>
                <a:tc>
                  <a:txBody>
                    <a:bodyPr/>
                    <a:lstStyle/>
                    <a:p>
                      <a:pPr algn="ctr" fontAlgn="b"/>
                      <a:r>
                        <a:rPr lang="fi-FI" sz="800" b="0" i="0" u="none" strike="noStrike">
                          <a:solidFill>
                            <a:srgbClr val="0070C0"/>
                          </a:solidFill>
                          <a:effectLst/>
                          <a:latin typeface="+mn-lt"/>
                        </a:rPr>
                        <a:t>139557</a:t>
                      </a:r>
                    </a:p>
                  </a:txBody>
                  <a:tcPr marL="7620" marR="7620" marT="7620" marB="0" anchor="ctr"/>
                </a:tc>
                <a:tc>
                  <a:txBody>
                    <a:bodyPr/>
                    <a:lstStyle/>
                    <a:p>
                      <a:pPr algn="ctr" fontAlgn="b"/>
                      <a:r>
                        <a:rPr lang="fi-FI" sz="800" b="0" i="0" u="none" strike="noStrike">
                          <a:solidFill>
                            <a:srgbClr val="0070C0"/>
                          </a:solidFill>
                          <a:effectLst/>
                          <a:latin typeface="+mn-lt"/>
                        </a:rPr>
                        <a:t>104764</a:t>
                      </a:r>
                    </a:p>
                  </a:txBody>
                  <a:tcPr marL="7620" marR="7620" marT="7620" marB="0" anchor="ctr"/>
                </a:tc>
                <a:tc>
                  <a:txBody>
                    <a:bodyPr/>
                    <a:lstStyle/>
                    <a:p>
                      <a:pPr algn="ctr" fontAlgn="b"/>
                      <a:r>
                        <a:rPr lang="fi-FI" sz="800" b="0" i="0" u="none" strike="noStrike">
                          <a:solidFill>
                            <a:srgbClr val="0070C0"/>
                          </a:solidFill>
                          <a:effectLst/>
                          <a:latin typeface="+mn-lt"/>
                        </a:rPr>
                        <a:t>30462</a:t>
                      </a:r>
                    </a:p>
                  </a:txBody>
                  <a:tcPr marL="7620" marR="7620" marT="7620" marB="0" anchor="ctr"/>
                </a:tc>
                <a:tc>
                  <a:txBody>
                    <a:bodyPr/>
                    <a:lstStyle/>
                    <a:p>
                      <a:pPr algn="ctr" fontAlgn="ctr"/>
                      <a:r>
                        <a:rPr lang="fi-FI" sz="800" b="0" i="0" u="none" strike="noStrike">
                          <a:solidFill>
                            <a:srgbClr val="0070C0"/>
                          </a:solidFill>
                          <a:effectLst/>
                          <a:latin typeface="+mn-lt"/>
                        </a:rPr>
                        <a:t>880671</a:t>
                      </a:r>
                    </a:p>
                  </a:txBody>
                  <a:tcPr marL="7620" marR="7620" marT="7620" marB="0" anchor="ctr"/>
                </a:tc>
                <a:extLst>
                  <a:ext uri="{0D108BD9-81ED-4DB2-BD59-A6C34878D82A}">
                    <a16:rowId xmlns:a16="http://schemas.microsoft.com/office/drawing/2014/main" val="3768861867"/>
                  </a:ext>
                </a:extLst>
              </a:tr>
              <a:tr h="258477">
                <a:tc>
                  <a:txBody>
                    <a:bodyPr/>
                    <a:lstStyle/>
                    <a:p>
                      <a:pPr algn="ctr" fontAlgn="b"/>
                      <a:r>
                        <a:rPr lang="fi-FI" sz="800" b="0" i="0" u="none" strike="noStrike" dirty="0">
                          <a:solidFill>
                            <a:srgbClr val="000000"/>
                          </a:solidFill>
                          <a:effectLst/>
                          <a:latin typeface="+mn-lt"/>
                        </a:rPr>
                        <a:t>Käyntivähennys kpl (1)</a:t>
                      </a:r>
                    </a:p>
                  </a:txBody>
                  <a:tcPr marL="7620" marR="7620" marT="7620" marB="0" anchor="ctr"/>
                </a:tc>
                <a:tc>
                  <a:txBody>
                    <a:bodyPr/>
                    <a:lstStyle/>
                    <a:p>
                      <a:pPr algn="ctr" fontAlgn="ctr"/>
                      <a:r>
                        <a:rPr lang="fi-FI" sz="800" b="0" i="0" u="none" strike="noStrike">
                          <a:solidFill>
                            <a:srgbClr val="FF0000"/>
                          </a:solidFill>
                          <a:effectLst/>
                          <a:latin typeface="+mn-lt"/>
                        </a:rPr>
                        <a:t>0</a:t>
                      </a:r>
                    </a:p>
                  </a:txBody>
                  <a:tcPr marL="7620" marR="7620" marT="7620" marB="0" anchor="ctr"/>
                </a:tc>
                <a:tc>
                  <a:txBody>
                    <a:bodyPr/>
                    <a:lstStyle/>
                    <a:p>
                      <a:pPr algn="ctr" fontAlgn="ctr"/>
                      <a:r>
                        <a:rPr lang="fi-FI" sz="800" b="0" i="0" u="none" strike="noStrike">
                          <a:solidFill>
                            <a:srgbClr val="FF0000"/>
                          </a:solidFill>
                          <a:effectLst/>
                          <a:latin typeface="+mn-lt"/>
                        </a:rPr>
                        <a:t>43474</a:t>
                      </a:r>
                    </a:p>
                  </a:txBody>
                  <a:tcPr marL="7620" marR="7620" marT="7620" marB="0" anchor="ctr"/>
                </a:tc>
                <a:tc>
                  <a:txBody>
                    <a:bodyPr/>
                    <a:lstStyle/>
                    <a:p>
                      <a:pPr algn="ctr" fontAlgn="b"/>
                      <a:r>
                        <a:rPr lang="fi-FI" sz="800" b="0" i="0" u="none" strike="noStrike" dirty="0">
                          <a:solidFill>
                            <a:srgbClr val="FF0000"/>
                          </a:solidFill>
                          <a:effectLst/>
                          <a:latin typeface="+mn-lt"/>
                        </a:rPr>
                        <a:t>36985</a:t>
                      </a:r>
                    </a:p>
                  </a:txBody>
                  <a:tcPr marL="7620" marR="7620" marT="7620" marB="0" anchor="ctr"/>
                </a:tc>
                <a:tc>
                  <a:txBody>
                    <a:bodyPr/>
                    <a:lstStyle/>
                    <a:p>
                      <a:pPr algn="ctr" fontAlgn="b"/>
                      <a:r>
                        <a:rPr lang="fi-FI" sz="800" b="0" i="0" u="none" strike="noStrike">
                          <a:solidFill>
                            <a:srgbClr val="FF0000"/>
                          </a:solidFill>
                          <a:effectLst/>
                          <a:latin typeface="+mn-lt"/>
                        </a:rPr>
                        <a:t>65751</a:t>
                      </a:r>
                    </a:p>
                  </a:txBody>
                  <a:tcPr marL="7620" marR="7620" marT="7620" marB="0" anchor="ctr"/>
                </a:tc>
                <a:tc>
                  <a:txBody>
                    <a:bodyPr/>
                    <a:lstStyle/>
                    <a:p>
                      <a:pPr algn="ctr" fontAlgn="b"/>
                      <a:r>
                        <a:rPr lang="fi-FI" sz="800" b="0" i="0" u="none" strike="noStrike">
                          <a:solidFill>
                            <a:srgbClr val="FF0000"/>
                          </a:solidFill>
                          <a:effectLst/>
                          <a:latin typeface="+mn-lt"/>
                        </a:rPr>
                        <a:t>17533</a:t>
                      </a:r>
                    </a:p>
                  </a:txBody>
                  <a:tcPr marL="7620" marR="7620" marT="7620" marB="0" anchor="ctr"/>
                </a:tc>
                <a:tc>
                  <a:txBody>
                    <a:bodyPr/>
                    <a:lstStyle/>
                    <a:p>
                      <a:pPr algn="ctr" fontAlgn="ctr"/>
                      <a:r>
                        <a:rPr lang="fi-FI" sz="800" b="0" i="0" u="none" strike="noStrike">
                          <a:solidFill>
                            <a:srgbClr val="FF0000"/>
                          </a:solidFill>
                          <a:effectLst/>
                          <a:latin typeface="+mn-lt"/>
                        </a:rPr>
                        <a:t>163743</a:t>
                      </a:r>
                    </a:p>
                  </a:txBody>
                  <a:tcPr marL="7620" marR="7620" marT="7620" marB="0" anchor="ctr"/>
                </a:tc>
                <a:extLst>
                  <a:ext uri="{0D108BD9-81ED-4DB2-BD59-A6C34878D82A}">
                    <a16:rowId xmlns:a16="http://schemas.microsoft.com/office/drawing/2014/main" val="528505556"/>
                  </a:ext>
                </a:extLst>
              </a:tr>
              <a:tr h="258477">
                <a:tc>
                  <a:txBody>
                    <a:bodyPr/>
                    <a:lstStyle/>
                    <a:p>
                      <a:pPr algn="ctr" fontAlgn="b"/>
                      <a:r>
                        <a:rPr lang="fi-FI" sz="800" b="0" i="0" u="none" strike="noStrike" dirty="0">
                          <a:solidFill>
                            <a:srgbClr val="000000"/>
                          </a:solidFill>
                          <a:effectLst/>
                          <a:latin typeface="+mn-lt"/>
                        </a:rPr>
                        <a:t>Käyntivähennys kpl (2)</a:t>
                      </a:r>
                    </a:p>
                  </a:txBody>
                  <a:tcPr marL="7620" marR="7620" marT="7620" marB="0" anchor="ctr"/>
                </a:tc>
                <a:tc>
                  <a:txBody>
                    <a:bodyPr/>
                    <a:lstStyle/>
                    <a:p>
                      <a:pPr algn="ctr" fontAlgn="ctr"/>
                      <a:r>
                        <a:rPr lang="fi-FI" sz="800" b="0" i="0" u="none" strike="noStrike">
                          <a:solidFill>
                            <a:srgbClr val="FF0000"/>
                          </a:solidFill>
                          <a:effectLst/>
                          <a:latin typeface="+mn-lt"/>
                        </a:rPr>
                        <a:t>0</a:t>
                      </a:r>
                    </a:p>
                  </a:txBody>
                  <a:tcPr marL="7620" marR="7620" marT="7620" marB="0" anchor="ctr"/>
                </a:tc>
                <a:tc>
                  <a:txBody>
                    <a:bodyPr/>
                    <a:lstStyle/>
                    <a:p>
                      <a:pPr algn="ctr" fontAlgn="ctr"/>
                      <a:r>
                        <a:rPr lang="fi-FI" sz="800" b="0" i="0" u="none" strike="noStrike">
                          <a:solidFill>
                            <a:srgbClr val="FF0000"/>
                          </a:solidFill>
                          <a:effectLst/>
                          <a:latin typeface="+mn-lt"/>
                        </a:rPr>
                        <a:t>12941</a:t>
                      </a:r>
                    </a:p>
                  </a:txBody>
                  <a:tcPr marL="7620" marR="7620" marT="7620" marB="0" anchor="ctr"/>
                </a:tc>
                <a:tc>
                  <a:txBody>
                    <a:bodyPr/>
                    <a:lstStyle/>
                    <a:p>
                      <a:pPr algn="ctr" fontAlgn="ctr"/>
                      <a:r>
                        <a:rPr lang="fi-FI" sz="800" b="0" i="0" u="none" strike="noStrike">
                          <a:solidFill>
                            <a:srgbClr val="FF0000"/>
                          </a:solidFill>
                          <a:effectLst/>
                          <a:latin typeface="+mn-lt"/>
                        </a:rPr>
                        <a:t>43637</a:t>
                      </a:r>
                    </a:p>
                  </a:txBody>
                  <a:tcPr marL="7620" marR="7620" marT="7620" marB="0" anchor="ctr"/>
                </a:tc>
                <a:tc>
                  <a:txBody>
                    <a:bodyPr/>
                    <a:lstStyle/>
                    <a:p>
                      <a:pPr algn="ctr" fontAlgn="ctr"/>
                      <a:r>
                        <a:rPr lang="fi-FI" sz="800" b="0" i="0" u="none" strike="noStrike">
                          <a:solidFill>
                            <a:srgbClr val="FF0000"/>
                          </a:solidFill>
                          <a:effectLst/>
                          <a:latin typeface="+mn-lt"/>
                        </a:rPr>
                        <a:t>54808</a:t>
                      </a:r>
                    </a:p>
                  </a:txBody>
                  <a:tcPr marL="7620" marR="7620" marT="7620" marB="0" anchor="ctr"/>
                </a:tc>
                <a:tc>
                  <a:txBody>
                    <a:bodyPr/>
                    <a:lstStyle/>
                    <a:p>
                      <a:pPr algn="ctr" fontAlgn="ctr"/>
                      <a:r>
                        <a:rPr lang="fi-FI" sz="800" b="0" i="0" u="none" strike="noStrike">
                          <a:solidFill>
                            <a:srgbClr val="FF0000"/>
                          </a:solidFill>
                          <a:effectLst/>
                          <a:latin typeface="+mn-lt"/>
                        </a:rPr>
                        <a:t>60264</a:t>
                      </a:r>
                    </a:p>
                  </a:txBody>
                  <a:tcPr marL="7620" marR="7620" marT="7620" marB="0" anchor="ctr"/>
                </a:tc>
                <a:tc>
                  <a:txBody>
                    <a:bodyPr/>
                    <a:lstStyle/>
                    <a:p>
                      <a:pPr algn="ctr" fontAlgn="ctr"/>
                      <a:r>
                        <a:rPr lang="fi-FI" sz="800" b="0" i="0" u="none" strike="noStrike">
                          <a:solidFill>
                            <a:srgbClr val="FF0000"/>
                          </a:solidFill>
                          <a:effectLst/>
                          <a:latin typeface="+mn-lt"/>
                        </a:rPr>
                        <a:t>171650</a:t>
                      </a:r>
                    </a:p>
                  </a:txBody>
                  <a:tcPr marL="7620" marR="7620" marT="7620" marB="0" anchor="ctr"/>
                </a:tc>
                <a:extLst>
                  <a:ext uri="{0D108BD9-81ED-4DB2-BD59-A6C34878D82A}">
                    <a16:rowId xmlns:a16="http://schemas.microsoft.com/office/drawing/2014/main" val="523017021"/>
                  </a:ext>
                </a:extLst>
              </a:tr>
              <a:tr h="258477">
                <a:tc>
                  <a:txBody>
                    <a:bodyPr/>
                    <a:lstStyle/>
                    <a:p>
                      <a:pPr algn="ctr" fontAlgn="b"/>
                      <a:r>
                        <a:rPr lang="fi-FI" sz="800" b="0" i="0" u="none" strike="noStrike" dirty="0">
                          <a:solidFill>
                            <a:srgbClr val="000000"/>
                          </a:solidFill>
                          <a:effectLst/>
                          <a:latin typeface="+mn-lt"/>
                        </a:rPr>
                        <a:t>Käyntivähennys kpl (ei käy lainkaan)</a:t>
                      </a:r>
                    </a:p>
                  </a:txBody>
                  <a:tcPr marL="7620" marR="7620" marT="7620" marB="0" anchor="ctr"/>
                </a:tc>
                <a:tc>
                  <a:txBody>
                    <a:bodyPr/>
                    <a:lstStyle/>
                    <a:p>
                      <a:pPr algn="ctr" fontAlgn="ctr"/>
                      <a:r>
                        <a:rPr lang="fi-FI" sz="800" b="0" i="0" u="none" strike="noStrike">
                          <a:solidFill>
                            <a:srgbClr val="FF0000"/>
                          </a:solidFill>
                          <a:effectLst/>
                          <a:latin typeface="+mn-lt"/>
                        </a:rPr>
                        <a:t>0</a:t>
                      </a:r>
                    </a:p>
                  </a:txBody>
                  <a:tcPr marL="7620" marR="7620" marT="7620" marB="0" anchor="ctr"/>
                </a:tc>
                <a:tc>
                  <a:txBody>
                    <a:bodyPr/>
                    <a:lstStyle/>
                    <a:p>
                      <a:pPr algn="ctr" fontAlgn="ctr"/>
                      <a:r>
                        <a:rPr lang="fi-FI" sz="800" b="0" i="0" u="none" strike="noStrike">
                          <a:solidFill>
                            <a:srgbClr val="FF0000"/>
                          </a:solidFill>
                          <a:effectLst/>
                          <a:latin typeface="+mn-lt"/>
                        </a:rPr>
                        <a:t>117821</a:t>
                      </a:r>
                    </a:p>
                  </a:txBody>
                  <a:tcPr marL="7620" marR="7620" marT="7620" marB="0" anchor="ctr"/>
                </a:tc>
                <a:tc>
                  <a:txBody>
                    <a:bodyPr/>
                    <a:lstStyle/>
                    <a:p>
                      <a:pPr algn="ctr" fontAlgn="ctr"/>
                      <a:r>
                        <a:rPr lang="fi-FI" sz="800" b="0" i="0" u="none" strike="noStrike">
                          <a:solidFill>
                            <a:srgbClr val="FF0000"/>
                          </a:solidFill>
                          <a:effectLst/>
                          <a:latin typeface="+mn-lt"/>
                        </a:rPr>
                        <a:t>113615</a:t>
                      </a:r>
                    </a:p>
                  </a:txBody>
                  <a:tcPr marL="7620" marR="7620" marT="7620" marB="0" anchor="ctr"/>
                </a:tc>
                <a:tc>
                  <a:txBody>
                    <a:bodyPr/>
                    <a:lstStyle/>
                    <a:p>
                      <a:pPr algn="ctr" fontAlgn="ctr"/>
                      <a:r>
                        <a:rPr lang="fi-FI" sz="800" b="0" i="0" u="none" strike="noStrike">
                          <a:solidFill>
                            <a:srgbClr val="FF0000"/>
                          </a:solidFill>
                          <a:effectLst/>
                          <a:latin typeface="+mn-lt"/>
                        </a:rPr>
                        <a:t>113232</a:t>
                      </a:r>
                    </a:p>
                  </a:txBody>
                  <a:tcPr marL="7620" marR="7620" marT="7620" marB="0" anchor="ctr"/>
                </a:tc>
                <a:tc>
                  <a:txBody>
                    <a:bodyPr/>
                    <a:lstStyle/>
                    <a:p>
                      <a:pPr algn="ctr" fontAlgn="ctr"/>
                      <a:r>
                        <a:rPr lang="fi-FI" sz="800" b="0" i="0" u="none" strike="noStrike">
                          <a:solidFill>
                            <a:srgbClr val="FF0000"/>
                          </a:solidFill>
                          <a:effectLst/>
                          <a:latin typeface="+mn-lt"/>
                        </a:rPr>
                        <a:t>125659</a:t>
                      </a:r>
                    </a:p>
                  </a:txBody>
                  <a:tcPr marL="7620" marR="7620" marT="7620" marB="0" anchor="ctr"/>
                </a:tc>
                <a:tc>
                  <a:txBody>
                    <a:bodyPr/>
                    <a:lstStyle/>
                    <a:p>
                      <a:pPr algn="ctr" fontAlgn="ctr"/>
                      <a:r>
                        <a:rPr lang="fi-FI" sz="800" b="0" i="0" u="none" strike="noStrike">
                          <a:solidFill>
                            <a:srgbClr val="FF0000"/>
                          </a:solidFill>
                          <a:effectLst/>
                          <a:latin typeface="+mn-lt"/>
                        </a:rPr>
                        <a:t>470327</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5202567"/>
                  </a:ext>
                </a:extLst>
              </a:tr>
              <a:tr h="258477">
                <a:tc>
                  <a:txBody>
                    <a:bodyPr/>
                    <a:lstStyle/>
                    <a:p>
                      <a:pPr algn="ctr" fontAlgn="b"/>
                      <a:r>
                        <a:rPr lang="fi-FI" sz="800" b="0" i="0" u="none" strike="noStrike" dirty="0">
                          <a:solidFill>
                            <a:srgbClr val="000000"/>
                          </a:solidFill>
                          <a:effectLst/>
                          <a:latin typeface="+mn-lt"/>
                        </a:rPr>
                        <a:t>SALDO</a:t>
                      </a:r>
                    </a:p>
                  </a:txBody>
                  <a:tcPr marL="7620" marR="7620" marT="7620" marB="0" anchor="ctr"/>
                </a:tc>
                <a:tc>
                  <a:txBody>
                    <a:bodyPr/>
                    <a:lstStyle/>
                    <a:p>
                      <a:pPr algn="ctr" fontAlgn="ctr"/>
                      <a:r>
                        <a:rPr lang="fi-FI" sz="800" b="0" i="0" u="none" strike="noStrike">
                          <a:solidFill>
                            <a:srgbClr val="0070C0"/>
                          </a:solidFill>
                          <a:effectLst/>
                          <a:latin typeface="+mn-lt"/>
                        </a:rPr>
                        <a:t>569370</a:t>
                      </a:r>
                    </a:p>
                  </a:txBody>
                  <a:tcPr marL="7620" marR="7620" marT="7620" marB="0" anchor="ctr"/>
                </a:tc>
                <a:tc>
                  <a:txBody>
                    <a:bodyPr/>
                    <a:lstStyle/>
                    <a:p>
                      <a:pPr algn="ctr" fontAlgn="ctr"/>
                      <a:r>
                        <a:rPr lang="fi-FI" sz="800" b="0" i="0" u="none" strike="noStrike">
                          <a:solidFill>
                            <a:srgbClr val="0070C0"/>
                          </a:solidFill>
                          <a:effectLst/>
                          <a:latin typeface="+mn-lt"/>
                        </a:rPr>
                        <a:t>135329</a:t>
                      </a:r>
                    </a:p>
                  </a:txBody>
                  <a:tcPr marL="7620" marR="7620" marT="7620" marB="0" anchor="ctr"/>
                </a:tc>
                <a:tc>
                  <a:txBody>
                    <a:bodyPr/>
                    <a:lstStyle/>
                    <a:p>
                      <a:pPr algn="ctr" fontAlgn="ctr"/>
                      <a:r>
                        <a:rPr lang="fi-FI" sz="800" b="0" i="0" u="none" strike="noStrike">
                          <a:solidFill>
                            <a:srgbClr val="0070C0"/>
                          </a:solidFill>
                          <a:effectLst/>
                          <a:latin typeface="+mn-lt"/>
                        </a:rPr>
                        <a:t>62528</a:t>
                      </a:r>
                    </a:p>
                  </a:txBody>
                  <a:tcPr marL="7620" marR="7620" marT="7620" marB="0" anchor="ctr"/>
                </a:tc>
                <a:tc>
                  <a:txBody>
                    <a:bodyPr/>
                    <a:lstStyle/>
                    <a:p>
                      <a:pPr algn="ctr" fontAlgn="ctr"/>
                      <a:r>
                        <a:rPr lang="fi-FI" sz="800" b="0" i="0" u="none" strike="noStrike">
                          <a:solidFill>
                            <a:srgbClr val="FF0000"/>
                          </a:solidFill>
                          <a:effectLst/>
                          <a:latin typeface="+mn-lt"/>
                        </a:rPr>
                        <a:t>-33304</a:t>
                      </a:r>
                    </a:p>
                  </a:txBody>
                  <a:tcPr marL="7620" marR="7620" marT="7620" marB="0" anchor="ctr"/>
                </a:tc>
                <a:tc>
                  <a:txBody>
                    <a:bodyPr/>
                    <a:lstStyle/>
                    <a:p>
                      <a:pPr algn="ctr" fontAlgn="ctr"/>
                      <a:r>
                        <a:rPr lang="fi-FI" sz="800" b="0" i="0" u="none" strike="noStrike">
                          <a:solidFill>
                            <a:srgbClr val="FF0000"/>
                          </a:solidFill>
                          <a:effectLst/>
                          <a:latin typeface="+mn-lt"/>
                        </a:rPr>
                        <a:t>-147267</a:t>
                      </a: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ctr" fontAlgn="ctr"/>
                      <a:r>
                        <a:rPr lang="fi-FI" sz="1100" b="1" i="0" u="none" strike="noStrike" dirty="0">
                          <a:solidFill>
                            <a:srgbClr val="0070C0"/>
                          </a:solidFill>
                          <a:effectLst/>
                          <a:latin typeface="+mn-lt"/>
                        </a:rPr>
                        <a:t>586657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5298308"/>
                  </a:ext>
                </a:extLst>
              </a:tr>
              <a:tr h="258477">
                <a:tc gridSpan="4">
                  <a:txBody>
                    <a:bodyPr/>
                    <a:lstStyle/>
                    <a:p>
                      <a:pPr algn="ctr" fontAlgn="b"/>
                      <a:r>
                        <a:rPr lang="fi-FI" sz="800" b="0" i="1" u="none" strike="noStrike" dirty="0">
                          <a:solidFill>
                            <a:srgbClr val="000000"/>
                          </a:solidFill>
                          <a:effectLst/>
                          <a:latin typeface="+mn-lt"/>
                        </a:rPr>
                        <a:t>* niillä, jotka eivät v. 2019 käyneet kertaakaan, tämä ei ole muutos. </a:t>
                      </a:r>
                    </a:p>
                  </a:txBody>
                  <a:tcPr marL="7620" marR="7620" marT="7620" marB="0" anchor="ctr"/>
                </a:tc>
                <a:tc hMerge="1">
                  <a:txBody>
                    <a:bodyPr/>
                    <a:lstStyle/>
                    <a:p>
                      <a:endParaRPr lang="fi-FI"/>
                    </a:p>
                  </a:txBody>
                  <a:tcPr/>
                </a:tc>
                <a:tc hMerge="1">
                  <a:txBody>
                    <a:bodyPr/>
                    <a:lstStyle/>
                    <a:p>
                      <a:endParaRPr lang="fi-FI"/>
                    </a:p>
                  </a:txBody>
                  <a:tcPr/>
                </a:tc>
                <a:tc hMerge="1">
                  <a:txBody>
                    <a:bodyPr/>
                    <a:lstStyle/>
                    <a:p>
                      <a:endParaRPr lang="fi-FI"/>
                    </a:p>
                  </a:txBody>
                  <a:tcPr/>
                </a:tc>
                <a:tc>
                  <a:txBody>
                    <a:bodyPr/>
                    <a:lstStyle/>
                    <a:p>
                      <a:pPr algn="ctr" fontAlgn="b"/>
                      <a:endParaRPr lang="fi-FI" sz="800" b="0" i="0" u="none" strike="noStrike">
                        <a:solidFill>
                          <a:srgbClr val="000000"/>
                        </a:solidFill>
                        <a:effectLst/>
                        <a:latin typeface="+mn-lt"/>
                      </a:endParaRPr>
                    </a:p>
                  </a:txBody>
                  <a:tcPr marL="7620" marR="7620" marT="7620" marB="0" anchor="ctr"/>
                </a:tc>
                <a:tc>
                  <a:txBody>
                    <a:bodyPr/>
                    <a:lstStyle/>
                    <a:p>
                      <a:pPr algn="ctr" fontAlgn="b"/>
                      <a:endParaRPr lang="fi-FI" sz="800" b="0" i="0" u="none" strike="noStrike">
                        <a:solidFill>
                          <a:srgbClr val="000000"/>
                        </a:solidFill>
                        <a:effectLst/>
                        <a:latin typeface="+mn-lt"/>
                      </a:endParaRPr>
                    </a:p>
                  </a:txBody>
                  <a:tcPr marL="7620" marR="7620" marT="7620" marB="0" anchor="ctr"/>
                </a:tc>
                <a:tc>
                  <a:txBody>
                    <a:bodyPr/>
                    <a:lstStyle/>
                    <a:p>
                      <a:pPr algn="ctr" fontAlgn="b"/>
                      <a:endParaRPr lang="fi-FI" sz="800" b="0" i="0" u="none" strike="noStrike" dirty="0">
                        <a:solidFill>
                          <a:srgbClr val="000000"/>
                        </a:solidFill>
                        <a:effectLst/>
                        <a:latin typeface="+mn-lt"/>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86402994"/>
                  </a:ext>
                </a:extLst>
              </a:tr>
            </a:tbl>
          </a:graphicData>
        </a:graphic>
      </p:graphicFrame>
      <p:sp>
        <p:nvSpPr>
          <p:cNvPr id="8" name="Tekstiruutu 7">
            <a:extLst>
              <a:ext uri="{FF2B5EF4-FFF2-40B4-BE49-F238E27FC236}">
                <a16:creationId xmlns:a16="http://schemas.microsoft.com/office/drawing/2014/main" id="{F6947FC9-6CB9-4086-B39B-587C6FB327B2}"/>
              </a:ext>
            </a:extLst>
          </p:cNvPr>
          <p:cNvSpPr txBox="1"/>
          <p:nvPr/>
        </p:nvSpPr>
        <p:spPr>
          <a:xfrm>
            <a:off x="7253056" y="1259346"/>
            <a:ext cx="4567069" cy="4939814"/>
          </a:xfrm>
          <a:prstGeom prst="rect">
            <a:avLst/>
          </a:prstGeom>
          <a:noFill/>
        </p:spPr>
        <p:txBody>
          <a:bodyPr wrap="square" rtlCol="0">
            <a:spAutoFit/>
          </a:bodyPr>
          <a:lstStyle/>
          <a:p>
            <a:r>
              <a:rPr lang="fi-FI" sz="1050" dirty="0">
                <a:solidFill>
                  <a:srgbClr val="332C41"/>
                </a:solidFill>
              </a:rPr>
              <a:t>Tässä laskelmassa on pyritty karkealla tasolla arvioimaan kyselyn vastausten perusteella kokonaistason käyntimäärien muutossuuntaa ja kokoluokkaa kesän 2019 (kesä-elokuu) museokäynteihin verrattuna. </a:t>
            </a:r>
          </a:p>
          <a:p>
            <a:endParaRPr lang="fi-FI" sz="1050" dirty="0">
              <a:solidFill>
                <a:srgbClr val="332C41"/>
              </a:solidFill>
            </a:endParaRPr>
          </a:p>
          <a:p>
            <a:r>
              <a:rPr lang="fi-FI" sz="1050" dirty="0">
                <a:solidFill>
                  <a:srgbClr val="332C41"/>
                </a:solidFill>
              </a:rPr>
              <a:t>Laskelma osoittaa, että kokonaistasolla käyntimäärissä tulisi olemaan lähes 600.000 käynnin positiivinen muutos. Laskelmassa on tehty oletus, että vastaajan arvioima ”huomattava” lisäys tai vähennys olisi 2 käynnin muutos ja lisääntyminen tai vähentyminen ”hieman” tarkoittaisi puolestaan yhden käynnin muutosta. Tietysti voitaisiin ajatella niinkin, että mitä useammin v. 2019 on käynyt, sitä isompi tulisi olla ”huomattavan” muutoksen. Tässä on kuitenkin selkeyden vuoksi pysytty edellä kuvatussa oletuksessa kaikissa ryhmissä. Jos ”huomattava” lisäys/vähennys oletettaisiin 3 käynnin muutoksena niissä ryhmissä, joissa se on mahdollista myös vähennyksen osalta, olisi kokonaismuutos käynneissä vielä n. 200.000 käyntiä suurempi, eli lähes 800.000 lisäkäyntiä kokonaistasolla viime vuoteen nähden.</a:t>
            </a:r>
          </a:p>
          <a:p>
            <a:endParaRPr lang="fi-FI" sz="1050" dirty="0">
              <a:solidFill>
                <a:srgbClr val="332C41"/>
              </a:solidFill>
            </a:endParaRPr>
          </a:p>
          <a:p>
            <a:r>
              <a:rPr lang="fi-FI" sz="1050" dirty="0">
                <a:solidFill>
                  <a:srgbClr val="332C41"/>
                </a:solidFill>
              </a:rPr>
              <a:t>Kysely osoittaa, että käyntien kasvu tulisi niiltä, jotka v. 2019 eivät käyneet lainkaan tai kävivät korkeintaan 2 kertaa. Yli 2 kertaa käyneiden osalta puolestaan käynnit vähenisivät. Kyse on luonnollisesti ihmisten tämän hetken aikeista ja erityisesti niiden kohdalla, jotka eivät viime vuonna käyneet lainkaan, voi arvio olla muiden arvioita epävarmempi. </a:t>
            </a:r>
          </a:p>
          <a:p>
            <a:endParaRPr lang="fi-FI" sz="1050" dirty="0">
              <a:solidFill>
                <a:srgbClr val="332C41"/>
              </a:solidFill>
            </a:endParaRPr>
          </a:p>
          <a:p>
            <a:r>
              <a:rPr lang="fi-FI" sz="1050" dirty="0">
                <a:solidFill>
                  <a:srgbClr val="332C41"/>
                </a:solidFill>
              </a:rPr>
              <a:t>Vaikka huomioidaan laskelman epävarmuudet (</a:t>
            </a:r>
            <a:r>
              <a:rPr lang="fi-FI" sz="1050" i="1" dirty="0">
                <a:solidFill>
                  <a:srgbClr val="332C41"/>
                </a:solidFill>
              </a:rPr>
              <a:t>kyse vastaajien aikeista, ”huomattavan -muutoksen” ja ”hieman -muutoksen” määrittely käyntimääriksi, lisäksi pieni ryhmä </a:t>
            </a:r>
            <a:r>
              <a:rPr lang="fi-FI" sz="1050" i="1" dirty="0" err="1">
                <a:solidFill>
                  <a:srgbClr val="332C41"/>
                </a:solidFill>
              </a:rPr>
              <a:t>eos</a:t>
            </a:r>
            <a:r>
              <a:rPr lang="fi-FI" sz="1050" i="1" dirty="0">
                <a:solidFill>
                  <a:srgbClr val="332C41"/>
                </a:solidFill>
              </a:rPr>
              <a:t>-vastaajia ja viime vuoden ei-kävijöiden arvioiden luotettavuus</a:t>
            </a:r>
            <a:r>
              <a:rPr lang="fi-FI" sz="1050" dirty="0">
                <a:solidFill>
                  <a:srgbClr val="332C41"/>
                </a:solidFill>
              </a:rPr>
              <a:t>), osoittaa laskelma vahvasti sen, että suomalaisilla on suuri halu lähteä kesällä 2020 museokäynneille. Ja jos yllätyksiä toimintaympäristössä tai sisäänpääsyn järjestelyissä ei tule, käynnit jopa lisääntyvät viime kesästä. </a:t>
            </a:r>
          </a:p>
        </p:txBody>
      </p:sp>
    </p:spTree>
    <p:extLst>
      <p:ext uri="{BB962C8B-B14F-4D97-AF65-F5344CB8AC3E}">
        <p14:creationId xmlns:p14="http://schemas.microsoft.com/office/powerpoint/2010/main" val="4235762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02874"/>
            <a:ext cx="10634400" cy="523220"/>
          </a:xfrm>
        </p:spPr>
        <p:txBody>
          <a:bodyPr/>
          <a:lstStyle/>
          <a:p>
            <a:r>
              <a:rPr lang="fi-FI" sz="1400" dirty="0">
                <a:solidFill>
                  <a:schemeClr val="bg1">
                    <a:lumMod val="50000"/>
                  </a:schemeClr>
                </a:solidFill>
              </a:rPr>
              <a:t>Miksi arvelet vierailevasi museoissa tänä kesänä harvemmin kuin viime kesänä tai et usko vierailevasi lainkaan? </a:t>
            </a:r>
          </a:p>
          <a:p>
            <a:r>
              <a:rPr lang="fi-FI" sz="1400" b="0" dirty="0">
                <a:solidFill>
                  <a:schemeClr val="bg1">
                    <a:lumMod val="50000"/>
                  </a:schemeClr>
                </a:solidFill>
              </a:rPr>
              <a:t>Valitse kaikki ne syyt, joilla on keskeinen merkitys.</a:t>
            </a:r>
          </a:p>
        </p:txBody>
      </p:sp>
      <p:sp>
        <p:nvSpPr>
          <p:cNvPr id="5" name="TextBox 4"/>
          <p:cNvSpPr txBox="1"/>
          <p:nvPr/>
        </p:nvSpPr>
        <p:spPr>
          <a:xfrm>
            <a:off x="777600" y="6048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dirty="0">
                <a:latin typeface="Arial"/>
              </a:rPr>
              <a:t>Uskoo vähentävänsä museokäyntejä tai ei aio käydä lainkaan</a:t>
            </a:r>
            <a:r>
              <a:rPr lang="fi-FI" sz="900" b="0" i="0" dirty="0">
                <a:latin typeface="Arial"/>
              </a:rPr>
              <a:t>, 428</a:t>
            </a:r>
            <a:r>
              <a:rPr sz="900" b="0" i="0" dirty="0">
                <a:latin typeface="Arial"/>
              </a:rPr>
              <a:t>)</a:t>
            </a:r>
          </a:p>
        </p:txBody>
      </p:sp>
      <p:graphicFrame>
        <p:nvGraphicFramePr>
          <p:cNvPr id="8" name="Kaavio 7">
            <a:extLst>
              <a:ext uri="{FF2B5EF4-FFF2-40B4-BE49-F238E27FC236}">
                <a16:creationId xmlns:a16="http://schemas.microsoft.com/office/drawing/2014/main" id="{340C529D-7941-4A4F-8ECE-E767E65D8E77}"/>
              </a:ext>
            </a:extLst>
          </p:cNvPr>
          <p:cNvGraphicFramePr/>
          <p:nvPr>
            <p:extLst>
              <p:ext uri="{D42A27DB-BD31-4B8C-83A1-F6EECF244321}">
                <p14:modId xmlns:p14="http://schemas.microsoft.com/office/powerpoint/2010/main" val="3947515447"/>
              </p:ext>
            </p:extLst>
          </p:nvPr>
        </p:nvGraphicFramePr>
        <p:xfrm>
          <a:off x="777600" y="1349406"/>
          <a:ext cx="10718983" cy="4698594"/>
        </p:xfrm>
        <a:graphic>
          <a:graphicData uri="http://schemas.openxmlformats.org/drawingml/2006/chart">
            <c:chart xmlns:c="http://schemas.openxmlformats.org/drawingml/2006/chart" xmlns:r="http://schemas.openxmlformats.org/officeDocument/2006/relationships" r:id="rId2"/>
          </a:graphicData>
        </a:graphic>
      </p:graphicFrame>
      <p:sp>
        <p:nvSpPr>
          <p:cNvPr id="6" name="Puhekupla: Suorakulmio, kulmat pyöristettu 5">
            <a:extLst>
              <a:ext uri="{FF2B5EF4-FFF2-40B4-BE49-F238E27FC236}">
                <a16:creationId xmlns:a16="http://schemas.microsoft.com/office/drawing/2014/main" id="{D89B4E4F-2641-453F-B691-3A43AF0B5D87}"/>
              </a:ext>
            </a:extLst>
          </p:cNvPr>
          <p:cNvSpPr/>
          <p:nvPr/>
        </p:nvSpPr>
        <p:spPr>
          <a:xfrm>
            <a:off x="7267852" y="3613212"/>
            <a:ext cx="3409026" cy="710212"/>
          </a:xfrm>
          <a:prstGeom prst="wedgeRoundRectCallout">
            <a:avLst/>
          </a:prstGeom>
          <a:solidFill>
            <a:schemeClr val="bg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i-FI" sz="1000" dirty="0">
                <a:solidFill>
                  <a:schemeClr val="tx1">
                    <a:lumMod val="65000"/>
                    <a:lumOff val="35000"/>
                  </a:schemeClr>
                </a:solidFill>
              </a:rPr>
              <a:t>Lähes joka toinen sanoo museovierailujen vähentämisen tai kokonaan käymättä jättämisen syyksi sen, etteivät museot kiinnosta. Joka kolmannella syynä on kuitenkin koronaviruksen pelko tai välttely.</a:t>
            </a:r>
          </a:p>
        </p:txBody>
      </p:sp>
    </p:spTree>
    <p:extLst>
      <p:ext uri="{BB962C8B-B14F-4D97-AF65-F5344CB8AC3E}">
        <p14:creationId xmlns:p14="http://schemas.microsoft.com/office/powerpoint/2010/main" val="2489987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27237"/>
            <a:ext cx="10634400" cy="523220"/>
          </a:xfrm>
        </p:spPr>
        <p:txBody>
          <a:bodyPr/>
          <a:lstStyle/>
          <a:p>
            <a:r>
              <a:rPr lang="fi-FI" sz="1400" dirty="0">
                <a:solidFill>
                  <a:schemeClr val="bg1">
                    <a:lumMod val="50000"/>
                  </a:schemeClr>
                </a:solidFill>
              </a:rPr>
              <a:t>Miksi arvelet vierailevasi museoissa tänä kesänä harvemmin kuin viime kesänä tai et usko vierailevasi lainkaan? </a:t>
            </a:r>
          </a:p>
          <a:p>
            <a:r>
              <a:rPr lang="fi-FI" sz="1400" b="0" dirty="0">
                <a:solidFill>
                  <a:schemeClr val="bg1">
                    <a:lumMod val="50000"/>
                  </a:schemeClr>
                </a:solidFill>
              </a:rPr>
              <a:t>Valitse kaikki ne syyt, joilla on keskeinen merkitys.</a:t>
            </a:r>
            <a:endParaRPr sz="1400" dirty="0">
              <a:solidFill>
                <a:schemeClr val="bg1">
                  <a:lumMod val="50000"/>
                </a:schemeClr>
              </a:solidFill>
            </a:endParaRP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2841633707"/>
              </p:ext>
            </p:extLst>
          </p:nvPr>
        </p:nvGraphicFramePr>
        <p:xfrm>
          <a:off x="777599" y="1483146"/>
          <a:ext cx="10532554" cy="3996000"/>
        </p:xfrm>
        <a:graphic>
          <a:graphicData uri="http://schemas.openxmlformats.org/drawingml/2006/table">
            <a:tbl>
              <a:tblPr firstRow="1" bandRow="1">
                <a:tableStyleId>{68D230F3-CF80-4859-8CE7-A43EE81993B5}</a:tableStyleId>
              </a:tblPr>
              <a:tblGrid>
                <a:gridCol w="2780962">
                  <a:extLst>
                    <a:ext uri="{9D8B030D-6E8A-4147-A177-3AD203B41FA5}">
                      <a16:colId xmlns:a16="http://schemas.microsoft.com/office/drawing/2014/main" val="1626832263"/>
                    </a:ext>
                  </a:extLst>
                </a:gridCol>
                <a:gridCol w="968949">
                  <a:extLst>
                    <a:ext uri="{9D8B030D-6E8A-4147-A177-3AD203B41FA5}">
                      <a16:colId xmlns:a16="http://schemas.microsoft.com/office/drawing/2014/main" val="3835804522"/>
                    </a:ext>
                  </a:extLst>
                </a:gridCol>
                <a:gridCol w="968949">
                  <a:extLst>
                    <a:ext uri="{9D8B030D-6E8A-4147-A177-3AD203B41FA5}">
                      <a16:colId xmlns:a16="http://schemas.microsoft.com/office/drawing/2014/main" val="2018420414"/>
                    </a:ext>
                  </a:extLst>
                </a:gridCol>
                <a:gridCol w="968949">
                  <a:extLst>
                    <a:ext uri="{9D8B030D-6E8A-4147-A177-3AD203B41FA5}">
                      <a16:colId xmlns:a16="http://schemas.microsoft.com/office/drawing/2014/main" val="3117530056"/>
                    </a:ext>
                  </a:extLst>
                </a:gridCol>
                <a:gridCol w="968949">
                  <a:extLst>
                    <a:ext uri="{9D8B030D-6E8A-4147-A177-3AD203B41FA5}">
                      <a16:colId xmlns:a16="http://schemas.microsoft.com/office/drawing/2014/main" val="2724558387"/>
                    </a:ext>
                  </a:extLst>
                </a:gridCol>
                <a:gridCol w="968949">
                  <a:extLst>
                    <a:ext uri="{9D8B030D-6E8A-4147-A177-3AD203B41FA5}">
                      <a16:colId xmlns:a16="http://schemas.microsoft.com/office/drawing/2014/main" val="2116702325"/>
                    </a:ext>
                  </a:extLst>
                </a:gridCol>
                <a:gridCol w="968949">
                  <a:extLst>
                    <a:ext uri="{9D8B030D-6E8A-4147-A177-3AD203B41FA5}">
                      <a16:colId xmlns:a16="http://schemas.microsoft.com/office/drawing/2014/main" val="3931387438"/>
                    </a:ext>
                  </a:extLst>
                </a:gridCol>
                <a:gridCol w="968949">
                  <a:extLst>
                    <a:ext uri="{9D8B030D-6E8A-4147-A177-3AD203B41FA5}">
                      <a16:colId xmlns:a16="http://schemas.microsoft.com/office/drawing/2014/main" val="2332555352"/>
                    </a:ext>
                  </a:extLst>
                </a:gridCol>
                <a:gridCol w="968949">
                  <a:extLst>
                    <a:ext uri="{9D8B030D-6E8A-4147-A177-3AD203B41FA5}">
                      <a16:colId xmlns:a16="http://schemas.microsoft.com/office/drawing/2014/main" val="3116525668"/>
                    </a:ext>
                  </a:extLst>
                </a:gridCol>
              </a:tblGrid>
              <a:tr h="648000">
                <a:tc>
                  <a:txBody>
                    <a:bodyPr/>
                    <a:lstStyle/>
                    <a:p>
                      <a:pPr algn="ctr" fontAlgn="ctr"/>
                      <a:r>
                        <a:rPr lang="fi-FI" sz="1000" b="1" i="0" u="none" strike="noStrike" dirty="0">
                          <a:solidFill>
                            <a:srgbClr val="000000"/>
                          </a:solidFill>
                          <a:effectLst/>
                          <a:latin typeface="Arial" panose="020B0604020202020204" pitchFamily="34" charset="0"/>
                        </a:rPr>
                        <a:t> </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KAIKKI</a:t>
                      </a:r>
                    </a:p>
                    <a:p>
                      <a:pPr algn="ctr" fontAlgn="ctr"/>
                      <a:r>
                        <a:rPr lang="fi-FI" sz="1000" b="1" i="0" u="none" strike="noStrike" dirty="0">
                          <a:solidFill>
                            <a:srgbClr val="000000"/>
                          </a:solidFill>
                          <a:effectLst/>
                          <a:latin typeface="Arial" panose="020B0604020202020204" pitchFamily="34" charset="0"/>
                        </a:rPr>
                        <a:t>(N=428)</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Nainen</a:t>
                      </a:r>
                    </a:p>
                    <a:p>
                      <a:pPr algn="ctr" fontAlgn="ctr"/>
                      <a:r>
                        <a:rPr lang="fi-FI" sz="1000" b="1" i="0" u="none" strike="noStrike" dirty="0">
                          <a:solidFill>
                            <a:srgbClr val="000000"/>
                          </a:solidFill>
                          <a:effectLst/>
                          <a:latin typeface="Arial" panose="020B0604020202020204" pitchFamily="34" charset="0"/>
                        </a:rPr>
                        <a:t>(N=228)</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Mies</a:t>
                      </a:r>
                    </a:p>
                    <a:p>
                      <a:pPr algn="ctr" fontAlgn="ctr"/>
                      <a:r>
                        <a:rPr lang="fi-FI" sz="1000" b="1" i="0" u="none" strike="noStrike" dirty="0">
                          <a:solidFill>
                            <a:srgbClr val="000000"/>
                          </a:solidFill>
                          <a:effectLst/>
                          <a:latin typeface="Arial" panose="020B0604020202020204" pitchFamily="34" charset="0"/>
                        </a:rPr>
                        <a:t>(N=200)</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18-29v.</a:t>
                      </a:r>
                    </a:p>
                    <a:p>
                      <a:pPr algn="ctr" fontAlgn="ctr"/>
                      <a:r>
                        <a:rPr lang="fi-FI" sz="1000" b="1" i="0" u="none" strike="noStrike" dirty="0">
                          <a:solidFill>
                            <a:srgbClr val="000000"/>
                          </a:solidFill>
                          <a:effectLst/>
                          <a:latin typeface="Arial" panose="020B0604020202020204" pitchFamily="34" charset="0"/>
                        </a:rPr>
                        <a:t>(N=83)</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30-39v.</a:t>
                      </a:r>
                    </a:p>
                    <a:p>
                      <a:pPr algn="ctr" fontAlgn="ctr"/>
                      <a:r>
                        <a:rPr lang="fi-FI" sz="1000" b="1" i="0" u="none" strike="noStrike" dirty="0">
                          <a:solidFill>
                            <a:srgbClr val="000000"/>
                          </a:solidFill>
                          <a:effectLst/>
                          <a:latin typeface="Arial" panose="020B0604020202020204" pitchFamily="34" charset="0"/>
                        </a:rPr>
                        <a:t>(N=67)</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40-49v.</a:t>
                      </a:r>
                    </a:p>
                    <a:p>
                      <a:pPr algn="ctr" fontAlgn="ctr"/>
                      <a:r>
                        <a:rPr lang="fi-FI" sz="1000" b="1" i="0" u="none" strike="noStrike" dirty="0">
                          <a:solidFill>
                            <a:srgbClr val="000000"/>
                          </a:solidFill>
                          <a:effectLst/>
                          <a:latin typeface="Arial" panose="020B0604020202020204" pitchFamily="34" charset="0"/>
                        </a:rPr>
                        <a:t>(N=66)</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50-59v.</a:t>
                      </a:r>
                    </a:p>
                    <a:p>
                      <a:pPr algn="ctr" fontAlgn="ctr"/>
                      <a:r>
                        <a:rPr lang="fi-FI" sz="1000" b="1" i="0" u="none" strike="noStrike" dirty="0">
                          <a:solidFill>
                            <a:srgbClr val="000000"/>
                          </a:solidFill>
                          <a:effectLst/>
                          <a:latin typeface="Arial" panose="020B0604020202020204" pitchFamily="34" charset="0"/>
                        </a:rPr>
                        <a:t>(N=72)</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60v.+</a:t>
                      </a:r>
                    </a:p>
                    <a:p>
                      <a:pPr algn="ctr" fontAlgn="ctr"/>
                      <a:r>
                        <a:rPr lang="fi-FI" sz="1000" b="1" i="0" u="none" strike="noStrike" dirty="0">
                          <a:solidFill>
                            <a:srgbClr val="000000"/>
                          </a:solidFill>
                          <a:effectLst/>
                          <a:latin typeface="Arial" panose="020B0604020202020204" pitchFamily="34" charset="0"/>
                        </a:rPr>
                        <a:t>(N=140)</a:t>
                      </a:r>
                    </a:p>
                  </a:txBody>
                  <a:tcPr marL="7620" marR="7620" marT="7620" marB="0" anchor="ctr"/>
                </a:tc>
                <a:extLst>
                  <a:ext uri="{0D108BD9-81ED-4DB2-BD59-A6C34878D82A}">
                    <a16:rowId xmlns:a16="http://schemas.microsoft.com/office/drawing/2014/main" val="1377689821"/>
                  </a:ext>
                </a:extLst>
              </a:tr>
              <a:tr h="360000">
                <a:tc>
                  <a:txBody>
                    <a:bodyPr/>
                    <a:lstStyle/>
                    <a:p>
                      <a:pPr algn="ctr" fontAlgn="ctr"/>
                      <a:r>
                        <a:rPr lang="fi-FI" sz="1000" b="0" i="0" u="none" strike="noStrike" dirty="0">
                          <a:solidFill>
                            <a:srgbClr val="000000"/>
                          </a:solidFill>
                          <a:effectLst/>
                          <a:latin typeface="Arial" panose="020B0604020202020204" pitchFamily="34" charset="0"/>
                        </a:rPr>
                        <a:t>Museot eivät kiinnosta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38 %</a:t>
                      </a:r>
                    </a:p>
                  </a:txBody>
                  <a:tcPr marL="7620" marR="7620" marT="7620" marB="0" anchor="ctr"/>
                </a:tc>
                <a:extLst>
                  <a:ext uri="{0D108BD9-81ED-4DB2-BD59-A6C34878D82A}">
                    <a16:rowId xmlns:a16="http://schemas.microsoft.com/office/drawing/2014/main" val="266291111"/>
                  </a:ext>
                </a:extLst>
              </a:tr>
              <a:tr h="432000">
                <a:tc>
                  <a:txBody>
                    <a:bodyPr/>
                    <a:lstStyle/>
                    <a:p>
                      <a:pPr algn="ctr" fontAlgn="ctr"/>
                      <a:r>
                        <a:rPr lang="fi-FI" sz="1000" b="0" i="0" u="none" strike="noStrike" dirty="0">
                          <a:solidFill>
                            <a:srgbClr val="000000"/>
                          </a:solidFill>
                          <a:effectLst/>
                          <a:latin typeface="Arial" panose="020B0604020202020204" pitchFamily="34" charset="0"/>
                        </a:rPr>
                        <a:t>Vältän vierailuja julkisissa tiloissa koronaviruksen vuoksi</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38 %</a:t>
                      </a:r>
                    </a:p>
                  </a:txBody>
                  <a:tcPr marL="7620" marR="7620" marT="7620" marB="0" anchor="ctr"/>
                </a:tc>
                <a:extLst>
                  <a:ext uri="{0D108BD9-81ED-4DB2-BD59-A6C34878D82A}">
                    <a16:rowId xmlns:a16="http://schemas.microsoft.com/office/drawing/2014/main" val="3555047770"/>
                  </a:ext>
                </a:extLst>
              </a:tr>
              <a:tr h="540000">
                <a:tc>
                  <a:txBody>
                    <a:bodyPr/>
                    <a:lstStyle/>
                    <a:p>
                      <a:pPr algn="ctr" fontAlgn="ctr"/>
                      <a:r>
                        <a:rPr lang="fi-FI" sz="1000" b="0" i="0" u="none" strike="noStrike" dirty="0">
                          <a:solidFill>
                            <a:srgbClr val="000000"/>
                          </a:solidFill>
                          <a:effectLst/>
                          <a:latin typeface="Arial" panose="020B0604020202020204" pitchFamily="34" charset="0"/>
                        </a:rPr>
                        <a:t>Matkustan vähemmän kotimaassa, jolloin museokäynteihin ei ole samalla lailla mahdollisuuksia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extLst>
                  <a:ext uri="{0D108BD9-81ED-4DB2-BD59-A6C34878D82A}">
                    <a16:rowId xmlns:a16="http://schemas.microsoft.com/office/drawing/2014/main" val="103684078"/>
                  </a:ext>
                </a:extLst>
              </a:tr>
              <a:tr h="432000">
                <a:tc>
                  <a:txBody>
                    <a:bodyPr/>
                    <a:lstStyle/>
                    <a:p>
                      <a:pPr algn="ctr" fontAlgn="ctr"/>
                      <a:r>
                        <a:rPr lang="fi-FI" sz="1000" b="0" i="0" u="none" strike="noStrike" dirty="0">
                          <a:solidFill>
                            <a:srgbClr val="000000"/>
                          </a:solidFill>
                          <a:effectLst/>
                          <a:latin typeface="Arial" panose="020B0604020202020204" pitchFamily="34" charset="0"/>
                        </a:rPr>
                        <a:t>Haluan panostaa tänä kesänä enemmän muihin aktiviteetteihin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extLst>
                  <a:ext uri="{0D108BD9-81ED-4DB2-BD59-A6C34878D82A}">
                    <a16:rowId xmlns:a16="http://schemas.microsoft.com/office/drawing/2014/main" val="4157383712"/>
                  </a:ext>
                </a:extLst>
              </a:tr>
              <a:tr h="432000">
                <a:tc>
                  <a:txBody>
                    <a:bodyPr/>
                    <a:lstStyle/>
                    <a:p>
                      <a:pPr algn="ctr" fontAlgn="ctr"/>
                      <a:r>
                        <a:rPr lang="fi-FI" sz="1000" b="0" i="0" u="none" strike="noStrike" dirty="0">
                          <a:solidFill>
                            <a:srgbClr val="000000"/>
                          </a:solidFill>
                          <a:effectLst/>
                          <a:latin typeface="Arial" panose="020B0604020202020204" pitchFamily="34" charset="0"/>
                        </a:rPr>
                        <a:t>Näyttelyt tai aiheet eivät ole niin mielenkiintoisia kuin viime vuonna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extLst>
                  <a:ext uri="{0D108BD9-81ED-4DB2-BD59-A6C34878D82A}">
                    <a16:rowId xmlns:a16="http://schemas.microsoft.com/office/drawing/2014/main" val="1649540557"/>
                  </a:ext>
                </a:extLst>
              </a:tr>
              <a:tr h="432000">
                <a:tc>
                  <a:txBody>
                    <a:bodyPr/>
                    <a:lstStyle/>
                    <a:p>
                      <a:pPr algn="ctr" fontAlgn="ctr"/>
                      <a:r>
                        <a:rPr lang="fi-FI" sz="1000" b="0" i="0" u="none" strike="noStrike" dirty="0">
                          <a:solidFill>
                            <a:srgbClr val="000000"/>
                          </a:solidFill>
                          <a:effectLst/>
                          <a:latin typeface="Arial" panose="020B0604020202020204" pitchFamily="34" charset="0"/>
                        </a:rPr>
                        <a:t>Museokorttini on umpeutunut ja en ole uusinut / uusimassa sitä</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extLst>
                  <a:ext uri="{0D108BD9-81ED-4DB2-BD59-A6C34878D82A}">
                    <a16:rowId xmlns:a16="http://schemas.microsoft.com/office/drawing/2014/main" val="1799238764"/>
                  </a:ext>
                </a:extLst>
              </a:tr>
              <a:tr h="360000">
                <a:tc>
                  <a:txBody>
                    <a:bodyPr/>
                    <a:lstStyle/>
                    <a:p>
                      <a:pPr algn="ctr" fontAlgn="ctr"/>
                      <a:r>
                        <a:rPr lang="fi-FI" sz="1000" b="0" i="0" u="none" strike="noStrike">
                          <a:solidFill>
                            <a:srgbClr val="000000"/>
                          </a:solidFill>
                          <a:effectLst/>
                          <a:latin typeface="Arial" panose="020B0604020202020204" pitchFamily="34" charset="0"/>
                        </a:rPr>
                        <a:t>Muu syy</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extLst>
                  <a:ext uri="{0D108BD9-81ED-4DB2-BD59-A6C34878D82A}">
                    <a16:rowId xmlns:a16="http://schemas.microsoft.com/office/drawing/2014/main" val="3901855003"/>
                  </a:ext>
                </a:extLst>
              </a:tr>
              <a:tr h="360000">
                <a:tc>
                  <a:txBody>
                    <a:bodyPr/>
                    <a:lstStyle/>
                    <a:p>
                      <a:pPr algn="ctr" fontAlgn="ctr"/>
                      <a:r>
                        <a:rPr lang="fi-FI" sz="1000" b="0" i="0" u="none" strike="noStrike">
                          <a:solidFill>
                            <a:srgbClr val="000000"/>
                          </a:solidFill>
                          <a:effectLst/>
                          <a:latin typeface="Arial" panose="020B0604020202020204" pitchFamily="34" charset="0"/>
                        </a:rPr>
                        <a:t>En osaa sanoa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8 %</a:t>
                      </a:r>
                    </a:p>
                  </a:txBody>
                  <a:tcPr marL="7620" marR="7620" marT="7620" marB="0" anchor="ctr"/>
                </a:tc>
                <a:extLst>
                  <a:ext uri="{0D108BD9-81ED-4DB2-BD59-A6C34878D82A}">
                    <a16:rowId xmlns:a16="http://schemas.microsoft.com/office/drawing/2014/main" val="1808723273"/>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930000"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dirty="0">
                <a:latin typeface="Arial"/>
              </a:rPr>
              <a:t>Uskoo vähentävänsä museokäyntejä tai ei aio käydä lainkaan</a:t>
            </a:r>
            <a:r>
              <a:rPr sz="900" b="0" i="0" dirty="0">
                <a:latin typeface="Arial"/>
              </a:rPr>
              <a:t>)</a:t>
            </a:r>
          </a:p>
        </p:txBody>
      </p:sp>
    </p:spTree>
    <p:extLst>
      <p:ext uri="{BB962C8B-B14F-4D97-AF65-F5344CB8AC3E}">
        <p14:creationId xmlns:p14="http://schemas.microsoft.com/office/powerpoint/2010/main" val="4194458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27237"/>
            <a:ext cx="10634400" cy="523220"/>
          </a:xfrm>
        </p:spPr>
        <p:txBody>
          <a:bodyPr/>
          <a:lstStyle/>
          <a:p>
            <a:r>
              <a:rPr lang="fi-FI" sz="1400" dirty="0">
                <a:solidFill>
                  <a:schemeClr val="bg1">
                    <a:lumMod val="50000"/>
                  </a:schemeClr>
                </a:solidFill>
              </a:rPr>
              <a:t>Miksi arvelet vierailevasi museoissa tänä kesänä harvemmin kuin viime kesänä tai et usko vierailevasi lainkaan? </a:t>
            </a:r>
          </a:p>
          <a:p>
            <a:r>
              <a:rPr lang="fi-FI" sz="1400" b="0" dirty="0">
                <a:solidFill>
                  <a:schemeClr val="bg1">
                    <a:lumMod val="50000"/>
                  </a:schemeClr>
                </a:solidFill>
              </a:rPr>
              <a:t>Valitse kaikki ne syyt, joilla on keskeinen merkitys.</a:t>
            </a:r>
            <a:endParaRPr sz="1400" dirty="0">
              <a:solidFill>
                <a:schemeClr val="bg1">
                  <a:lumMod val="50000"/>
                </a:schemeClr>
              </a:solidFill>
            </a:endParaRP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425174378"/>
              </p:ext>
            </p:extLst>
          </p:nvPr>
        </p:nvGraphicFramePr>
        <p:xfrm>
          <a:off x="777599" y="1483146"/>
          <a:ext cx="10532554" cy="3888000"/>
        </p:xfrm>
        <a:graphic>
          <a:graphicData uri="http://schemas.openxmlformats.org/drawingml/2006/table">
            <a:tbl>
              <a:tblPr firstRow="1" bandRow="1">
                <a:tableStyleId>{68D230F3-CF80-4859-8CE7-A43EE81993B5}</a:tableStyleId>
              </a:tblPr>
              <a:tblGrid>
                <a:gridCol w="2780962">
                  <a:extLst>
                    <a:ext uri="{9D8B030D-6E8A-4147-A177-3AD203B41FA5}">
                      <a16:colId xmlns:a16="http://schemas.microsoft.com/office/drawing/2014/main" val="1626832263"/>
                    </a:ext>
                  </a:extLst>
                </a:gridCol>
                <a:gridCol w="968949">
                  <a:extLst>
                    <a:ext uri="{9D8B030D-6E8A-4147-A177-3AD203B41FA5}">
                      <a16:colId xmlns:a16="http://schemas.microsoft.com/office/drawing/2014/main" val="3835804522"/>
                    </a:ext>
                  </a:extLst>
                </a:gridCol>
                <a:gridCol w="968949">
                  <a:extLst>
                    <a:ext uri="{9D8B030D-6E8A-4147-A177-3AD203B41FA5}">
                      <a16:colId xmlns:a16="http://schemas.microsoft.com/office/drawing/2014/main" val="2018420414"/>
                    </a:ext>
                  </a:extLst>
                </a:gridCol>
                <a:gridCol w="968949">
                  <a:extLst>
                    <a:ext uri="{9D8B030D-6E8A-4147-A177-3AD203B41FA5}">
                      <a16:colId xmlns:a16="http://schemas.microsoft.com/office/drawing/2014/main" val="3117530056"/>
                    </a:ext>
                  </a:extLst>
                </a:gridCol>
                <a:gridCol w="968949">
                  <a:extLst>
                    <a:ext uri="{9D8B030D-6E8A-4147-A177-3AD203B41FA5}">
                      <a16:colId xmlns:a16="http://schemas.microsoft.com/office/drawing/2014/main" val="2724558387"/>
                    </a:ext>
                  </a:extLst>
                </a:gridCol>
                <a:gridCol w="968949">
                  <a:extLst>
                    <a:ext uri="{9D8B030D-6E8A-4147-A177-3AD203B41FA5}">
                      <a16:colId xmlns:a16="http://schemas.microsoft.com/office/drawing/2014/main" val="2116702325"/>
                    </a:ext>
                  </a:extLst>
                </a:gridCol>
                <a:gridCol w="968949">
                  <a:extLst>
                    <a:ext uri="{9D8B030D-6E8A-4147-A177-3AD203B41FA5}">
                      <a16:colId xmlns:a16="http://schemas.microsoft.com/office/drawing/2014/main" val="3931387438"/>
                    </a:ext>
                  </a:extLst>
                </a:gridCol>
                <a:gridCol w="968949">
                  <a:extLst>
                    <a:ext uri="{9D8B030D-6E8A-4147-A177-3AD203B41FA5}">
                      <a16:colId xmlns:a16="http://schemas.microsoft.com/office/drawing/2014/main" val="2332555352"/>
                    </a:ext>
                  </a:extLst>
                </a:gridCol>
                <a:gridCol w="968949">
                  <a:extLst>
                    <a:ext uri="{9D8B030D-6E8A-4147-A177-3AD203B41FA5}">
                      <a16:colId xmlns:a16="http://schemas.microsoft.com/office/drawing/2014/main" val="3116525668"/>
                    </a:ext>
                  </a:extLst>
                </a:gridCol>
              </a:tblGrid>
              <a:tr h="648000">
                <a:tc>
                  <a:txBody>
                    <a:bodyPr/>
                    <a:lstStyle/>
                    <a:p>
                      <a:pPr algn="ctr" fontAlgn="ctr"/>
                      <a:r>
                        <a:rPr lang="fi-FI" sz="1000" b="1" i="0" u="none" strike="noStrike" dirty="0">
                          <a:solidFill>
                            <a:srgbClr val="000000"/>
                          </a:solidFill>
                          <a:effectLst/>
                          <a:latin typeface="Arial" panose="020B0604020202020204" pitchFamily="34" charset="0"/>
                        </a:rPr>
                        <a:t> </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Helsinki-Uusimaa (N=132)</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Etelä-Suomi (N=96)</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Länsi-Suomi (N=107)</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Pohjois- ja Itä-Suomi (N=93)</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Kesällä 2019: Ei kertaakaan (N=314)</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Kesällä 2019: Ainakin kerran (N=109)</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Ei aio käydä lainkaan (N=368)</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Vähentää (N=60)</a:t>
                      </a:r>
                    </a:p>
                  </a:txBody>
                  <a:tcPr marL="7620" marR="7620" marT="7620" marB="0" anchor="ctr"/>
                </a:tc>
                <a:extLst>
                  <a:ext uri="{0D108BD9-81ED-4DB2-BD59-A6C34878D82A}">
                    <a16:rowId xmlns:a16="http://schemas.microsoft.com/office/drawing/2014/main" val="1377689821"/>
                  </a:ext>
                </a:extLst>
              </a:tr>
              <a:tr h="324000">
                <a:tc>
                  <a:txBody>
                    <a:bodyPr/>
                    <a:lstStyle/>
                    <a:p>
                      <a:pPr algn="ctr" fontAlgn="ctr"/>
                      <a:r>
                        <a:rPr lang="fi-FI" sz="1000" b="0" i="0" u="none" strike="noStrike" dirty="0">
                          <a:solidFill>
                            <a:srgbClr val="000000"/>
                          </a:solidFill>
                          <a:effectLst/>
                          <a:latin typeface="Arial" panose="020B0604020202020204" pitchFamily="34" charset="0"/>
                        </a:rPr>
                        <a:t>Museot eivät kiinnosta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52 %</a:t>
                      </a:r>
                    </a:p>
                  </a:txBody>
                  <a:tcPr marL="7620" marR="7620" marT="7620" marB="0" anchor="ctr"/>
                </a:tc>
                <a:tc>
                  <a:txBody>
                    <a:bodyPr/>
                    <a:lstStyle/>
                    <a:p>
                      <a:pPr marL="0" algn="ctr" defTabSz="685800" rtl="0" eaLnBrk="1" fontAlgn="ctr" latinLnBrk="0" hangingPunct="1"/>
                      <a:r>
                        <a:rPr lang="fi-FI" sz="1000" b="0" i="0" u="none" strike="noStrike" kern="1200" dirty="0">
                          <a:solidFill>
                            <a:srgbClr val="0070C0"/>
                          </a:solidFill>
                          <a:effectLst/>
                          <a:latin typeface="Arial" panose="020B0604020202020204" pitchFamily="34" charset="0"/>
                          <a:ea typeface="+mn-ea"/>
                          <a:cs typeface="+mn-cs"/>
                        </a:rPr>
                        <a:t>57 %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marL="0" algn="ctr" defTabSz="685800" rtl="0" eaLnBrk="1" fontAlgn="ctr" latinLnBrk="0" hangingPunct="1"/>
                      <a:r>
                        <a:rPr lang="fi-FI" sz="1000" b="0" i="0" u="none" strike="noStrike" kern="1200" dirty="0">
                          <a:solidFill>
                            <a:srgbClr val="0070C0"/>
                          </a:solidFill>
                          <a:effectLst/>
                          <a:latin typeface="Arial" panose="020B0604020202020204" pitchFamily="34" charset="0"/>
                          <a:ea typeface="+mn-ea"/>
                          <a:cs typeface="+mn-cs"/>
                        </a:rPr>
                        <a:t>51 %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extLst>
                  <a:ext uri="{0D108BD9-81ED-4DB2-BD59-A6C34878D82A}">
                    <a16:rowId xmlns:a16="http://schemas.microsoft.com/office/drawing/2014/main" val="266291111"/>
                  </a:ext>
                </a:extLst>
              </a:tr>
              <a:tr h="432000">
                <a:tc>
                  <a:txBody>
                    <a:bodyPr/>
                    <a:lstStyle/>
                    <a:p>
                      <a:pPr algn="ctr" fontAlgn="ctr"/>
                      <a:r>
                        <a:rPr lang="fi-FI" sz="1000" b="0" i="0" u="none" strike="noStrike" dirty="0">
                          <a:solidFill>
                            <a:srgbClr val="000000"/>
                          </a:solidFill>
                          <a:effectLst/>
                          <a:latin typeface="Arial" panose="020B0604020202020204" pitchFamily="34" charset="0"/>
                        </a:rPr>
                        <a:t>Vältän vierailuja julkisissa tiloissa koronaviruksen vuoksi</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22 %</a:t>
                      </a:r>
                    </a:p>
                  </a:txBody>
                  <a:tcPr marL="7620" marR="7620" marT="7620" marB="0" anchor="ctr"/>
                </a:tc>
                <a:tc>
                  <a:txBody>
                    <a:bodyPr/>
                    <a:lstStyle/>
                    <a:p>
                      <a:pPr algn="ctr" fontAlgn="ctr"/>
                      <a:r>
                        <a:rPr lang="fi-FI" sz="1000" b="0" i="0" u="none" strike="noStrike" dirty="0">
                          <a:solidFill>
                            <a:srgbClr val="0070C0"/>
                          </a:solidFill>
                          <a:effectLst/>
                          <a:latin typeface="Arial" panose="020B0604020202020204" pitchFamily="34" charset="0"/>
                        </a:rPr>
                        <a:t>61 %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28 %</a:t>
                      </a:r>
                    </a:p>
                  </a:txBody>
                  <a:tcPr marL="7620" marR="7620" marT="7620" marB="0" anchor="ctr"/>
                </a:tc>
                <a:tc>
                  <a:txBody>
                    <a:bodyPr/>
                    <a:lstStyle/>
                    <a:p>
                      <a:pPr marL="0" algn="ctr" defTabSz="685800" rtl="0" eaLnBrk="1" fontAlgn="ctr" latinLnBrk="0" hangingPunct="1"/>
                      <a:r>
                        <a:rPr lang="fi-FI" sz="1000" b="0" i="0" u="none" strike="noStrike" kern="1200" dirty="0">
                          <a:solidFill>
                            <a:srgbClr val="0070C0"/>
                          </a:solidFill>
                          <a:effectLst/>
                          <a:latin typeface="Arial" panose="020B0604020202020204" pitchFamily="34" charset="0"/>
                          <a:ea typeface="+mn-ea"/>
                          <a:cs typeface="+mn-cs"/>
                        </a:rPr>
                        <a:t>56 %</a:t>
                      </a:r>
                    </a:p>
                  </a:txBody>
                  <a:tcPr marL="7620" marR="7620" marT="7620" marB="0" anchor="ctr"/>
                </a:tc>
                <a:extLst>
                  <a:ext uri="{0D108BD9-81ED-4DB2-BD59-A6C34878D82A}">
                    <a16:rowId xmlns:a16="http://schemas.microsoft.com/office/drawing/2014/main" val="3555047770"/>
                  </a:ext>
                </a:extLst>
              </a:tr>
              <a:tr h="540000">
                <a:tc>
                  <a:txBody>
                    <a:bodyPr/>
                    <a:lstStyle/>
                    <a:p>
                      <a:pPr algn="ctr" fontAlgn="ctr"/>
                      <a:r>
                        <a:rPr lang="fi-FI" sz="1000" b="0" i="0" u="none" strike="noStrike" dirty="0">
                          <a:solidFill>
                            <a:srgbClr val="000000"/>
                          </a:solidFill>
                          <a:effectLst/>
                          <a:latin typeface="Arial" panose="020B0604020202020204" pitchFamily="34" charset="0"/>
                        </a:rPr>
                        <a:t>Matkustan vähemmän kotimaassa, jolloin museokäynteihin ei ole samalla lailla mahdollisuuksia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25 %</a:t>
                      </a:r>
                    </a:p>
                  </a:txBody>
                  <a:tcPr marL="7620" marR="7620" marT="7620" marB="0" anchor="ctr"/>
                </a:tc>
                <a:extLst>
                  <a:ext uri="{0D108BD9-81ED-4DB2-BD59-A6C34878D82A}">
                    <a16:rowId xmlns:a16="http://schemas.microsoft.com/office/drawing/2014/main" val="103684078"/>
                  </a:ext>
                </a:extLst>
              </a:tr>
              <a:tr h="432000">
                <a:tc>
                  <a:txBody>
                    <a:bodyPr/>
                    <a:lstStyle/>
                    <a:p>
                      <a:pPr algn="ctr" fontAlgn="ctr"/>
                      <a:r>
                        <a:rPr lang="fi-FI" sz="1000" b="0" i="0" u="none" strike="noStrike" dirty="0">
                          <a:solidFill>
                            <a:srgbClr val="000000"/>
                          </a:solidFill>
                          <a:effectLst/>
                          <a:latin typeface="Arial" panose="020B0604020202020204" pitchFamily="34" charset="0"/>
                        </a:rPr>
                        <a:t>Haluan panostaa tänä kesänä enemmän muihin aktiviteetteihin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extLst>
                  <a:ext uri="{0D108BD9-81ED-4DB2-BD59-A6C34878D82A}">
                    <a16:rowId xmlns:a16="http://schemas.microsoft.com/office/drawing/2014/main" val="4157383712"/>
                  </a:ext>
                </a:extLst>
              </a:tr>
              <a:tr h="432000">
                <a:tc>
                  <a:txBody>
                    <a:bodyPr/>
                    <a:lstStyle/>
                    <a:p>
                      <a:pPr algn="ctr" fontAlgn="ctr"/>
                      <a:r>
                        <a:rPr lang="fi-FI" sz="1000" b="0" i="0" u="none" strike="noStrike" dirty="0">
                          <a:solidFill>
                            <a:srgbClr val="000000"/>
                          </a:solidFill>
                          <a:effectLst/>
                          <a:latin typeface="Arial" panose="020B0604020202020204" pitchFamily="34" charset="0"/>
                        </a:rPr>
                        <a:t>Näyttelyt tai aiheet eivät ole niin mielenkiintoisia kuin viime vuonna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extLst>
                  <a:ext uri="{0D108BD9-81ED-4DB2-BD59-A6C34878D82A}">
                    <a16:rowId xmlns:a16="http://schemas.microsoft.com/office/drawing/2014/main" val="1649540557"/>
                  </a:ext>
                </a:extLst>
              </a:tr>
              <a:tr h="432000">
                <a:tc>
                  <a:txBody>
                    <a:bodyPr/>
                    <a:lstStyle/>
                    <a:p>
                      <a:pPr algn="ctr" fontAlgn="ctr"/>
                      <a:r>
                        <a:rPr lang="fi-FI" sz="1000" b="0" i="0" u="none" strike="noStrike" dirty="0">
                          <a:solidFill>
                            <a:srgbClr val="000000"/>
                          </a:solidFill>
                          <a:effectLst/>
                          <a:latin typeface="Arial" panose="020B0604020202020204" pitchFamily="34" charset="0"/>
                        </a:rPr>
                        <a:t>Museokorttini on umpeutunut ja en ole uusinut / uusimassa sitä</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extLst>
                  <a:ext uri="{0D108BD9-81ED-4DB2-BD59-A6C34878D82A}">
                    <a16:rowId xmlns:a16="http://schemas.microsoft.com/office/drawing/2014/main" val="1799238764"/>
                  </a:ext>
                </a:extLst>
              </a:tr>
              <a:tr h="324000">
                <a:tc>
                  <a:txBody>
                    <a:bodyPr/>
                    <a:lstStyle/>
                    <a:p>
                      <a:pPr algn="ctr" fontAlgn="ctr"/>
                      <a:r>
                        <a:rPr lang="fi-FI" sz="1000" b="0" i="0" u="none" strike="noStrike" dirty="0">
                          <a:solidFill>
                            <a:srgbClr val="000000"/>
                          </a:solidFill>
                          <a:effectLst/>
                          <a:latin typeface="Arial" panose="020B0604020202020204" pitchFamily="34" charset="0"/>
                        </a:rPr>
                        <a:t>Muu syy</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extLst>
                  <a:ext uri="{0D108BD9-81ED-4DB2-BD59-A6C34878D82A}">
                    <a16:rowId xmlns:a16="http://schemas.microsoft.com/office/drawing/2014/main" val="3901855003"/>
                  </a:ext>
                </a:extLst>
              </a:tr>
              <a:tr h="324000">
                <a:tc>
                  <a:txBody>
                    <a:bodyPr/>
                    <a:lstStyle/>
                    <a:p>
                      <a:pPr algn="ctr" fontAlgn="ctr"/>
                      <a:r>
                        <a:rPr lang="fi-FI" sz="1000" b="0" i="0" u="none" strike="noStrike" dirty="0">
                          <a:solidFill>
                            <a:srgbClr val="000000"/>
                          </a:solidFill>
                          <a:effectLst/>
                          <a:latin typeface="Arial" panose="020B0604020202020204" pitchFamily="34" charset="0"/>
                        </a:rPr>
                        <a:t>En osaa sanoa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3 %</a:t>
                      </a:r>
                    </a:p>
                  </a:txBody>
                  <a:tcPr marL="7620" marR="7620" marT="7620" marB="0" anchor="ctr"/>
                </a:tc>
                <a:extLst>
                  <a:ext uri="{0D108BD9-81ED-4DB2-BD59-A6C34878D82A}">
                    <a16:rowId xmlns:a16="http://schemas.microsoft.com/office/drawing/2014/main" val="1808723273"/>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726676"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dirty="0">
                <a:latin typeface="Arial"/>
              </a:rPr>
              <a:t>Uskoo vähentävänsä museokäyntejä tai ei aio käydä lainkaan</a:t>
            </a:r>
            <a:r>
              <a:rPr sz="900" b="0" i="0" dirty="0">
                <a:latin typeface="Arial"/>
              </a:rPr>
              <a:t>)</a:t>
            </a:r>
          </a:p>
        </p:txBody>
      </p:sp>
      <p:sp>
        <p:nvSpPr>
          <p:cNvPr id="7" name="Puhekupla: Suorakulmio, kulmat pyöristettu 6">
            <a:extLst>
              <a:ext uri="{FF2B5EF4-FFF2-40B4-BE49-F238E27FC236}">
                <a16:creationId xmlns:a16="http://schemas.microsoft.com/office/drawing/2014/main" id="{F5A198CD-0241-4A95-BF8B-E61DAEB37243}"/>
              </a:ext>
            </a:extLst>
          </p:cNvPr>
          <p:cNvSpPr/>
          <p:nvPr/>
        </p:nvSpPr>
        <p:spPr>
          <a:xfrm>
            <a:off x="777600" y="5477062"/>
            <a:ext cx="10532553" cy="402441"/>
          </a:xfrm>
          <a:prstGeom prst="wedgeRoundRectCallout">
            <a:avLst/>
          </a:prstGeom>
          <a:solidFill>
            <a:schemeClr val="bg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i-FI" sz="1000" dirty="0">
                <a:solidFill>
                  <a:schemeClr val="tx1">
                    <a:lumMod val="65000"/>
                    <a:lumOff val="35000"/>
                  </a:schemeClr>
                </a:solidFill>
              </a:rPr>
              <a:t>Niillä, jotka vähentävät, mutta eivät kokonaan jätä käymättä, selvästi suurin syy on koronavirus. Niillä, jotka eivät käy lainkaan, selvästi suurin syy puolestaan on se, ettei kiinnosta. Vastaavasti viime kesänä käyneillä ja nyt vähentävillä tai kokonaan väliin jättävillä, koronavirus on selvästi suurin syy. </a:t>
            </a:r>
          </a:p>
        </p:txBody>
      </p:sp>
    </p:spTree>
    <p:extLst>
      <p:ext uri="{BB962C8B-B14F-4D97-AF65-F5344CB8AC3E}">
        <p14:creationId xmlns:p14="http://schemas.microsoft.com/office/powerpoint/2010/main" val="2243991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649224"/>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1155077"/>
            <a:ext cx="10634400" cy="307777"/>
          </a:xfrm>
        </p:spPr>
        <p:txBody>
          <a:bodyPr/>
          <a:lstStyle/>
          <a:p>
            <a:r>
              <a:rPr lang="fi-FI" sz="1400" dirty="0">
                <a:solidFill>
                  <a:schemeClr val="bg1">
                    <a:lumMod val="50000"/>
                  </a:schemeClr>
                </a:solidFill>
              </a:rPr>
              <a:t>Mikä seuraavista kuvaa tilannettasi museokortin suhteen?</a:t>
            </a:r>
          </a:p>
        </p:txBody>
      </p:sp>
      <p:sp>
        <p:nvSpPr>
          <p:cNvPr id="5" name="TextBox 4"/>
          <p:cNvSpPr txBox="1"/>
          <p:nvPr/>
        </p:nvSpPr>
        <p:spPr>
          <a:xfrm>
            <a:off x="777600" y="6048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 10</a:t>
            </a:r>
            <a:r>
              <a:rPr lang="fi-FI" sz="900" dirty="0">
                <a:latin typeface="Arial"/>
              </a:rPr>
              <a:t>01</a:t>
            </a:r>
            <a:r>
              <a:rPr sz="900" b="0" i="0" dirty="0">
                <a:latin typeface="Arial"/>
              </a:rPr>
              <a:t>)</a:t>
            </a:r>
          </a:p>
        </p:txBody>
      </p:sp>
      <p:graphicFrame>
        <p:nvGraphicFramePr>
          <p:cNvPr id="7" name="Chart 5">
            <a:extLst>
              <a:ext uri="{FF2B5EF4-FFF2-40B4-BE49-F238E27FC236}">
                <a16:creationId xmlns:a16="http://schemas.microsoft.com/office/drawing/2014/main" id="{1CD86C4F-3AF1-4A74-92DB-02AE78C568B8}"/>
              </a:ext>
            </a:extLst>
          </p:cNvPr>
          <p:cNvGraphicFramePr>
            <a:graphicFrameLocks noGrp="1"/>
          </p:cNvGraphicFramePr>
          <p:nvPr>
            <p:extLst>
              <p:ext uri="{D42A27DB-BD31-4B8C-83A1-F6EECF244321}">
                <p14:modId xmlns:p14="http://schemas.microsoft.com/office/powerpoint/2010/main" val="3526345171"/>
              </p:ext>
            </p:extLst>
          </p:nvPr>
        </p:nvGraphicFramePr>
        <p:xfrm>
          <a:off x="488272" y="1748901"/>
          <a:ext cx="10777491" cy="42990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499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934958"/>
            <a:ext cx="10634400" cy="307777"/>
          </a:xfrm>
        </p:spPr>
        <p:txBody>
          <a:bodyPr/>
          <a:lstStyle/>
          <a:p>
            <a:r>
              <a:rPr lang="fi-FI" sz="1400" dirty="0">
                <a:solidFill>
                  <a:schemeClr val="bg1">
                    <a:lumMod val="50000"/>
                  </a:schemeClr>
                </a:solidFill>
              </a:rPr>
              <a:t>Mikä seuraavista kuvaa tilannettasi museokortin suhteen?</a:t>
            </a:r>
            <a:endParaRPr sz="1400" b="0" dirty="0">
              <a:solidFill>
                <a:schemeClr val="bg1">
                  <a:lumMod val="50000"/>
                </a:schemeClr>
              </a:solidFill>
            </a:endParaRP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3797724362"/>
              </p:ext>
            </p:extLst>
          </p:nvPr>
        </p:nvGraphicFramePr>
        <p:xfrm>
          <a:off x="694503" y="1856540"/>
          <a:ext cx="10869897" cy="2552820"/>
        </p:xfrm>
        <a:graphic>
          <a:graphicData uri="http://schemas.openxmlformats.org/drawingml/2006/table">
            <a:tbl>
              <a:tblPr firstRow="1" bandRow="1">
                <a:tableStyleId>{68D230F3-CF80-4859-8CE7-A43EE81993B5}</a:tableStyleId>
              </a:tblPr>
              <a:tblGrid>
                <a:gridCol w="2098005">
                  <a:extLst>
                    <a:ext uri="{9D8B030D-6E8A-4147-A177-3AD203B41FA5}">
                      <a16:colId xmlns:a16="http://schemas.microsoft.com/office/drawing/2014/main" val="1626832263"/>
                    </a:ext>
                  </a:extLst>
                </a:gridCol>
                <a:gridCol w="730991">
                  <a:extLst>
                    <a:ext uri="{9D8B030D-6E8A-4147-A177-3AD203B41FA5}">
                      <a16:colId xmlns:a16="http://schemas.microsoft.com/office/drawing/2014/main" val="3835804522"/>
                    </a:ext>
                  </a:extLst>
                </a:gridCol>
                <a:gridCol w="730991">
                  <a:extLst>
                    <a:ext uri="{9D8B030D-6E8A-4147-A177-3AD203B41FA5}">
                      <a16:colId xmlns:a16="http://schemas.microsoft.com/office/drawing/2014/main" val="2018420414"/>
                    </a:ext>
                  </a:extLst>
                </a:gridCol>
                <a:gridCol w="730991">
                  <a:extLst>
                    <a:ext uri="{9D8B030D-6E8A-4147-A177-3AD203B41FA5}">
                      <a16:colId xmlns:a16="http://schemas.microsoft.com/office/drawing/2014/main" val="3117530056"/>
                    </a:ext>
                  </a:extLst>
                </a:gridCol>
                <a:gridCol w="730991">
                  <a:extLst>
                    <a:ext uri="{9D8B030D-6E8A-4147-A177-3AD203B41FA5}">
                      <a16:colId xmlns:a16="http://schemas.microsoft.com/office/drawing/2014/main" val="2724558387"/>
                    </a:ext>
                  </a:extLst>
                </a:gridCol>
                <a:gridCol w="730991">
                  <a:extLst>
                    <a:ext uri="{9D8B030D-6E8A-4147-A177-3AD203B41FA5}">
                      <a16:colId xmlns:a16="http://schemas.microsoft.com/office/drawing/2014/main" val="2116702325"/>
                    </a:ext>
                  </a:extLst>
                </a:gridCol>
                <a:gridCol w="730991">
                  <a:extLst>
                    <a:ext uri="{9D8B030D-6E8A-4147-A177-3AD203B41FA5}">
                      <a16:colId xmlns:a16="http://schemas.microsoft.com/office/drawing/2014/main" val="3931387438"/>
                    </a:ext>
                  </a:extLst>
                </a:gridCol>
                <a:gridCol w="730991">
                  <a:extLst>
                    <a:ext uri="{9D8B030D-6E8A-4147-A177-3AD203B41FA5}">
                      <a16:colId xmlns:a16="http://schemas.microsoft.com/office/drawing/2014/main" val="2332555352"/>
                    </a:ext>
                  </a:extLst>
                </a:gridCol>
                <a:gridCol w="730991">
                  <a:extLst>
                    <a:ext uri="{9D8B030D-6E8A-4147-A177-3AD203B41FA5}">
                      <a16:colId xmlns:a16="http://schemas.microsoft.com/office/drawing/2014/main" val="1667034659"/>
                    </a:ext>
                  </a:extLst>
                </a:gridCol>
                <a:gridCol w="730991">
                  <a:extLst>
                    <a:ext uri="{9D8B030D-6E8A-4147-A177-3AD203B41FA5}">
                      <a16:colId xmlns:a16="http://schemas.microsoft.com/office/drawing/2014/main" val="3116525668"/>
                    </a:ext>
                  </a:extLst>
                </a:gridCol>
                <a:gridCol w="730991">
                  <a:extLst>
                    <a:ext uri="{9D8B030D-6E8A-4147-A177-3AD203B41FA5}">
                      <a16:colId xmlns:a16="http://schemas.microsoft.com/office/drawing/2014/main" val="3441725364"/>
                    </a:ext>
                  </a:extLst>
                </a:gridCol>
                <a:gridCol w="730991">
                  <a:extLst>
                    <a:ext uri="{9D8B030D-6E8A-4147-A177-3AD203B41FA5}">
                      <a16:colId xmlns:a16="http://schemas.microsoft.com/office/drawing/2014/main" val="4240215632"/>
                    </a:ext>
                  </a:extLst>
                </a:gridCol>
                <a:gridCol w="730991">
                  <a:extLst>
                    <a:ext uri="{9D8B030D-6E8A-4147-A177-3AD203B41FA5}">
                      <a16:colId xmlns:a16="http://schemas.microsoft.com/office/drawing/2014/main" val="1685759133"/>
                    </a:ext>
                  </a:extLst>
                </a:gridCol>
              </a:tblGrid>
              <a:tr h="648000">
                <a:tc>
                  <a:txBody>
                    <a:bodyPr/>
                    <a:lstStyle/>
                    <a:p>
                      <a:pPr algn="ctr" fontAlgn="b"/>
                      <a:endParaRPr lang="fi-FI" sz="1000" b="0" i="0" u="none" strike="noStrike" dirty="0">
                        <a:solidFill>
                          <a:srgbClr val="000000"/>
                        </a:solidFill>
                        <a:effectLst/>
                        <a:latin typeface="+mn-lt"/>
                      </a:endParaRPr>
                    </a:p>
                  </a:txBody>
                  <a:tcPr marL="7620" marR="7620" marT="7620" marB="0" anchor="ctr"/>
                </a:tc>
                <a:tc>
                  <a:txBody>
                    <a:bodyPr/>
                    <a:lstStyle/>
                    <a:p>
                      <a:pPr algn="ctr" fontAlgn="ctr"/>
                      <a:r>
                        <a:rPr lang="fi-FI" sz="1000" b="1" i="0" u="none" strike="noStrike">
                          <a:solidFill>
                            <a:srgbClr val="000000"/>
                          </a:solidFill>
                          <a:effectLst/>
                          <a:latin typeface="+mn-lt"/>
                        </a:rPr>
                        <a:t>KAIKKI (N=1001)</a:t>
                      </a:r>
                    </a:p>
                  </a:txBody>
                  <a:tcPr marL="7620" marR="7620" marT="7620" marB="0" anchor="ctr"/>
                </a:tc>
                <a:tc>
                  <a:txBody>
                    <a:bodyPr/>
                    <a:lstStyle/>
                    <a:p>
                      <a:pPr algn="ctr" fontAlgn="ctr"/>
                      <a:r>
                        <a:rPr lang="fi-FI" sz="1000" b="1" i="0" u="none" strike="noStrike" dirty="0">
                          <a:solidFill>
                            <a:srgbClr val="000000"/>
                          </a:solidFill>
                          <a:effectLst/>
                          <a:latin typeface="+mn-lt"/>
                        </a:rPr>
                        <a:t>Nainen (N=511)</a:t>
                      </a:r>
                    </a:p>
                  </a:txBody>
                  <a:tcPr marL="7620" marR="7620" marT="7620" marB="0" anchor="ctr"/>
                </a:tc>
                <a:tc>
                  <a:txBody>
                    <a:bodyPr/>
                    <a:lstStyle/>
                    <a:p>
                      <a:pPr algn="ctr" fontAlgn="ctr"/>
                      <a:r>
                        <a:rPr lang="fi-FI" sz="1000" b="1" i="0" u="none" strike="noStrike">
                          <a:solidFill>
                            <a:srgbClr val="000000"/>
                          </a:solidFill>
                          <a:effectLst/>
                          <a:latin typeface="+mn-lt"/>
                        </a:rPr>
                        <a:t>Mies (N=490)</a:t>
                      </a:r>
                    </a:p>
                  </a:txBody>
                  <a:tcPr marL="7620" marR="7620" marT="7620" marB="0" anchor="ctr"/>
                </a:tc>
                <a:tc>
                  <a:txBody>
                    <a:bodyPr/>
                    <a:lstStyle/>
                    <a:p>
                      <a:pPr algn="ctr" fontAlgn="ctr"/>
                      <a:r>
                        <a:rPr lang="fi-FI" sz="1000" b="1" i="0" u="none" strike="noStrike">
                          <a:solidFill>
                            <a:srgbClr val="000000"/>
                          </a:solidFill>
                          <a:effectLst/>
                          <a:latin typeface="+mn-lt"/>
                        </a:rPr>
                        <a:t>18-29v. (N=179)</a:t>
                      </a:r>
                    </a:p>
                  </a:txBody>
                  <a:tcPr marL="7620" marR="7620" marT="7620" marB="0" anchor="ctr"/>
                </a:tc>
                <a:tc>
                  <a:txBody>
                    <a:bodyPr/>
                    <a:lstStyle/>
                    <a:p>
                      <a:pPr algn="ctr" fontAlgn="ctr"/>
                      <a:r>
                        <a:rPr lang="fi-FI" sz="1000" b="1" i="0" u="none" strike="noStrike">
                          <a:solidFill>
                            <a:srgbClr val="000000"/>
                          </a:solidFill>
                          <a:effectLst/>
                          <a:latin typeface="+mn-lt"/>
                        </a:rPr>
                        <a:t>30-39v. (N=159)</a:t>
                      </a:r>
                    </a:p>
                  </a:txBody>
                  <a:tcPr marL="7620" marR="7620" marT="7620" marB="0" anchor="ctr"/>
                </a:tc>
                <a:tc>
                  <a:txBody>
                    <a:bodyPr/>
                    <a:lstStyle/>
                    <a:p>
                      <a:pPr algn="ctr" fontAlgn="ctr"/>
                      <a:r>
                        <a:rPr lang="fi-FI" sz="1000" b="1" i="0" u="none" strike="noStrike">
                          <a:solidFill>
                            <a:srgbClr val="000000"/>
                          </a:solidFill>
                          <a:effectLst/>
                          <a:latin typeface="+mn-lt"/>
                        </a:rPr>
                        <a:t>40-49v. (N=148)</a:t>
                      </a:r>
                    </a:p>
                  </a:txBody>
                  <a:tcPr marL="7620" marR="7620" marT="7620" marB="0" anchor="ctr"/>
                </a:tc>
                <a:tc>
                  <a:txBody>
                    <a:bodyPr/>
                    <a:lstStyle/>
                    <a:p>
                      <a:pPr algn="ctr" fontAlgn="ctr"/>
                      <a:r>
                        <a:rPr lang="fi-FI" sz="1000" b="1" i="0" u="none" strike="noStrike">
                          <a:solidFill>
                            <a:srgbClr val="000000"/>
                          </a:solidFill>
                          <a:effectLst/>
                          <a:latin typeface="+mn-lt"/>
                        </a:rPr>
                        <a:t>50-59v. (N=165)</a:t>
                      </a:r>
                    </a:p>
                  </a:txBody>
                  <a:tcPr marL="7620" marR="7620" marT="7620" marB="0" anchor="ctr"/>
                </a:tc>
                <a:tc>
                  <a:txBody>
                    <a:bodyPr/>
                    <a:lstStyle/>
                    <a:p>
                      <a:pPr algn="ctr" fontAlgn="ctr"/>
                      <a:r>
                        <a:rPr lang="fi-FI" sz="1000" b="1" i="0" u="none" strike="noStrike">
                          <a:solidFill>
                            <a:srgbClr val="000000"/>
                          </a:solidFill>
                          <a:effectLst/>
                          <a:latin typeface="+mn-lt"/>
                        </a:rPr>
                        <a:t>60v.+ (N=352)</a:t>
                      </a:r>
                    </a:p>
                  </a:txBody>
                  <a:tcPr marL="7620" marR="7620" marT="7620" marB="0" anchor="ctr"/>
                </a:tc>
                <a:tc>
                  <a:txBody>
                    <a:bodyPr/>
                    <a:lstStyle/>
                    <a:p>
                      <a:pPr algn="ctr" fontAlgn="ctr"/>
                      <a:r>
                        <a:rPr lang="fi-FI" sz="1000" b="1" i="0" u="none" strike="noStrike">
                          <a:solidFill>
                            <a:srgbClr val="000000"/>
                          </a:solidFill>
                          <a:effectLst/>
                          <a:latin typeface="+mn-lt"/>
                        </a:rPr>
                        <a:t>Helsinki-Uusimaa (N=301)</a:t>
                      </a:r>
                    </a:p>
                  </a:txBody>
                  <a:tcPr marL="7620" marR="7620" marT="7620" marB="0" anchor="ctr"/>
                </a:tc>
                <a:tc>
                  <a:txBody>
                    <a:bodyPr/>
                    <a:lstStyle/>
                    <a:p>
                      <a:pPr algn="ctr" fontAlgn="ctr"/>
                      <a:r>
                        <a:rPr lang="fi-FI" sz="1000" b="1" i="0" u="none" strike="noStrike">
                          <a:solidFill>
                            <a:srgbClr val="000000"/>
                          </a:solidFill>
                          <a:effectLst/>
                          <a:latin typeface="+mn-lt"/>
                        </a:rPr>
                        <a:t>Etelä-Suomi (N=218)</a:t>
                      </a:r>
                    </a:p>
                  </a:txBody>
                  <a:tcPr marL="7620" marR="7620" marT="7620" marB="0" anchor="ctr"/>
                </a:tc>
                <a:tc>
                  <a:txBody>
                    <a:bodyPr/>
                    <a:lstStyle/>
                    <a:p>
                      <a:pPr algn="ctr" fontAlgn="ctr"/>
                      <a:r>
                        <a:rPr lang="fi-FI" sz="1000" b="1" i="0" u="none" strike="noStrike">
                          <a:solidFill>
                            <a:srgbClr val="000000"/>
                          </a:solidFill>
                          <a:effectLst/>
                          <a:latin typeface="+mn-lt"/>
                        </a:rPr>
                        <a:t>Länsi-Suomi (N=250)</a:t>
                      </a:r>
                    </a:p>
                  </a:txBody>
                  <a:tcPr marL="7620" marR="7620" marT="7620" marB="0" anchor="ctr"/>
                </a:tc>
                <a:tc>
                  <a:txBody>
                    <a:bodyPr/>
                    <a:lstStyle/>
                    <a:p>
                      <a:pPr algn="ctr" fontAlgn="ctr"/>
                      <a:r>
                        <a:rPr lang="fi-FI" sz="1000" b="1" i="0" u="none" strike="noStrike">
                          <a:solidFill>
                            <a:srgbClr val="000000"/>
                          </a:solidFill>
                          <a:effectLst/>
                          <a:latin typeface="+mn-lt"/>
                        </a:rPr>
                        <a:t>Pohjois- ja Itä-Suomi (N=232)</a:t>
                      </a:r>
                    </a:p>
                  </a:txBody>
                  <a:tcPr marL="7620" marR="7620" marT="7620" marB="0" anchor="ctr"/>
                </a:tc>
                <a:extLst>
                  <a:ext uri="{0D108BD9-81ED-4DB2-BD59-A6C34878D82A}">
                    <a16:rowId xmlns:a16="http://schemas.microsoft.com/office/drawing/2014/main" val="1377689821"/>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on voimassa oleva museokortti</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dirty="0">
                          <a:solidFill>
                            <a:srgbClr val="0070C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marL="0" algn="ctr" defTabSz="685800" rtl="0" eaLnBrk="1" fontAlgn="ctr" latinLnBrk="0" hangingPunct="1"/>
                      <a:r>
                        <a:rPr lang="fi-FI" sz="1000" b="0" i="0" u="none" strike="noStrike" kern="1200" dirty="0">
                          <a:solidFill>
                            <a:srgbClr val="0070C0"/>
                          </a:solidFill>
                          <a:effectLst/>
                          <a:latin typeface="Arial" panose="020B0604020202020204" pitchFamily="34" charset="0"/>
                          <a:ea typeface="+mn-ea"/>
                          <a:cs typeface="+mn-cs"/>
                        </a:rPr>
                        <a:t>12 %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dirty="0">
                          <a:solidFill>
                            <a:schemeClr val="accent5">
                              <a:lumMod val="75000"/>
                            </a:schemeClr>
                          </a:solidFill>
                          <a:effectLst/>
                          <a:latin typeface="Arial" panose="020B0604020202020204" pitchFamily="34" charset="0"/>
                        </a:rPr>
                        <a:t>2 %</a:t>
                      </a:r>
                    </a:p>
                  </a:txBody>
                  <a:tcPr marL="7620" marR="7620" marT="7620" marB="0" anchor="ctr"/>
                </a:tc>
                <a:extLst>
                  <a:ext uri="{0D108BD9-81ED-4DB2-BD59-A6C34878D82A}">
                    <a16:rowId xmlns:a16="http://schemas.microsoft.com/office/drawing/2014/main" val="266291111"/>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oli voimassa oleva museokortti viime kesänä, mutta sen voimassaolo on nyt umpeutunut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extLst>
                  <a:ext uri="{0D108BD9-81ED-4DB2-BD59-A6C34878D82A}">
                    <a16:rowId xmlns:a16="http://schemas.microsoft.com/office/drawing/2014/main" val="3555047770"/>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on ollut museokortti joskus aiemmin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extLst>
                  <a:ext uri="{0D108BD9-81ED-4DB2-BD59-A6C34878D82A}">
                    <a16:rowId xmlns:a16="http://schemas.microsoft.com/office/drawing/2014/main" val="103684078"/>
                  </a:ext>
                </a:extLst>
              </a:tr>
              <a:tr h="360000">
                <a:tc>
                  <a:txBody>
                    <a:bodyPr/>
                    <a:lstStyle/>
                    <a:p>
                      <a:pPr algn="ctr" fontAlgn="ctr"/>
                      <a:r>
                        <a:rPr lang="fi-FI" sz="1000" b="0" i="0" u="none" strike="noStrike" dirty="0">
                          <a:solidFill>
                            <a:schemeClr val="accent5"/>
                          </a:solidFill>
                          <a:effectLst/>
                          <a:latin typeface="Arial" panose="020B0604020202020204" pitchFamily="34" charset="0"/>
                        </a:rPr>
                        <a:t>Minulla ei ole ollut museokorttia koskaan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93 %</a:t>
                      </a:r>
                    </a:p>
                  </a:txBody>
                  <a:tcPr marL="7620" marR="7620" marT="7620" marB="0" anchor="ctr"/>
                </a:tc>
                <a:extLst>
                  <a:ext uri="{0D108BD9-81ED-4DB2-BD59-A6C34878D82A}">
                    <a16:rowId xmlns:a16="http://schemas.microsoft.com/office/drawing/2014/main" val="4157383712"/>
                  </a:ext>
                </a:extLst>
              </a:tr>
              <a:tr h="360000">
                <a:tc>
                  <a:txBody>
                    <a:bodyPr/>
                    <a:lstStyle/>
                    <a:p>
                      <a:pPr algn="ctr" fontAlgn="ctr"/>
                      <a:r>
                        <a:rPr lang="fi-FI" sz="1000" b="0" i="0" u="none" strike="noStrike" dirty="0">
                          <a:solidFill>
                            <a:srgbClr val="000000"/>
                          </a:solidFill>
                          <a:effectLst/>
                          <a:latin typeface="Arial" panose="020B0604020202020204" pitchFamily="34" charset="0"/>
                        </a:rPr>
                        <a:t>En osaa sanoa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1 %</a:t>
                      </a:r>
                    </a:p>
                  </a:txBody>
                  <a:tcPr marL="7620" marR="7620" marT="7620" marB="0" anchor="ctr"/>
                </a:tc>
                <a:extLst>
                  <a:ext uri="{0D108BD9-81ED-4DB2-BD59-A6C34878D82A}">
                    <a16:rowId xmlns:a16="http://schemas.microsoft.com/office/drawing/2014/main" val="1602351016"/>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930000"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spTree>
    <p:extLst>
      <p:ext uri="{BB962C8B-B14F-4D97-AF65-F5344CB8AC3E}">
        <p14:creationId xmlns:p14="http://schemas.microsoft.com/office/powerpoint/2010/main" val="3101559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in paikkamerkki 6">
            <a:extLst>
              <a:ext uri="{FF2B5EF4-FFF2-40B4-BE49-F238E27FC236}">
                <a16:creationId xmlns:a16="http://schemas.microsoft.com/office/drawing/2014/main" id="{40A4D99A-DEAD-4D2E-B262-781B3C5E9EB2}"/>
              </a:ext>
            </a:extLst>
          </p:cNvPr>
          <p:cNvSpPr>
            <a:spLocks noGrp="1"/>
          </p:cNvSpPr>
          <p:nvPr>
            <p:ph type="body" sz="quarter" idx="11"/>
          </p:nvPr>
        </p:nvSpPr>
        <p:spPr>
          <a:xfrm>
            <a:off x="4674638" y="1371600"/>
            <a:ext cx="7077096" cy="4912208"/>
          </a:xfrm>
        </p:spPr>
        <p:txBody>
          <a:bodyPr>
            <a:noAutofit/>
          </a:bodyPr>
          <a:lstStyle/>
          <a:p>
            <a:pPr marL="342900" indent="-342900">
              <a:lnSpc>
                <a:spcPct val="120000"/>
              </a:lnSpc>
              <a:spcAft>
                <a:spcPts val="600"/>
              </a:spcAft>
              <a:buFont typeface="Wingdings" panose="05000000000000000000" pitchFamily="2" charset="2"/>
              <a:buChar char="ü"/>
            </a:pPr>
            <a:r>
              <a:rPr lang="fi-FI" sz="1100" b="1" dirty="0">
                <a:solidFill>
                  <a:schemeClr val="accent1">
                    <a:lumMod val="75000"/>
                  </a:schemeClr>
                </a:solidFill>
              </a:rPr>
              <a:t>You</a:t>
            </a:r>
            <a:r>
              <a:rPr lang="fi-FI" sz="1100" b="1" dirty="0"/>
              <a:t>Gov</a:t>
            </a:r>
            <a:r>
              <a:rPr lang="fi-FI" sz="1100" b="1" dirty="0">
                <a:solidFill>
                  <a:srgbClr val="000000"/>
                </a:solidFill>
              </a:rPr>
              <a:t> Finland </a:t>
            </a:r>
            <a:r>
              <a:rPr lang="fi-FI" sz="1100" dirty="0">
                <a:solidFill>
                  <a:srgbClr val="000000"/>
                </a:solidFill>
              </a:rPr>
              <a:t>on toteuttanut tämän kyselytutkimuksen </a:t>
            </a:r>
            <a:r>
              <a:rPr lang="fi-FI" sz="1100" b="1" dirty="0">
                <a:solidFill>
                  <a:srgbClr val="000000"/>
                </a:solidFill>
              </a:rPr>
              <a:t>Museoliiton </a:t>
            </a:r>
            <a:r>
              <a:rPr lang="fi-FI" sz="1100" dirty="0">
                <a:solidFill>
                  <a:srgbClr val="000000"/>
                </a:solidFill>
              </a:rPr>
              <a:t>toimeksiannosta. </a:t>
            </a:r>
            <a:r>
              <a:rPr lang="fi-FI" sz="1000" i="1" dirty="0">
                <a:solidFill>
                  <a:srgbClr val="000000"/>
                </a:solidFill>
              </a:rPr>
              <a:t>(Tämä tieto pyydetään kertomaan tuloksia mahdollisesti julkistettaessa). </a:t>
            </a:r>
          </a:p>
          <a:p>
            <a:pPr lvl="1">
              <a:lnSpc>
                <a:spcPct val="100000"/>
              </a:lnSpc>
              <a:spcBef>
                <a:spcPts val="600"/>
              </a:spcBef>
              <a:spcAft>
                <a:spcPts val="1200"/>
              </a:spcAft>
            </a:pPr>
            <a:r>
              <a:rPr lang="fi-FI" sz="1400" b="1" i="1" dirty="0">
                <a:solidFill>
                  <a:schemeClr val="tx1">
                    <a:lumMod val="50000"/>
                    <a:lumOff val="50000"/>
                  </a:schemeClr>
                </a:solidFill>
                <a:latin typeface="+mn-lt"/>
              </a:rPr>
              <a:t>Kyselytutkimuksen tavoitteena oli selvittää suomalaisten museovierailuaikeita kesän 2020 aikana.</a:t>
            </a:r>
          </a:p>
          <a:p>
            <a:pPr marL="342900" indent="-342900">
              <a:lnSpc>
                <a:spcPct val="120000"/>
              </a:lnSpc>
              <a:spcAft>
                <a:spcPts val="600"/>
              </a:spcAft>
              <a:buFont typeface="Wingdings" panose="05000000000000000000" pitchFamily="2" charset="2"/>
              <a:buChar char="ü"/>
            </a:pPr>
            <a:r>
              <a:rPr lang="fi-FI" sz="1100" dirty="0">
                <a:solidFill>
                  <a:srgbClr val="000000"/>
                </a:solidFill>
              </a:rPr>
              <a:t>Kyselytutkimuksen tiedot kerättiin sähköisenä kyselynä 20.5 – 24.5.2020 välisenä aikana </a:t>
            </a:r>
            <a:r>
              <a:rPr lang="fi-FI" sz="1100" dirty="0" err="1">
                <a:solidFill>
                  <a:srgbClr val="000000"/>
                </a:solidFill>
              </a:rPr>
              <a:t>YouGovin</a:t>
            </a:r>
            <a:r>
              <a:rPr lang="fi-FI" sz="1100" dirty="0">
                <a:solidFill>
                  <a:srgbClr val="000000"/>
                </a:solidFill>
              </a:rPr>
              <a:t> kuluttajapaneelissa. </a:t>
            </a:r>
          </a:p>
          <a:p>
            <a:pPr marL="342900" indent="-342900">
              <a:lnSpc>
                <a:spcPct val="120000"/>
              </a:lnSpc>
              <a:spcAft>
                <a:spcPts val="600"/>
              </a:spcAft>
              <a:buFont typeface="Wingdings" panose="05000000000000000000" pitchFamily="2" charset="2"/>
              <a:buChar char="ü"/>
            </a:pPr>
            <a:r>
              <a:rPr lang="fi-FI" sz="1100" dirty="0">
                <a:solidFill>
                  <a:srgbClr val="000000"/>
                </a:solidFill>
              </a:rPr>
              <a:t>Tutkimuksen kohderyhmään kuuluvat 18 vuotta täyttäneet suomalaiset. Lähtöotos muodostettiin ja lopullinen vastaajajoukko painotettiin suomalaista aikuisväestöä edustavaksi iän (18v.+), sukupuolen ja asuinpaikan mukaan.</a:t>
            </a:r>
          </a:p>
          <a:p>
            <a:pPr marL="342900" indent="-342900">
              <a:lnSpc>
                <a:spcPct val="120000"/>
              </a:lnSpc>
              <a:spcAft>
                <a:spcPts val="600"/>
              </a:spcAft>
              <a:buFont typeface="Wingdings" panose="05000000000000000000" pitchFamily="2" charset="2"/>
              <a:buChar char="ü"/>
            </a:pPr>
            <a:r>
              <a:rPr lang="fi-FI" sz="1100" dirty="0">
                <a:solidFill>
                  <a:srgbClr val="000000"/>
                </a:solidFill>
              </a:rPr>
              <a:t>Kokonaisvastaajamäärä on 1001. </a:t>
            </a:r>
          </a:p>
          <a:p>
            <a:pPr marL="342900" indent="-342900">
              <a:lnSpc>
                <a:spcPct val="120000"/>
              </a:lnSpc>
              <a:spcAft>
                <a:spcPts val="600"/>
              </a:spcAft>
              <a:buFont typeface="Wingdings" panose="05000000000000000000" pitchFamily="2" charset="2"/>
              <a:buChar char="ü"/>
            </a:pPr>
            <a:r>
              <a:rPr lang="fi-FI" sz="1100" dirty="0">
                <a:solidFill>
                  <a:srgbClr val="000000"/>
                </a:solidFill>
              </a:rPr>
              <a:t>Kokonaistuloksissa (N=1001) keskimääräinen virhemarginaali on noin ±2,8%-yksikköä suuntaansa (95%:n luottamustasolla). </a:t>
            </a:r>
          </a:p>
          <a:p>
            <a:pPr marL="342900" indent="-342900">
              <a:lnSpc>
                <a:spcPct val="120000"/>
              </a:lnSpc>
              <a:spcAft>
                <a:spcPts val="600"/>
              </a:spcAft>
              <a:buFont typeface="Wingdings" panose="05000000000000000000" pitchFamily="2" charset="2"/>
              <a:buChar char="ü"/>
            </a:pPr>
            <a:r>
              <a:rPr lang="fi-FI" sz="1100" dirty="0">
                <a:solidFill>
                  <a:srgbClr val="000000"/>
                </a:solidFill>
              </a:rPr>
              <a:t>Erillisessä Excel-raportissa esitetään tulokset ristiintaulukoituna. </a:t>
            </a:r>
          </a:p>
          <a:p>
            <a:pPr marL="171450" indent="-171450">
              <a:lnSpc>
                <a:spcPct val="120000"/>
              </a:lnSpc>
              <a:buFont typeface="Arial" panose="020B0604020202020204" pitchFamily="34" charset="0"/>
              <a:buChar char="•"/>
            </a:pPr>
            <a:endParaRPr lang="fi-FI" sz="1100" dirty="0">
              <a:solidFill>
                <a:srgbClr val="000000"/>
              </a:solidFill>
            </a:endParaRPr>
          </a:p>
          <a:p>
            <a:pPr marL="171450" indent="-171450">
              <a:lnSpc>
                <a:spcPct val="120000"/>
              </a:lnSpc>
              <a:buFont typeface="Arial" panose="020B0604020202020204" pitchFamily="34" charset="0"/>
              <a:buChar char="•"/>
            </a:pPr>
            <a:r>
              <a:rPr lang="fi-FI" sz="1000" i="1" dirty="0">
                <a:solidFill>
                  <a:srgbClr val="000000"/>
                </a:solidFill>
              </a:rPr>
              <a:t>Sales Questor Oy edustaa Suomessa YouGovin tutkimuspalveluja. Projektin vastuuhenkilönä Sales Questor Oy:ssä on toiminut Ville Haikola (p. 040 7722651).</a:t>
            </a:r>
          </a:p>
        </p:txBody>
      </p:sp>
      <p:sp>
        <p:nvSpPr>
          <p:cNvPr id="8" name="Tekstin paikkamerkki 7">
            <a:extLst>
              <a:ext uri="{FF2B5EF4-FFF2-40B4-BE49-F238E27FC236}">
                <a16:creationId xmlns:a16="http://schemas.microsoft.com/office/drawing/2014/main" id="{69FA49AB-3201-4606-8D72-30D51B5A7653}"/>
              </a:ext>
            </a:extLst>
          </p:cNvPr>
          <p:cNvSpPr>
            <a:spLocks noGrp="1"/>
          </p:cNvSpPr>
          <p:nvPr>
            <p:ph type="body" sz="quarter" idx="12"/>
          </p:nvPr>
        </p:nvSpPr>
        <p:spPr>
          <a:xfrm>
            <a:off x="4825999" y="574192"/>
            <a:ext cx="6613526" cy="613960"/>
          </a:xfrm>
        </p:spPr>
        <p:txBody>
          <a:bodyPr>
            <a:normAutofit/>
          </a:bodyPr>
          <a:lstStyle/>
          <a:p>
            <a:r>
              <a:rPr lang="fi-FI" sz="1800" b="1" dirty="0">
                <a:solidFill>
                  <a:schemeClr val="bg1">
                    <a:lumMod val="50000"/>
                  </a:schemeClr>
                </a:solidFill>
                <a:latin typeface="+mj-lt"/>
              </a:rPr>
              <a:t>Johdanto</a:t>
            </a:r>
          </a:p>
        </p:txBody>
      </p:sp>
      <p:sp>
        <p:nvSpPr>
          <p:cNvPr id="11" name="Tekstiruutu 10">
            <a:extLst>
              <a:ext uri="{FF2B5EF4-FFF2-40B4-BE49-F238E27FC236}">
                <a16:creationId xmlns:a16="http://schemas.microsoft.com/office/drawing/2014/main" id="{F670F97F-AFA4-4E2E-A40B-7C9F53893884}"/>
              </a:ext>
            </a:extLst>
          </p:cNvPr>
          <p:cNvSpPr txBox="1"/>
          <p:nvPr/>
        </p:nvSpPr>
        <p:spPr>
          <a:xfrm>
            <a:off x="394308" y="2367171"/>
            <a:ext cx="3551068" cy="646331"/>
          </a:xfrm>
          <a:prstGeom prst="rect">
            <a:avLst/>
          </a:prstGeom>
          <a:noFill/>
        </p:spPr>
        <p:txBody>
          <a:bodyPr wrap="square" rtlCol="0" anchor="ctr">
            <a:spAutoFit/>
          </a:bodyPr>
          <a:lstStyle/>
          <a:p>
            <a:pPr algn="ctr"/>
            <a:r>
              <a:rPr lang="da-DK" b="1" dirty="0"/>
              <a:t>Kyselytutkimus kesän 2020 museovierailuaikeista</a:t>
            </a:r>
          </a:p>
        </p:txBody>
      </p:sp>
      <p:pic>
        <p:nvPicPr>
          <p:cNvPr id="4" name="Kuva 3">
            <a:extLst>
              <a:ext uri="{FF2B5EF4-FFF2-40B4-BE49-F238E27FC236}">
                <a16:creationId xmlns:a16="http://schemas.microsoft.com/office/drawing/2014/main" id="{EF2B292F-B4AB-4EA2-987E-8DEA9258296D}"/>
              </a:ext>
            </a:extLst>
          </p:cNvPr>
          <p:cNvPicPr>
            <a:picLocks noChangeAspect="1"/>
          </p:cNvPicPr>
          <p:nvPr/>
        </p:nvPicPr>
        <p:blipFill>
          <a:blip r:embed="rId2"/>
          <a:stretch>
            <a:fillRect/>
          </a:stretch>
        </p:blipFill>
        <p:spPr>
          <a:xfrm>
            <a:off x="0" y="3962844"/>
            <a:ext cx="4342734" cy="2895156"/>
          </a:xfrm>
          <a:prstGeom prst="rect">
            <a:avLst/>
          </a:prstGeom>
        </p:spPr>
      </p:pic>
    </p:spTree>
    <p:extLst>
      <p:ext uri="{BB962C8B-B14F-4D97-AF65-F5344CB8AC3E}">
        <p14:creationId xmlns:p14="http://schemas.microsoft.com/office/powerpoint/2010/main" val="3839714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934958"/>
            <a:ext cx="10634400" cy="307777"/>
          </a:xfrm>
        </p:spPr>
        <p:txBody>
          <a:bodyPr/>
          <a:lstStyle/>
          <a:p>
            <a:r>
              <a:rPr lang="fi-FI" sz="1400" dirty="0">
                <a:solidFill>
                  <a:schemeClr val="bg1">
                    <a:lumMod val="50000"/>
                  </a:schemeClr>
                </a:solidFill>
              </a:rPr>
              <a:t>Mikä seuraavista kuvaa tilannettasi museokortin suhteen?</a:t>
            </a: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3140980771"/>
              </p:ext>
            </p:extLst>
          </p:nvPr>
        </p:nvGraphicFramePr>
        <p:xfrm>
          <a:off x="694501" y="1678987"/>
          <a:ext cx="10869899" cy="2732820"/>
        </p:xfrm>
        <a:graphic>
          <a:graphicData uri="http://schemas.openxmlformats.org/drawingml/2006/table">
            <a:tbl>
              <a:tblPr firstRow="1" bandRow="1">
                <a:tableStyleId>{68D230F3-CF80-4859-8CE7-A43EE81993B5}</a:tableStyleId>
              </a:tblPr>
              <a:tblGrid>
                <a:gridCol w="2628248">
                  <a:extLst>
                    <a:ext uri="{9D8B030D-6E8A-4147-A177-3AD203B41FA5}">
                      <a16:colId xmlns:a16="http://schemas.microsoft.com/office/drawing/2014/main" val="1626832263"/>
                    </a:ext>
                  </a:extLst>
                </a:gridCol>
                <a:gridCol w="915739">
                  <a:extLst>
                    <a:ext uri="{9D8B030D-6E8A-4147-A177-3AD203B41FA5}">
                      <a16:colId xmlns:a16="http://schemas.microsoft.com/office/drawing/2014/main" val="3835804522"/>
                    </a:ext>
                  </a:extLst>
                </a:gridCol>
                <a:gridCol w="915739">
                  <a:extLst>
                    <a:ext uri="{9D8B030D-6E8A-4147-A177-3AD203B41FA5}">
                      <a16:colId xmlns:a16="http://schemas.microsoft.com/office/drawing/2014/main" val="2018420414"/>
                    </a:ext>
                  </a:extLst>
                </a:gridCol>
                <a:gridCol w="915739">
                  <a:extLst>
                    <a:ext uri="{9D8B030D-6E8A-4147-A177-3AD203B41FA5}">
                      <a16:colId xmlns:a16="http://schemas.microsoft.com/office/drawing/2014/main" val="3117530056"/>
                    </a:ext>
                  </a:extLst>
                </a:gridCol>
                <a:gridCol w="915739">
                  <a:extLst>
                    <a:ext uri="{9D8B030D-6E8A-4147-A177-3AD203B41FA5}">
                      <a16:colId xmlns:a16="http://schemas.microsoft.com/office/drawing/2014/main" val="2724558387"/>
                    </a:ext>
                  </a:extLst>
                </a:gridCol>
                <a:gridCol w="915739">
                  <a:extLst>
                    <a:ext uri="{9D8B030D-6E8A-4147-A177-3AD203B41FA5}">
                      <a16:colId xmlns:a16="http://schemas.microsoft.com/office/drawing/2014/main" val="2116702325"/>
                    </a:ext>
                  </a:extLst>
                </a:gridCol>
                <a:gridCol w="915739">
                  <a:extLst>
                    <a:ext uri="{9D8B030D-6E8A-4147-A177-3AD203B41FA5}">
                      <a16:colId xmlns:a16="http://schemas.microsoft.com/office/drawing/2014/main" val="3116525668"/>
                    </a:ext>
                  </a:extLst>
                </a:gridCol>
                <a:gridCol w="915739">
                  <a:extLst>
                    <a:ext uri="{9D8B030D-6E8A-4147-A177-3AD203B41FA5}">
                      <a16:colId xmlns:a16="http://schemas.microsoft.com/office/drawing/2014/main" val="3441725364"/>
                    </a:ext>
                  </a:extLst>
                </a:gridCol>
                <a:gridCol w="915739">
                  <a:extLst>
                    <a:ext uri="{9D8B030D-6E8A-4147-A177-3AD203B41FA5}">
                      <a16:colId xmlns:a16="http://schemas.microsoft.com/office/drawing/2014/main" val="4240215632"/>
                    </a:ext>
                  </a:extLst>
                </a:gridCol>
                <a:gridCol w="915739">
                  <a:extLst>
                    <a:ext uri="{9D8B030D-6E8A-4147-A177-3AD203B41FA5}">
                      <a16:colId xmlns:a16="http://schemas.microsoft.com/office/drawing/2014/main" val="1685759133"/>
                    </a:ext>
                  </a:extLst>
                </a:gridCol>
              </a:tblGrid>
              <a:tr h="828000">
                <a:tc>
                  <a:txBody>
                    <a:bodyPr/>
                    <a:lstStyle/>
                    <a:p>
                      <a:pPr algn="ctr" fontAlgn="b"/>
                      <a:endParaRPr lang="fi-FI" sz="1000" b="0" i="0" u="none" strike="noStrike" dirty="0">
                        <a:solidFill>
                          <a:srgbClr val="000000"/>
                        </a:solidFill>
                        <a:effectLst/>
                        <a:latin typeface="+mn-lt"/>
                      </a:endParaRPr>
                    </a:p>
                  </a:txBody>
                  <a:tcPr marL="7620" marR="7620" marT="7620" marB="0" anchor="ctr"/>
                </a:tc>
                <a:tc>
                  <a:txBody>
                    <a:bodyPr/>
                    <a:lstStyle/>
                    <a:p>
                      <a:pPr algn="ctr" fontAlgn="ctr"/>
                      <a:r>
                        <a:rPr lang="fi-FI" sz="1000" b="1" i="0" u="none" strike="noStrike" dirty="0">
                          <a:solidFill>
                            <a:srgbClr val="000000"/>
                          </a:solidFill>
                          <a:effectLst/>
                          <a:latin typeface="+mn-lt"/>
                        </a:rPr>
                        <a:t>Pääkaupunki-seutu (N=237)</a:t>
                      </a:r>
                    </a:p>
                  </a:txBody>
                  <a:tcPr marL="7620" marR="7620" marT="7620" marB="0" anchor="ctr"/>
                </a:tc>
                <a:tc>
                  <a:txBody>
                    <a:bodyPr/>
                    <a:lstStyle/>
                    <a:p>
                      <a:pPr algn="ctr" fontAlgn="ctr"/>
                      <a:r>
                        <a:rPr lang="pt-BR" sz="1000" b="1" i="0" u="none" strike="noStrike" dirty="0">
                          <a:solidFill>
                            <a:srgbClr val="000000"/>
                          </a:solidFill>
                          <a:effectLst/>
                          <a:latin typeface="+mn-lt"/>
                        </a:rPr>
                        <a:t>Yli 100.000 as. (N=247)</a:t>
                      </a:r>
                    </a:p>
                  </a:txBody>
                  <a:tcPr marL="7620" marR="7620" marT="7620" marB="0" anchor="ctr"/>
                </a:tc>
                <a:tc>
                  <a:txBody>
                    <a:bodyPr/>
                    <a:lstStyle/>
                    <a:p>
                      <a:pPr algn="ctr" fontAlgn="ctr"/>
                      <a:r>
                        <a:rPr lang="fi-FI" sz="1000" b="1" i="0" u="none" strike="noStrike">
                          <a:solidFill>
                            <a:srgbClr val="000000"/>
                          </a:solidFill>
                          <a:effectLst/>
                          <a:latin typeface="+mn-lt"/>
                        </a:rPr>
                        <a:t>50.000-100.000 as. (N=168)</a:t>
                      </a:r>
                    </a:p>
                  </a:txBody>
                  <a:tcPr marL="7620" marR="7620" marT="7620" marB="0" anchor="ctr"/>
                </a:tc>
                <a:tc>
                  <a:txBody>
                    <a:bodyPr/>
                    <a:lstStyle/>
                    <a:p>
                      <a:pPr algn="ctr" fontAlgn="ctr"/>
                      <a:r>
                        <a:rPr lang="fi-FI" sz="1000" b="1" i="0" u="none" strike="noStrike">
                          <a:solidFill>
                            <a:srgbClr val="000000"/>
                          </a:solidFill>
                          <a:effectLst/>
                          <a:latin typeface="+mn-lt"/>
                        </a:rPr>
                        <a:t>10.000-49.999 as. (N=178)</a:t>
                      </a:r>
                    </a:p>
                  </a:txBody>
                  <a:tcPr marL="7620" marR="7620" marT="7620" marB="0" anchor="ctr"/>
                </a:tc>
                <a:tc>
                  <a:txBody>
                    <a:bodyPr/>
                    <a:lstStyle/>
                    <a:p>
                      <a:pPr algn="ctr" fontAlgn="ctr"/>
                      <a:r>
                        <a:rPr lang="pt-BR" sz="1000" b="1" i="0" u="none" strike="noStrike">
                          <a:solidFill>
                            <a:srgbClr val="000000"/>
                          </a:solidFill>
                          <a:effectLst/>
                          <a:latin typeface="+mn-lt"/>
                        </a:rPr>
                        <a:t>Alle 10 000 as. (N=75)</a:t>
                      </a:r>
                    </a:p>
                  </a:txBody>
                  <a:tcPr marL="7620" marR="7620" marT="7620" marB="0" anchor="ctr"/>
                </a:tc>
                <a:tc>
                  <a:txBody>
                    <a:bodyPr/>
                    <a:lstStyle/>
                    <a:p>
                      <a:pPr algn="ctr" fontAlgn="ctr"/>
                      <a:r>
                        <a:rPr lang="fi-FI" sz="1000" b="1" i="0" u="none" strike="noStrike">
                          <a:solidFill>
                            <a:srgbClr val="000000"/>
                          </a:solidFill>
                          <a:effectLst/>
                          <a:latin typeface="+mn-lt"/>
                        </a:rPr>
                        <a:t>Maaseutu (N=96)</a:t>
                      </a:r>
                    </a:p>
                  </a:txBody>
                  <a:tcPr marL="7620" marR="7620" marT="7620" marB="0" anchor="ctr"/>
                </a:tc>
                <a:tc>
                  <a:txBody>
                    <a:bodyPr/>
                    <a:lstStyle/>
                    <a:p>
                      <a:pPr algn="ctr" fontAlgn="ctr"/>
                      <a:r>
                        <a:rPr lang="fi-FI" sz="1000" b="1" i="0" u="none" strike="noStrike">
                          <a:solidFill>
                            <a:srgbClr val="000000"/>
                          </a:solidFill>
                          <a:effectLst/>
                          <a:latin typeface="+mn-lt"/>
                        </a:rPr>
                        <a:t>Talouden tulot alle 27000e (N=302)</a:t>
                      </a:r>
                    </a:p>
                  </a:txBody>
                  <a:tcPr marL="7620" marR="7620" marT="7620" marB="0" anchor="ctr"/>
                </a:tc>
                <a:tc>
                  <a:txBody>
                    <a:bodyPr/>
                    <a:lstStyle/>
                    <a:p>
                      <a:pPr algn="ctr" fontAlgn="ctr"/>
                      <a:r>
                        <a:rPr lang="fi-FI" sz="1000" b="1" i="0" u="none" strike="noStrike">
                          <a:solidFill>
                            <a:srgbClr val="000000"/>
                          </a:solidFill>
                          <a:effectLst/>
                          <a:latin typeface="+mn-lt"/>
                        </a:rPr>
                        <a:t>Talouden tulot 27.000 - 67.500e (N=369)</a:t>
                      </a:r>
                    </a:p>
                  </a:txBody>
                  <a:tcPr marL="7620" marR="7620" marT="7620" marB="0" anchor="ctr"/>
                </a:tc>
                <a:tc>
                  <a:txBody>
                    <a:bodyPr/>
                    <a:lstStyle/>
                    <a:p>
                      <a:pPr algn="ctr" fontAlgn="ctr"/>
                      <a:r>
                        <a:rPr lang="fi-FI" sz="1000" b="1" i="0" u="none" strike="noStrike">
                          <a:solidFill>
                            <a:srgbClr val="000000"/>
                          </a:solidFill>
                          <a:effectLst/>
                          <a:latin typeface="+mn-lt"/>
                        </a:rPr>
                        <a:t>Talouden tulot 67.500e+ (N=166)</a:t>
                      </a:r>
                    </a:p>
                  </a:txBody>
                  <a:tcPr marL="7620" marR="7620" marT="7620" marB="0" anchor="ctr"/>
                </a:tc>
                <a:extLst>
                  <a:ext uri="{0D108BD9-81ED-4DB2-BD59-A6C34878D82A}">
                    <a16:rowId xmlns:a16="http://schemas.microsoft.com/office/drawing/2014/main" val="1377689821"/>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on voimassa oleva museokortti</a:t>
                      </a:r>
                    </a:p>
                  </a:txBody>
                  <a:tcPr marL="7620" marR="7620" marT="7620" marB="0" anchor="ctr"/>
                </a:tc>
                <a:tc>
                  <a:txBody>
                    <a:bodyPr/>
                    <a:lstStyle/>
                    <a:p>
                      <a:pPr algn="ctr" fontAlgn="ctr"/>
                      <a:r>
                        <a:rPr lang="fi-FI" sz="1000" b="0" i="0" u="none" strike="noStrike" dirty="0">
                          <a:solidFill>
                            <a:srgbClr val="0070C0"/>
                          </a:solidFill>
                          <a:effectLst/>
                          <a:latin typeface="Arial" panose="020B0604020202020204" pitchFamily="34" charset="0"/>
                        </a:rPr>
                        <a:t>13 %</a:t>
                      </a:r>
                    </a:p>
                  </a:txBody>
                  <a:tcPr marL="7620" marR="7620" marT="7620" marB="0" anchor="ctr"/>
                </a:tc>
                <a:tc>
                  <a:txBody>
                    <a:bodyPr/>
                    <a:lstStyle/>
                    <a:p>
                      <a:pPr marL="0" algn="ctr" defTabSz="685800" rtl="0" eaLnBrk="1" fontAlgn="ctr" latinLnBrk="0" hangingPunct="1"/>
                      <a:r>
                        <a:rPr lang="fi-FI" sz="1000" b="0" i="0" u="none" strike="noStrike" kern="1200" dirty="0">
                          <a:solidFill>
                            <a:srgbClr val="0070C0"/>
                          </a:solidFill>
                          <a:effectLst/>
                          <a:latin typeface="Arial" panose="020B0604020202020204" pitchFamily="34" charset="0"/>
                          <a:ea typeface="+mn-ea"/>
                          <a:cs typeface="+mn-cs"/>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extLst>
                  <a:ext uri="{0D108BD9-81ED-4DB2-BD59-A6C34878D82A}">
                    <a16:rowId xmlns:a16="http://schemas.microsoft.com/office/drawing/2014/main" val="266291111"/>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oli voimassa oleva museokortti viime kesänä, mutta sen voimassaolo on nyt umpeutunut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extLst>
                  <a:ext uri="{0D108BD9-81ED-4DB2-BD59-A6C34878D82A}">
                    <a16:rowId xmlns:a16="http://schemas.microsoft.com/office/drawing/2014/main" val="3555047770"/>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on ollut museokortti joskus aiemmin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extLst>
                  <a:ext uri="{0D108BD9-81ED-4DB2-BD59-A6C34878D82A}">
                    <a16:rowId xmlns:a16="http://schemas.microsoft.com/office/drawing/2014/main" val="103684078"/>
                  </a:ext>
                </a:extLst>
              </a:tr>
              <a:tr h="360000">
                <a:tc>
                  <a:txBody>
                    <a:bodyPr/>
                    <a:lstStyle/>
                    <a:p>
                      <a:pPr marL="0" algn="ctr" defTabSz="685800" rtl="0" eaLnBrk="1" fontAlgn="ctr" latinLnBrk="0" hangingPunct="1"/>
                      <a:r>
                        <a:rPr lang="fi-FI" sz="1000" b="0" i="0" u="none" strike="noStrike" kern="1200" dirty="0">
                          <a:solidFill>
                            <a:schemeClr val="accent5"/>
                          </a:solidFill>
                          <a:effectLst/>
                          <a:latin typeface="Arial" panose="020B0604020202020204" pitchFamily="34" charset="0"/>
                          <a:ea typeface="+mn-ea"/>
                          <a:cs typeface="+mn-cs"/>
                        </a:rPr>
                        <a:t>Minulla ei ole ollut museokorttia koskaan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81 %</a:t>
                      </a:r>
                    </a:p>
                  </a:txBody>
                  <a:tcPr marL="7620" marR="7620" marT="7620" marB="0" anchor="ctr"/>
                </a:tc>
                <a:extLst>
                  <a:ext uri="{0D108BD9-81ED-4DB2-BD59-A6C34878D82A}">
                    <a16:rowId xmlns:a16="http://schemas.microsoft.com/office/drawing/2014/main" val="4157383712"/>
                  </a:ext>
                </a:extLst>
              </a:tr>
              <a:tr h="360000">
                <a:tc>
                  <a:txBody>
                    <a:bodyPr/>
                    <a:lstStyle/>
                    <a:p>
                      <a:pPr algn="ctr" fontAlgn="ctr"/>
                      <a:r>
                        <a:rPr lang="fi-FI" sz="1000" b="0" i="0" u="none" strike="noStrike" dirty="0">
                          <a:solidFill>
                            <a:srgbClr val="000000"/>
                          </a:solidFill>
                          <a:effectLst/>
                          <a:latin typeface="Arial" panose="020B0604020202020204" pitchFamily="34" charset="0"/>
                        </a:rPr>
                        <a:t>En osaa sanoa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1 %</a:t>
                      </a:r>
                    </a:p>
                  </a:txBody>
                  <a:tcPr marL="7620" marR="7620" marT="7620" marB="0" anchor="ctr"/>
                </a:tc>
                <a:extLst>
                  <a:ext uri="{0D108BD9-81ED-4DB2-BD59-A6C34878D82A}">
                    <a16:rowId xmlns:a16="http://schemas.microsoft.com/office/drawing/2014/main" val="1602351016"/>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930000"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spTree>
    <p:extLst>
      <p:ext uri="{BB962C8B-B14F-4D97-AF65-F5344CB8AC3E}">
        <p14:creationId xmlns:p14="http://schemas.microsoft.com/office/powerpoint/2010/main" val="1289882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934958"/>
            <a:ext cx="10634400" cy="307777"/>
          </a:xfrm>
        </p:spPr>
        <p:txBody>
          <a:bodyPr/>
          <a:lstStyle/>
          <a:p>
            <a:r>
              <a:rPr lang="fi-FI" sz="1400" dirty="0">
                <a:solidFill>
                  <a:schemeClr val="bg1">
                    <a:lumMod val="50000"/>
                  </a:schemeClr>
                </a:solidFill>
              </a:rPr>
              <a:t>Mikä seuraavista kuvaa tilannettasi museokortin suhteen?</a:t>
            </a: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1886587789"/>
              </p:ext>
            </p:extLst>
          </p:nvPr>
        </p:nvGraphicFramePr>
        <p:xfrm>
          <a:off x="694500" y="1536944"/>
          <a:ext cx="10869900" cy="2628000"/>
        </p:xfrm>
        <a:graphic>
          <a:graphicData uri="http://schemas.openxmlformats.org/drawingml/2006/table">
            <a:tbl>
              <a:tblPr firstRow="1" bandRow="1">
                <a:tableStyleId>{68D230F3-CF80-4859-8CE7-A43EE81993B5}</a:tableStyleId>
              </a:tblPr>
              <a:tblGrid>
                <a:gridCol w="2870036">
                  <a:extLst>
                    <a:ext uri="{9D8B030D-6E8A-4147-A177-3AD203B41FA5}">
                      <a16:colId xmlns:a16="http://schemas.microsoft.com/office/drawing/2014/main" val="1626832263"/>
                    </a:ext>
                  </a:extLst>
                </a:gridCol>
                <a:gridCol w="999983">
                  <a:extLst>
                    <a:ext uri="{9D8B030D-6E8A-4147-A177-3AD203B41FA5}">
                      <a16:colId xmlns:a16="http://schemas.microsoft.com/office/drawing/2014/main" val="3835804522"/>
                    </a:ext>
                  </a:extLst>
                </a:gridCol>
                <a:gridCol w="999983">
                  <a:extLst>
                    <a:ext uri="{9D8B030D-6E8A-4147-A177-3AD203B41FA5}">
                      <a16:colId xmlns:a16="http://schemas.microsoft.com/office/drawing/2014/main" val="2018420414"/>
                    </a:ext>
                  </a:extLst>
                </a:gridCol>
                <a:gridCol w="999983">
                  <a:extLst>
                    <a:ext uri="{9D8B030D-6E8A-4147-A177-3AD203B41FA5}">
                      <a16:colId xmlns:a16="http://schemas.microsoft.com/office/drawing/2014/main" val="3117530056"/>
                    </a:ext>
                  </a:extLst>
                </a:gridCol>
                <a:gridCol w="999983">
                  <a:extLst>
                    <a:ext uri="{9D8B030D-6E8A-4147-A177-3AD203B41FA5}">
                      <a16:colId xmlns:a16="http://schemas.microsoft.com/office/drawing/2014/main" val="2724558387"/>
                    </a:ext>
                  </a:extLst>
                </a:gridCol>
                <a:gridCol w="999983">
                  <a:extLst>
                    <a:ext uri="{9D8B030D-6E8A-4147-A177-3AD203B41FA5}">
                      <a16:colId xmlns:a16="http://schemas.microsoft.com/office/drawing/2014/main" val="2116702325"/>
                    </a:ext>
                  </a:extLst>
                </a:gridCol>
                <a:gridCol w="999983">
                  <a:extLst>
                    <a:ext uri="{9D8B030D-6E8A-4147-A177-3AD203B41FA5}">
                      <a16:colId xmlns:a16="http://schemas.microsoft.com/office/drawing/2014/main" val="3441725364"/>
                    </a:ext>
                  </a:extLst>
                </a:gridCol>
                <a:gridCol w="999983">
                  <a:extLst>
                    <a:ext uri="{9D8B030D-6E8A-4147-A177-3AD203B41FA5}">
                      <a16:colId xmlns:a16="http://schemas.microsoft.com/office/drawing/2014/main" val="4240215632"/>
                    </a:ext>
                  </a:extLst>
                </a:gridCol>
                <a:gridCol w="999983">
                  <a:extLst>
                    <a:ext uri="{9D8B030D-6E8A-4147-A177-3AD203B41FA5}">
                      <a16:colId xmlns:a16="http://schemas.microsoft.com/office/drawing/2014/main" val="2490827629"/>
                    </a:ext>
                  </a:extLst>
                </a:gridCol>
              </a:tblGrid>
              <a:tr h="828000">
                <a:tc>
                  <a:txBody>
                    <a:bodyPr/>
                    <a:lstStyle/>
                    <a:p>
                      <a:pPr algn="ctr" fontAlgn="b"/>
                      <a:endParaRPr lang="fi-FI" sz="1000" b="0" i="0" u="none" strike="noStrike" dirty="0">
                        <a:solidFill>
                          <a:srgbClr val="000000"/>
                        </a:solidFill>
                        <a:effectLst/>
                        <a:latin typeface="+mn-lt"/>
                      </a:endParaRP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Peruskoulu (N=121)</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Lukio/ Lukion jälkeinen/ Ammatillinen (N=657)</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Yliopistotaso/ Tutkijakoulutus (N=219)</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Kesällä 2019: Ei kertaakaan (N=492)</a:t>
                      </a:r>
                    </a:p>
                  </a:txBody>
                  <a:tcPr marL="7620" marR="7620" marT="7620" marB="0" anchor="ctr"/>
                </a:tc>
                <a:tc>
                  <a:txBody>
                    <a:bodyPr/>
                    <a:lstStyle/>
                    <a:p>
                      <a:pPr algn="ctr" fontAlgn="ctr"/>
                      <a:r>
                        <a:rPr lang="fi-FI" sz="1000" b="1" i="0" u="none" strike="noStrike">
                          <a:solidFill>
                            <a:srgbClr val="000000"/>
                          </a:solidFill>
                          <a:effectLst/>
                          <a:latin typeface="Arial" panose="020B0604020202020204" pitchFamily="34" charset="0"/>
                        </a:rPr>
                        <a:t>Kesällä 2019: Kerran (N=192)</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Kesällä 2019: </a:t>
                      </a:r>
                    </a:p>
                    <a:p>
                      <a:pPr algn="ctr" fontAlgn="ctr"/>
                      <a:r>
                        <a:rPr lang="fi-FI" sz="1000" b="1" i="0" u="none" strike="noStrike" dirty="0">
                          <a:solidFill>
                            <a:srgbClr val="000000"/>
                          </a:solidFill>
                          <a:effectLst/>
                          <a:latin typeface="Arial" panose="020B0604020202020204" pitchFamily="34" charset="0"/>
                        </a:rPr>
                        <a:t>2 kertaa (N=151)</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Kesällä 2019: </a:t>
                      </a:r>
                    </a:p>
                    <a:p>
                      <a:pPr algn="ctr" fontAlgn="ctr"/>
                      <a:r>
                        <a:rPr lang="fi-FI" sz="1000" b="1" i="0" u="none" strike="noStrike" dirty="0">
                          <a:solidFill>
                            <a:srgbClr val="000000"/>
                          </a:solidFill>
                          <a:effectLst/>
                          <a:latin typeface="Arial" panose="020B0604020202020204" pitchFamily="34" charset="0"/>
                        </a:rPr>
                        <a:t>3-4 kertaa (N=108)</a:t>
                      </a:r>
                    </a:p>
                  </a:txBody>
                  <a:tcPr marL="7620" marR="7620" marT="7620" marB="0" anchor="ctr"/>
                </a:tc>
                <a:tc>
                  <a:txBody>
                    <a:bodyPr/>
                    <a:lstStyle/>
                    <a:p>
                      <a:pPr algn="ctr" fontAlgn="ctr"/>
                      <a:r>
                        <a:rPr lang="fi-FI" sz="1000" b="1" i="0" u="none" strike="noStrike" dirty="0">
                          <a:solidFill>
                            <a:srgbClr val="000000"/>
                          </a:solidFill>
                          <a:effectLst/>
                          <a:latin typeface="Arial" panose="020B0604020202020204" pitchFamily="34" charset="0"/>
                        </a:rPr>
                        <a:t>Kesällä 2019: </a:t>
                      </a:r>
                    </a:p>
                    <a:p>
                      <a:pPr algn="ctr" fontAlgn="ctr"/>
                      <a:r>
                        <a:rPr lang="fi-FI" sz="1000" b="1" i="0" u="none" strike="noStrike" dirty="0">
                          <a:solidFill>
                            <a:srgbClr val="000000"/>
                          </a:solidFill>
                          <a:effectLst/>
                          <a:latin typeface="Arial" panose="020B0604020202020204" pitchFamily="34" charset="0"/>
                        </a:rPr>
                        <a:t>5 kertaa tai useammin (N=50)</a:t>
                      </a:r>
                    </a:p>
                  </a:txBody>
                  <a:tcPr marL="7620" marR="7620" marT="7620" marB="0" anchor="ctr"/>
                </a:tc>
                <a:extLst>
                  <a:ext uri="{0D108BD9-81ED-4DB2-BD59-A6C34878D82A}">
                    <a16:rowId xmlns:a16="http://schemas.microsoft.com/office/drawing/2014/main" val="1377689821"/>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on voimassa oleva museokortti</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dirty="0">
                          <a:solidFill>
                            <a:srgbClr val="0070C0"/>
                          </a:solidFill>
                          <a:effectLst/>
                          <a:latin typeface="Arial" panose="020B0604020202020204" pitchFamily="34" charset="0"/>
                        </a:rPr>
                        <a:t>14 %</a:t>
                      </a:r>
                    </a:p>
                  </a:txBody>
                  <a:tcPr marL="7620" marR="7620" marT="7620" marB="0" anchor="ctr"/>
                </a:tc>
                <a:tc>
                  <a:txBody>
                    <a:bodyPr/>
                    <a:lstStyle/>
                    <a:p>
                      <a:pPr algn="ctr" fontAlgn="ctr"/>
                      <a:r>
                        <a:rPr lang="fi-FI" sz="1000" b="0" i="0" u="none" strike="noStrike" kern="1200" dirty="0">
                          <a:solidFill>
                            <a:schemeClr val="accent5">
                              <a:lumMod val="75000"/>
                            </a:schemeClr>
                          </a:solidFill>
                          <a:effectLst/>
                          <a:latin typeface="Arial" panose="020B0604020202020204" pitchFamily="34" charset="0"/>
                          <a:ea typeface="+mn-ea"/>
                          <a:cs typeface="+mn-cs"/>
                        </a:rPr>
                        <a:t>2 %</a:t>
                      </a:r>
                    </a:p>
                  </a:txBody>
                  <a:tcPr marL="7620" marR="7620" marT="7620" marB="0" anchor="ctr"/>
                </a:tc>
                <a:tc>
                  <a:txBody>
                    <a:bodyPr/>
                    <a:lstStyle/>
                    <a:p>
                      <a:pPr algn="ctr" fontAlgn="ctr"/>
                      <a:r>
                        <a:rPr lang="fi-FI" sz="1000" b="0" i="0" u="none" strike="noStrike" dirty="0">
                          <a:solidFill>
                            <a:schemeClr val="accent5">
                              <a:lumMod val="75000"/>
                            </a:schemeClr>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dirty="0">
                          <a:solidFill>
                            <a:schemeClr val="accent5">
                              <a:lumMod val="75000"/>
                            </a:schemeClr>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marL="0" algn="ctr" defTabSz="685800" rtl="0" eaLnBrk="1" fontAlgn="ctr" latinLnBrk="0" hangingPunct="1"/>
                      <a:r>
                        <a:rPr lang="fi-FI" sz="1000" b="0" i="0" u="none" strike="noStrike" kern="1200" dirty="0">
                          <a:solidFill>
                            <a:srgbClr val="0070C0"/>
                          </a:solidFill>
                          <a:effectLst/>
                          <a:latin typeface="Arial" panose="020B0604020202020204" pitchFamily="34" charset="0"/>
                          <a:ea typeface="+mn-ea"/>
                          <a:cs typeface="+mn-cs"/>
                        </a:rPr>
                        <a:t>44 %</a:t>
                      </a:r>
                    </a:p>
                  </a:txBody>
                  <a:tcPr marL="7620" marR="7620" marT="7620" marB="0" anchor="ctr"/>
                </a:tc>
                <a:extLst>
                  <a:ext uri="{0D108BD9-81ED-4DB2-BD59-A6C34878D82A}">
                    <a16:rowId xmlns:a16="http://schemas.microsoft.com/office/drawing/2014/main" val="266291111"/>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oli voimassa oleva museokortti viime kesänä, mutta sen voimassaolo on nyt umpeutunut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extLst>
                  <a:ext uri="{0D108BD9-81ED-4DB2-BD59-A6C34878D82A}">
                    <a16:rowId xmlns:a16="http://schemas.microsoft.com/office/drawing/2014/main" val="3555047770"/>
                  </a:ext>
                </a:extLst>
              </a:tr>
              <a:tr h="360000">
                <a:tc>
                  <a:txBody>
                    <a:bodyPr/>
                    <a:lstStyle/>
                    <a:p>
                      <a:pPr algn="ctr" fontAlgn="ctr"/>
                      <a:r>
                        <a:rPr lang="fi-FI" sz="1000" b="0" i="0" u="none" strike="noStrike" dirty="0">
                          <a:solidFill>
                            <a:srgbClr val="000000"/>
                          </a:solidFill>
                          <a:effectLst/>
                          <a:latin typeface="Arial" panose="020B0604020202020204" pitchFamily="34" charset="0"/>
                        </a:rPr>
                        <a:t>Minulla on ollut museokortti joskus aiemmin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extLst>
                  <a:ext uri="{0D108BD9-81ED-4DB2-BD59-A6C34878D82A}">
                    <a16:rowId xmlns:a16="http://schemas.microsoft.com/office/drawing/2014/main" val="103684078"/>
                  </a:ext>
                </a:extLst>
              </a:tr>
              <a:tr h="360000">
                <a:tc>
                  <a:txBody>
                    <a:bodyPr/>
                    <a:lstStyle/>
                    <a:p>
                      <a:pPr marL="0" algn="ctr" defTabSz="685800" rtl="0" eaLnBrk="1" fontAlgn="ctr" latinLnBrk="0" hangingPunct="1"/>
                      <a:r>
                        <a:rPr lang="fi-FI" sz="1000" b="0" i="0" u="none" strike="noStrike" kern="1200" dirty="0">
                          <a:solidFill>
                            <a:schemeClr val="accent5"/>
                          </a:solidFill>
                          <a:effectLst/>
                          <a:latin typeface="Arial" panose="020B0604020202020204" pitchFamily="34" charset="0"/>
                          <a:ea typeface="+mn-ea"/>
                          <a:cs typeface="+mn-cs"/>
                        </a:rPr>
                        <a:t>Minulla ei ole ollut museokorttia koskaan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79 %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34 %</a:t>
                      </a:r>
                    </a:p>
                  </a:txBody>
                  <a:tcPr marL="7620" marR="7620" marT="7620" marB="0" anchor="ctr"/>
                </a:tc>
                <a:extLst>
                  <a:ext uri="{0D108BD9-81ED-4DB2-BD59-A6C34878D82A}">
                    <a16:rowId xmlns:a16="http://schemas.microsoft.com/office/drawing/2014/main" val="4157383712"/>
                  </a:ext>
                </a:extLst>
              </a:tr>
              <a:tr h="360000">
                <a:tc>
                  <a:txBody>
                    <a:bodyPr/>
                    <a:lstStyle/>
                    <a:p>
                      <a:pPr algn="ctr" fontAlgn="ctr"/>
                      <a:r>
                        <a:rPr lang="fi-FI" sz="1000" b="0" i="0" u="none" strike="noStrike" dirty="0">
                          <a:solidFill>
                            <a:srgbClr val="000000"/>
                          </a:solidFill>
                          <a:effectLst/>
                          <a:latin typeface="Arial" panose="020B0604020202020204" pitchFamily="34" charset="0"/>
                        </a:rPr>
                        <a:t>En osaa sanoa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a:t>
                      </a:r>
                    </a:p>
                  </a:txBody>
                  <a:tcPr marL="7620" marR="7620" marT="7620" marB="0" anchor="ctr"/>
                </a:tc>
                <a:extLst>
                  <a:ext uri="{0D108BD9-81ED-4DB2-BD59-A6C34878D82A}">
                    <a16:rowId xmlns:a16="http://schemas.microsoft.com/office/drawing/2014/main" val="1602351016"/>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930000"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spTree>
    <p:extLst>
      <p:ext uri="{BB962C8B-B14F-4D97-AF65-F5344CB8AC3E}">
        <p14:creationId xmlns:p14="http://schemas.microsoft.com/office/powerpoint/2010/main" val="2075295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82D4E285-7E76-9F45-BAC4-FA7910EB9BAC}"/>
              </a:ext>
            </a:extLst>
          </p:cNvPr>
          <p:cNvSpPr txBox="1"/>
          <p:nvPr/>
        </p:nvSpPr>
        <p:spPr>
          <a:xfrm>
            <a:off x="1080001" y="2289670"/>
            <a:ext cx="5173316" cy="2308324"/>
          </a:xfrm>
          <a:prstGeom prst="rect">
            <a:avLst/>
          </a:prstGeom>
          <a:noFill/>
        </p:spPr>
        <p:txBody>
          <a:bodyPr wrap="square" rtlCol="0">
            <a:spAutoFit/>
          </a:bodyPr>
          <a:lstStyle/>
          <a:p>
            <a:pPr defTabSz="914377"/>
            <a:r>
              <a:rPr lang="en-US" sz="4800" b="1" dirty="0">
                <a:solidFill>
                  <a:srgbClr val="FFFFFF"/>
                </a:solidFill>
                <a:latin typeface="Arial" panose="020B0604020202020204"/>
              </a:rPr>
              <a:t>The best panel, </a:t>
            </a:r>
          </a:p>
          <a:p>
            <a:pPr defTabSz="914377"/>
            <a:r>
              <a:rPr lang="en-US" sz="4800" b="1" dirty="0">
                <a:solidFill>
                  <a:srgbClr val="FFFFFF"/>
                </a:solidFill>
                <a:latin typeface="Arial" panose="020B0604020202020204"/>
              </a:rPr>
              <a:t>the best data, </a:t>
            </a:r>
          </a:p>
          <a:p>
            <a:pPr defTabSz="914377"/>
            <a:r>
              <a:rPr lang="en-US" sz="4800" b="1" dirty="0">
                <a:solidFill>
                  <a:srgbClr val="FFFFFF"/>
                </a:solidFill>
                <a:latin typeface="Arial" panose="020B0604020202020204"/>
              </a:rPr>
              <a:t>the best tools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585" y="5233429"/>
            <a:ext cx="2029968" cy="472983"/>
          </a:xfrm>
          <a:prstGeom prst="rect">
            <a:avLst/>
          </a:prstGeom>
        </p:spPr>
      </p:pic>
    </p:spTree>
    <p:extLst>
      <p:ext uri="{BB962C8B-B14F-4D97-AF65-F5344CB8AC3E}">
        <p14:creationId xmlns:p14="http://schemas.microsoft.com/office/powerpoint/2010/main" val="2462278507"/>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Worldwide locations</a:t>
            </a:r>
          </a:p>
        </p:txBody>
      </p:sp>
    </p:spTree>
    <p:extLst>
      <p:ext uri="{BB962C8B-B14F-4D97-AF65-F5344CB8AC3E}">
        <p14:creationId xmlns:p14="http://schemas.microsoft.com/office/powerpoint/2010/main" val="5083138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649224"/>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1139689"/>
            <a:ext cx="10634400" cy="338554"/>
          </a:xfrm>
        </p:spPr>
        <p:txBody>
          <a:bodyPr/>
          <a:lstStyle/>
          <a:p>
            <a:r>
              <a:rPr lang="fi-FI" dirty="0">
                <a:solidFill>
                  <a:schemeClr val="bg1">
                    <a:lumMod val="50000"/>
                  </a:schemeClr>
                </a:solidFill>
              </a:rPr>
              <a:t>Kohderyhmän rakenne</a:t>
            </a:r>
            <a:endParaRPr dirty="0">
              <a:solidFill>
                <a:schemeClr val="bg1">
                  <a:lumMod val="50000"/>
                </a:schemeClr>
              </a:solidFill>
            </a:endParaRPr>
          </a:p>
        </p:txBody>
      </p:sp>
      <p:sp>
        <p:nvSpPr>
          <p:cNvPr id="5" name="TextBox 4"/>
          <p:cNvSpPr txBox="1"/>
          <p:nvPr/>
        </p:nvSpPr>
        <p:spPr>
          <a:xfrm>
            <a:off x="777600" y="6048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 </a:t>
            </a:r>
            <a:r>
              <a:rPr sz="900" b="0" i="0" dirty="0">
                <a:latin typeface="Arial"/>
              </a:rPr>
              <a:t>100</a:t>
            </a:r>
            <a:r>
              <a:rPr lang="fi-FI" sz="900" b="0" i="0" dirty="0">
                <a:latin typeface="Arial"/>
              </a:rPr>
              <a:t>1</a:t>
            </a:r>
            <a:r>
              <a:rPr sz="900" b="0" i="0" dirty="0">
                <a:latin typeface="Arial"/>
              </a:rPr>
              <a:t>)</a:t>
            </a:r>
          </a:p>
        </p:txBody>
      </p:sp>
      <p:graphicFrame>
        <p:nvGraphicFramePr>
          <p:cNvPr id="7" name="Chart 5">
            <a:extLst>
              <a:ext uri="{FF2B5EF4-FFF2-40B4-BE49-F238E27FC236}">
                <a16:creationId xmlns:a16="http://schemas.microsoft.com/office/drawing/2014/main" id="{1CD86C4F-3AF1-4A74-92DB-02AE78C568B8}"/>
              </a:ext>
            </a:extLst>
          </p:cNvPr>
          <p:cNvGraphicFramePr>
            <a:graphicFrameLocks noGrp="1"/>
          </p:cNvGraphicFramePr>
          <p:nvPr>
            <p:extLst>
              <p:ext uri="{D42A27DB-BD31-4B8C-83A1-F6EECF244321}">
                <p14:modId xmlns:p14="http://schemas.microsoft.com/office/powerpoint/2010/main" val="3413454764"/>
              </p:ext>
            </p:extLst>
          </p:nvPr>
        </p:nvGraphicFramePr>
        <p:xfrm>
          <a:off x="777600" y="1599377"/>
          <a:ext cx="10576800" cy="4448624"/>
        </p:xfrm>
        <a:graphic>
          <a:graphicData uri="http://schemas.openxmlformats.org/drawingml/2006/chart">
            <c:chart xmlns:c="http://schemas.openxmlformats.org/drawingml/2006/chart" xmlns:r="http://schemas.openxmlformats.org/officeDocument/2006/relationships" r:id="rId2"/>
          </a:graphicData>
        </a:graphic>
      </p:graphicFrame>
      <p:sp>
        <p:nvSpPr>
          <p:cNvPr id="8" name="Pyöristetty kuvaselitesuorakulmio 2">
            <a:extLst>
              <a:ext uri="{FF2B5EF4-FFF2-40B4-BE49-F238E27FC236}">
                <a16:creationId xmlns:a16="http://schemas.microsoft.com/office/drawing/2014/main" id="{C9311725-6D59-40A5-8517-38FEDF4CA850}"/>
              </a:ext>
            </a:extLst>
          </p:cNvPr>
          <p:cNvSpPr/>
          <p:nvPr/>
        </p:nvSpPr>
        <p:spPr>
          <a:xfrm>
            <a:off x="8492322" y="3428999"/>
            <a:ext cx="2524866" cy="619217"/>
          </a:xfrm>
          <a:prstGeom prst="wedgeRoundRectCallout">
            <a:avLst/>
          </a:prstGeom>
          <a:solidFill>
            <a:schemeClr val="bg2">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000" dirty="0">
                <a:solidFill>
                  <a:schemeClr val="tx1"/>
                </a:solidFill>
              </a:rPr>
              <a:t>Edustava otos suomalaisesta aikuisväestöstä iän (18v.+), sukupuolen ja asuinalueen mukaan.</a:t>
            </a:r>
          </a:p>
        </p:txBody>
      </p:sp>
    </p:spTree>
    <p:extLst>
      <p:ext uri="{BB962C8B-B14F-4D97-AF65-F5344CB8AC3E}">
        <p14:creationId xmlns:p14="http://schemas.microsoft.com/office/powerpoint/2010/main" val="276412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910595"/>
            <a:ext cx="10634400" cy="307777"/>
          </a:xfrm>
        </p:spPr>
        <p:txBody>
          <a:bodyPr/>
          <a:lstStyle/>
          <a:p>
            <a:r>
              <a:rPr lang="fi-FI" sz="1400" dirty="0">
                <a:solidFill>
                  <a:schemeClr val="bg1">
                    <a:lumMod val="50000"/>
                  </a:schemeClr>
                </a:solidFill>
              </a:rPr>
              <a:t>Kuinka usein sinä vierailit museoissa viime kesänä (kesä-elokuussa 2019)? </a:t>
            </a:r>
            <a:r>
              <a:rPr lang="fi-FI" sz="1400" b="0" dirty="0">
                <a:solidFill>
                  <a:schemeClr val="bg1">
                    <a:lumMod val="50000"/>
                  </a:schemeClr>
                </a:solidFill>
              </a:rPr>
              <a:t>Anna paras arviosi.</a:t>
            </a:r>
          </a:p>
        </p:txBody>
      </p:sp>
      <p:sp>
        <p:nvSpPr>
          <p:cNvPr id="5" name="TextBox 4"/>
          <p:cNvSpPr txBox="1"/>
          <p:nvPr/>
        </p:nvSpPr>
        <p:spPr>
          <a:xfrm>
            <a:off x="777600" y="6048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 1001</a:t>
            </a:r>
            <a:r>
              <a:rPr sz="900" b="0" i="0" dirty="0">
                <a:latin typeface="Arial"/>
              </a:rPr>
              <a:t>)</a:t>
            </a:r>
          </a:p>
        </p:txBody>
      </p:sp>
      <p:graphicFrame>
        <p:nvGraphicFramePr>
          <p:cNvPr id="8" name="Kaavio 7">
            <a:extLst>
              <a:ext uri="{FF2B5EF4-FFF2-40B4-BE49-F238E27FC236}">
                <a16:creationId xmlns:a16="http://schemas.microsoft.com/office/drawing/2014/main" id="{340C529D-7941-4A4F-8ECE-E767E65D8E77}"/>
              </a:ext>
            </a:extLst>
          </p:cNvPr>
          <p:cNvGraphicFramePr/>
          <p:nvPr>
            <p:extLst>
              <p:ext uri="{D42A27DB-BD31-4B8C-83A1-F6EECF244321}">
                <p14:modId xmlns:p14="http://schemas.microsoft.com/office/powerpoint/2010/main" val="3447628125"/>
              </p:ext>
            </p:extLst>
          </p:nvPr>
        </p:nvGraphicFramePr>
        <p:xfrm>
          <a:off x="777600" y="1349406"/>
          <a:ext cx="10718983" cy="4698594"/>
        </p:xfrm>
        <a:graphic>
          <a:graphicData uri="http://schemas.openxmlformats.org/drawingml/2006/chart">
            <c:chart xmlns:c="http://schemas.openxmlformats.org/drawingml/2006/chart" xmlns:r="http://schemas.openxmlformats.org/officeDocument/2006/relationships" r:id="rId2"/>
          </a:graphicData>
        </a:graphic>
      </p:graphicFrame>
      <p:sp>
        <p:nvSpPr>
          <p:cNvPr id="6" name="Puhekupla: Suorakulmio, kulmat pyöristettu 5">
            <a:extLst>
              <a:ext uri="{FF2B5EF4-FFF2-40B4-BE49-F238E27FC236}">
                <a16:creationId xmlns:a16="http://schemas.microsoft.com/office/drawing/2014/main" id="{D89B4E4F-2641-453F-B691-3A43AF0B5D87}"/>
              </a:ext>
            </a:extLst>
          </p:cNvPr>
          <p:cNvSpPr/>
          <p:nvPr/>
        </p:nvSpPr>
        <p:spPr>
          <a:xfrm>
            <a:off x="7356628" y="2443418"/>
            <a:ext cx="3891380" cy="1516023"/>
          </a:xfrm>
          <a:prstGeom prst="wedgeRoundRectCallout">
            <a:avLst/>
          </a:prstGeom>
          <a:solidFill>
            <a:schemeClr val="bg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i-FI" sz="1000" dirty="0">
                <a:solidFill>
                  <a:schemeClr val="tx1">
                    <a:lumMod val="65000"/>
                    <a:lumOff val="35000"/>
                  </a:schemeClr>
                </a:solidFill>
              </a:rPr>
              <a:t>Joka toinen suomalainen aikuinen kävi viime kesänä museossa ainakin yhden kerran.</a:t>
            </a:r>
          </a:p>
          <a:p>
            <a:pPr algn="ctr"/>
            <a:endParaRPr lang="fi-FI" sz="1000" dirty="0">
              <a:solidFill>
                <a:schemeClr val="tx1">
                  <a:lumMod val="65000"/>
                  <a:lumOff val="35000"/>
                </a:schemeClr>
              </a:solidFill>
            </a:endParaRPr>
          </a:p>
          <a:p>
            <a:pPr algn="ctr"/>
            <a:r>
              <a:rPr lang="fi-FI" sz="1000" u="sng" dirty="0">
                <a:solidFill>
                  <a:schemeClr val="tx1">
                    <a:lumMod val="65000"/>
                    <a:lumOff val="35000"/>
                  </a:schemeClr>
                </a:solidFill>
              </a:rPr>
              <a:t>Käyntien luokkakeskiarvo koko aikuisväestössä</a:t>
            </a:r>
            <a:r>
              <a:rPr lang="fi-FI" sz="1000" dirty="0">
                <a:solidFill>
                  <a:schemeClr val="tx1">
                    <a:lumMod val="65000"/>
                    <a:lumOff val="35000"/>
                  </a:schemeClr>
                </a:solidFill>
              </a:rPr>
              <a:t>:</a:t>
            </a:r>
          </a:p>
          <a:p>
            <a:pPr algn="ctr"/>
            <a:r>
              <a:rPr lang="fi-FI" sz="1000" dirty="0">
                <a:solidFill>
                  <a:schemeClr val="tx1">
                    <a:lumMod val="65000"/>
                    <a:lumOff val="35000"/>
                  </a:schemeClr>
                </a:solidFill>
              </a:rPr>
              <a:t>1,23 käyntiä kesällä 2019</a:t>
            </a:r>
          </a:p>
          <a:p>
            <a:pPr algn="ctr"/>
            <a:endParaRPr lang="fi-FI" sz="1000" dirty="0">
              <a:solidFill>
                <a:schemeClr val="tx1">
                  <a:lumMod val="65000"/>
                  <a:lumOff val="35000"/>
                </a:schemeClr>
              </a:solidFill>
            </a:endParaRPr>
          </a:p>
          <a:p>
            <a:pPr algn="ctr"/>
            <a:r>
              <a:rPr lang="fi-FI" sz="1000" u="sng" dirty="0">
                <a:solidFill>
                  <a:schemeClr val="tx1">
                    <a:lumMod val="65000"/>
                    <a:lumOff val="35000"/>
                  </a:schemeClr>
                </a:solidFill>
              </a:rPr>
              <a:t>Käyntien luokkakeskiarvo museossa ainakin kerran käyneillä:</a:t>
            </a:r>
          </a:p>
          <a:p>
            <a:pPr algn="ctr"/>
            <a:r>
              <a:rPr lang="fi-FI" sz="1000" dirty="0">
                <a:solidFill>
                  <a:schemeClr val="tx1">
                    <a:lumMod val="65000"/>
                    <a:lumOff val="35000"/>
                  </a:schemeClr>
                </a:solidFill>
              </a:rPr>
              <a:t>2,44 käyntiä kesällä 2019</a:t>
            </a:r>
          </a:p>
        </p:txBody>
      </p:sp>
    </p:spTree>
    <p:extLst>
      <p:ext uri="{BB962C8B-B14F-4D97-AF65-F5344CB8AC3E}">
        <p14:creationId xmlns:p14="http://schemas.microsoft.com/office/powerpoint/2010/main" val="148583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934958"/>
            <a:ext cx="10634400" cy="307777"/>
          </a:xfrm>
        </p:spPr>
        <p:txBody>
          <a:bodyPr/>
          <a:lstStyle/>
          <a:p>
            <a:r>
              <a:rPr lang="fi-FI" sz="1400" dirty="0">
                <a:solidFill>
                  <a:schemeClr val="bg1">
                    <a:lumMod val="50000"/>
                  </a:schemeClr>
                </a:solidFill>
              </a:rPr>
              <a:t>Kuinka usein sinä vierailit museoissa viime kesänä (kesä-elokuussa 2019)? </a:t>
            </a:r>
            <a:r>
              <a:rPr lang="fi-FI" sz="1400" b="0" dirty="0">
                <a:solidFill>
                  <a:schemeClr val="bg1">
                    <a:lumMod val="50000"/>
                  </a:schemeClr>
                </a:solidFill>
              </a:rPr>
              <a:t>Anna paras arviosi.</a:t>
            </a:r>
            <a:endParaRPr sz="1400" b="0" dirty="0">
              <a:solidFill>
                <a:schemeClr val="bg1">
                  <a:lumMod val="50000"/>
                </a:schemeClr>
              </a:solidFill>
            </a:endParaRP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3668953593"/>
              </p:ext>
            </p:extLst>
          </p:nvPr>
        </p:nvGraphicFramePr>
        <p:xfrm>
          <a:off x="694500" y="1377146"/>
          <a:ext cx="10869897" cy="4068000"/>
        </p:xfrm>
        <a:graphic>
          <a:graphicData uri="http://schemas.openxmlformats.org/drawingml/2006/table">
            <a:tbl>
              <a:tblPr firstRow="1" bandRow="1">
                <a:tableStyleId>{68D230F3-CF80-4859-8CE7-A43EE81993B5}</a:tableStyleId>
              </a:tblPr>
              <a:tblGrid>
                <a:gridCol w="2098005">
                  <a:extLst>
                    <a:ext uri="{9D8B030D-6E8A-4147-A177-3AD203B41FA5}">
                      <a16:colId xmlns:a16="http://schemas.microsoft.com/office/drawing/2014/main" val="1626832263"/>
                    </a:ext>
                  </a:extLst>
                </a:gridCol>
                <a:gridCol w="730991">
                  <a:extLst>
                    <a:ext uri="{9D8B030D-6E8A-4147-A177-3AD203B41FA5}">
                      <a16:colId xmlns:a16="http://schemas.microsoft.com/office/drawing/2014/main" val="3835804522"/>
                    </a:ext>
                  </a:extLst>
                </a:gridCol>
                <a:gridCol w="730991">
                  <a:extLst>
                    <a:ext uri="{9D8B030D-6E8A-4147-A177-3AD203B41FA5}">
                      <a16:colId xmlns:a16="http://schemas.microsoft.com/office/drawing/2014/main" val="2018420414"/>
                    </a:ext>
                  </a:extLst>
                </a:gridCol>
                <a:gridCol w="730991">
                  <a:extLst>
                    <a:ext uri="{9D8B030D-6E8A-4147-A177-3AD203B41FA5}">
                      <a16:colId xmlns:a16="http://schemas.microsoft.com/office/drawing/2014/main" val="3117530056"/>
                    </a:ext>
                  </a:extLst>
                </a:gridCol>
                <a:gridCol w="730991">
                  <a:extLst>
                    <a:ext uri="{9D8B030D-6E8A-4147-A177-3AD203B41FA5}">
                      <a16:colId xmlns:a16="http://schemas.microsoft.com/office/drawing/2014/main" val="2724558387"/>
                    </a:ext>
                  </a:extLst>
                </a:gridCol>
                <a:gridCol w="730991">
                  <a:extLst>
                    <a:ext uri="{9D8B030D-6E8A-4147-A177-3AD203B41FA5}">
                      <a16:colId xmlns:a16="http://schemas.microsoft.com/office/drawing/2014/main" val="2116702325"/>
                    </a:ext>
                  </a:extLst>
                </a:gridCol>
                <a:gridCol w="730991">
                  <a:extLst>
                    <a:ext uri="{9D8B030D-6E8A-4147-A177-3AD203B41FA5}">
                      <a16:colId xmlns:a16="http://schemas.microsoft.com/office/drawing/2014/main" val="3931387438"/>
                    </a:ext>
                  </a:extLst>
                </a:gridCol>
                <a:gridCol w="730991">
                  <a:extLst>
                    <a:ext uri="{9D8B030D-6E8A-4147-A177-3AD203B41FA5}">
                      <a16:colId xmlns:a16="http://schemas.microsoft.com/office/drawing/2014/main" val="2332555352"/>
                    </a:ext>
                  </a:extLst>
                </a:gridCol>
                <a:gridCol w="730991">
                  <a:extLst>
                    <a:ext uri="{9D8B030D-6E8A-4147-A177-3AD203B41FA5}">
                      <a16:colId xmlns:a16="http://schemas.microsoft.com/office/drawing/2014/main" val="1667034659"/>
                    </a:ext>
                  </a:extLst>
                </a:gridCol>
                <a:gridCol w="730991">
                  <a:extLst>
                    <a:ext uri="{9D8B030D-6E8A-4147-A177-3AD203B41FA5}">
                      <a16:colId xmlns:a16="http://schemas.microsoft.com/office/drawing/2014/main" val="3116525668"/>
                    </a:ext>
                  </a:extLst>
                </a:gridCol>
                <a:gridCol w="730991">
                  <a:extLst>
                    <a:ext uri="{9D8B030D-6E8A-4147-A177-3AD203B41FA5}">
                      <a16:colId xmlns:a16="http://schemas.microsoft.com/office/drawing/2014/main" val="3441725364"/>
                    </a:ext>
                  </a:extLst>
                </a:gridCol>
                <a:gridCol w="730991">
                  <a:extLst>
                    <a:ext uri="{9D8B030D-6E8A-4147-A177-3AD203B41FA5}">
                      <a16:colId xmlns:a16="http://schemas.microsoft.com/office/drawing/2014/main" val="4240215632"/>
                    </a:ext>
                  </a:extLst>
                </a:gridCol>
                <a:gridCol w="730991">
                  <a:extLst>
                    <a:ext uri="{9D8B030D-6E8A-4147-A177-3AD203B41FA5}">
                      <a16:colId xmlns:a16="http://schemas.microsoft.com/office/drawing/2014/main" val="1685759133"/>
                    </a:ext>
                  </a:extLst>
                </a:gridCol>
              </a:tblGrid>
              <a:tr h="828000">
                <a:tc>
                  <a:txBody>
                    <a:bodyPr/>
                    <a:lstStyle/>
                    <a:p>
                      <a:pPr algn="ctr" fontAlgn="b"/>
                      <a:endParaRPr lang="fi-FI" sz="1000" b="0" i="0" u="none" strike="noStrike" dirty="0">
                        <a:solidFill>
                          <a:srgbClr val="000000"/>
                        </a:solidFill>
                        <a:effectLst/>
                        <a:latin typeface="+mn-lt"/>
                      </a:endParaRPr>
                    </a:p>
                  </a:txBody>
                  <a:tcPr marL="7620" marR="7620" marT="7620" marB="0" anchor="ctr"/>
                </a:tc>
                <a:tc>
                  <a:txBody>
                    <a:bodyPr/>
                    <a:lstStyle/>
                    <a:p>
                      <a:pPr algn="ctr" fontAlgn="ctr"/>
                      <a:r>
                        <a:rPr lang="fi-FI" sz="1000" b="1" i="0" u="none" strike="noStrike">
                          <a:solidFill>
                            <a:srgbClr val="000000"/>
                          </a:solidFill>
                          <a:effectLst/>
                          <a:latin typeface="+mn-lt"/>
                        </a:rPr>
                        <a:t>KAIKKI (N=1001)</a:t>
                      </a:r>
                    </a:p>
                  </a:txBody>
                  <a:tcPr marL="7620" marR="7620" marT="7620" marB="0" anchor="ctr"/>
                </a:tc>
                <a:tc>
                  <a:txBody>
                    <a:bodyPr/>
                    <a:lstStyle/>
                    <a:p>
                      <a:pPr algn="ctr" fontAlgn="ctr"/>
                      <a:r>
                        <a:rPr lang="fi-FI" sz="1000" b="1" i="0" u="none" strike="noStrike">
                          <a:solidFill>
                            <a:srgbClr val="000000"/>
                          </a:solidFill>
                          <a:effectLst/>
                          <a:latin typeface="+mn-lt"/>
                        </a:rPr>
                        <a:t>Nainen (N=511)</a:t>
                      </a:r>
                    </a:p>
                  </a:txBody>
                  <a:tcPr marL="7620" marR="7620" marT="7620" marB="0" anchor="ctr"/>
                </a:tc>
                <a:tc>
                  <a:txBody>
                    <a:bodyPr/>
                    <a:lstStyle/>
                    <a:p>
                      <a:pPr algn="ctr" fontAlgn="ctr"/>
                      <a:r>
                        <a:rPr lang="fi-FI" sz="1000" b="1" i="0" u="none" strike="noStrike">
                          <a:solidFill>
                            <a:srgbClr val="000000"/>
                          </a:solidFill>
                          <a:effectLst/>
                          <a:latin typeface="+mn-lt"/>
                        </a:rPr>
                        <a:t>Mies (N=490)</a:t>
                      </a:r>
                    </a:p>
                  </a:txBody>
                  <a:tcPr marL="7620" marR="7620" marT="7620" marB="0" anchor="ctr"/>
                </a:tc>
                <a:tc>
                  <a:txBody>
                    <a:bodyPr/>
                    <a:lstStyle/>
                    <a:p>
                      <a:pPr algn="ctr" fontAlgn="ctr"/>
                      <a:r>
                        <a:rPr lang="fi-FI" sz="1000" b="1" i="0" u="none" strike="noStrike">
                          <a:solidFill>
                            <a:srgbClr val="000000"/>
                          </a:solidFill>
                          <a:effectLst/>
                          <a:latin typeface="+mn-lt"/>
                        </a:rPr>
                        <a:t>18-29v. (N=179)</a:t>
                      </a:r>
                    </a:p>
                  </a:txBody>
                  <a:tcPr marL="7620" marR="7620" marT="7620" marB="0" anchor="ctr"/>
                </a:tc>
                <a:tc>
                  <a:txBody>
                    <a:bodyPr/>
                    <a:lstStyle/>
                    <a:p>
                      <a:pPr algn="ctr" fontAlgn="ctr"/>
                      <a:r>
                        <a:rPr lang="fi-FI" sz="1000" b="1" i="0" u="none" strike="noStrike">
                          <a:solidFill>
                            <a:srgbClr val="000000"/>
                          </a:solidFill>
                          <a:effectLst/>
                          <a:latin typeface="+mn-lt"/>
                        </a:rPr>
                        <a:t>30-39v. (N=159)</a:t>
                      </a:r>
                    </a:p>
                  </a:txBody>
                  <a:tcPr marL="7620" marR="7620" marT="7620" marB="0" anchor="ctr"/>
                </a:tc>
                <a:tc>
                  <a:txBody>
                    <a:bodyPr/>
                    <a:lstStyle/>
                    <a:p>
                      <a:pPr algn="ctr" fontAlgn="ctr"/>
                      <a:r>
                        <a:rPr lang="fi-FI" sz="1000" b="1" i="0" u="none" strike="noStrike">
                          <a:solidFill>
                            <a:srgbClr val="000000"/>
                          </a:solidFill>
                          <a:effectLst/>
                          <a:latin typeface="+mn-lt"/>
                        </a:rPr>
                        <a:t>40-49v. (N=148)</a:t>
                      </a:r>
                    </a:p>
                  </a:txBody>
                  <a:tcPr marL="7620" marR="7620" marT="7620" marB="0" anchor="ctr"/>
                </a:tc>
                <a:tc>
                  <a:txBody>
                    <a:bodyPr/>
                    <a:lstStyle/>
                    <a:p>
                      <a:pPr algn="ctr" fontAlgn="ctr"/>
                      <a:r>
                        <a:rPr lang="fi-FI" sz="1000" b="1" i="0" u="none" strike="noStrike">
                          <a:solidFill>
                            <a:srgbClr val="000000"/>
                          </a:solidFill>
                          <a:effectLst/>
                          <a:latin typeface="+mn-lt"/>
                        </a:rPr>
                        <a:t>50-59v. (N=165)</a:t>
                      </a:r>
                    </a:p>
                  </a:txBody>
                  <a:tcPr marL="7620" marR="7620" marT="7620" marB="0" anchor="ctr"/>
                </a:tc>
                <a:tc>
                  <a:txBody>
                    <a:bodyPr/>
                    <a:lstStyle/>
                    <a:p>
                      <a:pPr algn="ctr" fontAlgn="ctr"/>
                      <a:r>
                        <a:rPr lang="fi-FI" sz="1000" b="1" i="0" u="none" strike="noStrike">
                          <a:solidFill>
                            <a:srgbClr val="000000"/>
                          </a:solidFill>
                          <a:effectLst/>
                          <a:latin typeface="+mn-lt"/>
                        </a:rPr>
                        <a:t>60v.+ (N=352)</a:t>
                      </a:r>
                    </a:p>
                  </a:txBody>
                  <a:tcPr marL="7620" marR="7620" marT="7620" marB="0" anchor="ctr"/>
                </a:tc>
                <a:tc>
                  <a:txBody>
                    <a:bodyPr/>
                    <a:lstStyle/>
                    <a:p>
                      <a:pPr algn="ctr" fontAlgn="ctr"/>
                      <a:r>
                        <a:rPr lang="fi-FI" sz="1000" b="1" i="0" u="none" strike="noStrike">
                          <a:solidFill>
                            <a:srgbClr val="000000"/>
                          </a:solidFill>
                          <a:effectLst/>
                          <a:latin typeface="+mn-lt"/>
                        </a:rPr>
                        <a:t>Helsinki-Uusimaa (N=301)</a:t>
                      </a:r>
                    </a:p>
                  </a:txBody>
                  <a:tcPr marL="7620" marR="7620" marT="7620" marB="0" anchor="ctr"/>
                </a:tc>
                <a:tc>
                  <a:txBody>
                    <a:bodyPr/>
                    <a:lstStyle/>
                    <a:p>
                      <a:pPr algn="ctr" fontAlgn="ctr"/>
                      <a:r>
                        <a:rPr lang="fi-FI" sz="1000" b="1" i="0" u="none" strike="noStrike">
                          <a:solidFill>
                            <a:srgbClr val="000000"/>
                          </a:solidFill>
                          <a:effectLst/>
                          <a:latin typeface="+mn-lt"/>
                        </a:rPr>
                        <a:t>Etelä-Suomi (N=218)</a:t>
                      </a:r>
                    </a:p>
                  </a:txBody>
                  <a:tcPr marL="7620" marR="7620" marT="7620" marB="0" anchor="ctr"/>
                </a:tc>
                <a:tc>
                  <a:txBody>
                    <a:bodyPr/>
                    <a:lstStyle/>
                    <a:p>
                      <a:pPr algn="ctr" fontAlgn="ctr"/>
                      <a:r>
                        <a:rPr lang="fi-FI" sz="1000" b="1" i="0" u="none" strike="noStrike">
                          <a:solidFill>
                            <a:srgbClr val="000000"/>
                          </a:solidFill>
                          <a:effectLst/>
                          <a:latin typeface="+mn-lt"/>
                        </a:rPr>
                        <a:t>Länsi-Suomi (N=250)</a:t>
                      </a:r>
                    </a:p>
                  </a:txBody>
                  <a:tcPr marL="7620" marR="7620" marT="7620" marB="0" anchor="ctr"/>
                </a:tc>
                <a:tc>
                  <a:txBody>
                    <a:bodyPr/>
                    <a:lstStyle/>
                    <a:p>
                      <a:pPr algn="ctr" fontAlgn="ctr"/>
                      <a:r>
                        <a:rPr lang="fi-FI" sz="1000" b="1" i="0" u="none" strike="noStrike">
                          <a:solidFill>
                            <a:srgbClr val="000000"/>
                          </a:solidFill>
                          <a:effectLst/>
                          <a:latin typeface="+mn-lt"/>
                        </a:rPr>
                        <a:t>Pohjois- ja Itä-Suomi (N=232)</a:t>
                      </a:r>
                    </a:p>
                  </a:txBody>
                  <a:tcPr marL="7620" marR="7620" marT="7620" marB="0" anchor="ctr"/>
                </a:tc>
                <a:extLst>
                  <a:ext uri="{0D108BD9-81ED-4DB2-BD59-A6C34878D82A}">
                    <a16:rowId xmlns:a16="http://schemas.microsoft.com/office/drawing/2014/main" val="1377689821"/>
                  </a:ext>
                </a:extLst>
              </a:tr>
              <a:tr h="360000">
                <a:tc>
                  <a:txBody>
                    <a:bodyPr/>
                    <a:lstStyle/>
                    <a:p>
                      <a:pPr algn="ctr" fontAlgn="ctr"/>
                      <a:r>
                        <a:rPr lang="fi-FI" sz="1000" b="0" i="0" u="none" strike="noStrike" dirty="0">
                          <a:solidFill>
                            <a:srgbClr val="000000"/>
                          </a:solidFill>
                          <a:effectLst/>
                          <a:latin typeface="Arial" panose="020B0604020202020204" pitchFamily="34" charset="0"/>
                        </a:rPr>
                        <a:t>10 kertaa tai useammin</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extLst>
                  <a:ext uri="{0D108BD9-81ED-4DB2-BD59-A6C34878D82A}">
                    <a16:rowId xmlns:a16="http://schemas.microsoft.com/office/drawing/2014/main" val="266291111"/>
                  </a:ext>
                </a:extLst>
              </a:tr>
              <a:tr h="360000">
                <a:tc>
                  <a:txBody>
                    <a:bodyPr/>
                    <a:lstStyle/>
                    <a:p>
                      <a:pPr algn="ctr" fontAlgn="ctr"/>
                      <a:r>
                        <a:rPr lang="fi-FI" sz="1000" b="0" i="0" u="none" strike="noStrike">
                          <a:solidFill>
                            <a:srgbClr val="000000"/>
                          </a:solidFill>
                          <a:effectLst/>
                          <a:latin typeface="Arial" panose="020B0604020202020204" pitchFamily="34" charset="0"/>
                        </a:rPr>
                        <a:t>7-9 kertaa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0 %</a:t>
                      </a:r>
                    </a:p>
                  </a:txBody>
                  <a:tcPr marL="7620" marR="7620" marT="7620" marB="0" anchor="ctr"/>
                </a:tc>
                <a:extLst>
                  <a:ext uri="{0D108BD9-81ED-4DB2-BD59-A6C34878D82A}">
                    <a16:rowId xmlns:a16="http://schemas.microsoft.com/office/drawing/2014/main" val="3555047770"/>
                  </a:ext>
                </a:extLst>
              </a:tr>
              <a:tr h="360000">
                <a:tc>
                  <a:txBody>
                    <a:bodyPr/>
                    <a:lstStyle/>
                    <a:p>
                      <a:pPr algn="ctr" fontAlgn="ctr"/>
                      <a:r>
                        <a:rPr lang="fi-FI" sz="1000" b="0" i="0" u="none" strike="noStrike">
                          <a:solidFill>
                            <a:srgbClr val="000000"/>
                          </a:solidFill>
                          <a:effectLst/>
                          <a:latin typeface="Arial" panose="020B0604020202020204" pitchFamily="34" charset="0"/>
                        </a:rPr>
                        <a:t>5-6 kertaa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2 %</a:t>
                      </a:r>
                    </a:p>
                  </a:txBody>
                  <a:tcPr marL="7620" marR="7620" marT="7620" marB="0" anchor="ctr"/>
                </a:tc>
                <a:extLst>
                  <a:ext uri="{0D108BD9-81ED-4DB2-BD59-A6C34878D82A}">
                    <a16:rowId xmlns:a16="http://schemas.microsoft.com/office/drawing/2014/main" val="103684078"/>
                  </a:ext>
                </a:extLst>
              </a:tr>
              <a:tr h="360000">
                <a:tc>
                  <a:txBody>
                    <a:bodyPr/>
                    <a:lstStyle/>
                    <a:p>
                      <a:pPr algn="ctr" fontAlgn="ctr"/>
                      <a:r>
                        <a:rPr lang="fi-FI" sz="1000" b="0" i="0" u="none" strike="noStrike">
                          <a:solidFill>
                            <a:srgbClr val="000000"/>
                          </a:solidFill>
                          <a:effectLst/>
                          <a:latin typeface="Arial" panose="020B0604020202020204" pitchFamily="34" charset="0"/>
                        </a:rPr>
                        <a:t>3-4 kertaa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13 %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11 %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14 %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6 %</a:t>
                      </a:r>
                    </a:p>
                  </a:txBody>
                  <a:tcPr marL="7620" marR="7620" marT="7620" marB="0" anchor="ctr"/>
                </a:tc>
                <a:extLst>
                  <a:ext uri="{0D108BD9-81ED-4DB2-BD59-A6C34878D82A}">
                    <a16:rowId xmlns:a16="http://schemas.microsoft.com/office/drawing/2014/main" val="4157383712"/>
                  </a:ext>
                </a:extLst>
              </a:tr>
              <a:tr h="360000">
                <a:tc>
                  <a:txBody>
                    <a:bodyPr/>
                    <a:lstStyle/>
                    <a:p>
                      <a:pPr algn="ctr" fontAlgn="ctr"/>
                      <a:r>
                        <a:rPr lang="fi-FI" sz="1000" b="0" i="0" u="none" strike="noStrike">
                          <a:solidFill>
                            <a:srgbClr val="000000"/>
                          </a:solidFill>
                          <a:effectLst/>
                          <a:latin typeface="Arial" panose="020B0604020202020204" pitchFamily="34" charset="0"/>
                        </a:rPr>
                        <a:t>2 kertaa</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15 %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16 %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12 %</a:t>
                      </a:r>
                    </a:p>
                  </a:txBody>
                  <a:tcPr marL="7620" marR="7620" marT="7620" marB="0" anchor="ctr"/>
                </a:tc>
                <a:extLst>
                  <a:ext uri="{0D108BD9-81ED-4DB2-BD59-A6C34878D82A}">
                    <a16:rowId xmlns:a16="http://schemas.microsoft.com/office/drawing/2014/main" val="1602351016"/>
                  </a:ext>
                </a:extLst>
              </a:tr>
              <a:tr h="360000">
                <a:tc>
                  <a:txBody>
                    <a:bodyPr/>
                    <a:lstStyle/>
                    <a:p>
                      <a:pPr algn="ctr" fontAlgn="ctr"/>
                      <a:r>
                        <a:rPr lang="fi-FI" sz="1000" b="0" i="0" u="none" strike="noStrike">
                          <a:solidFill>
                            <a:srgbClr val="000000"/>
                          </a:solidFill>
                          <a:effectLst/>
                          <a:latin typeface="Arial" panose="020B0604020202020204" pitchFamily="34" charset="0"/>
                        </a:rPr>
                        <a:t>Yhden kerran</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20 %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18 %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17 %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19 %</a:t>
                      </a:r>
                    </a:p>
                  </a:txBody>
                  <a:tcPr marL="7620" marR="7620" marT="7620" marB="0" anchor="ctr"/>
                </a:tc>
                <a:tc>
                  <a:txBody>
                    <a:bodyPr/>
                    <a:lstStyle/>
                    <a:p>
                      <a:pPr algn="ctr" fontAlgn="ctr"/>
                      <a:r>
                        <a:rPr lang="fi-FI" sz="1000" b="0" i="0" u="none" strike="noStrike">
                          <a:solidFill>
                            <a:srgbClr val="000000"/>
                          </a:solidFill>
                          <a:effectLst/>
                          <a:latin typeface="Arial" panose="020B0604020202020204" pitchFamily="34" charset="0"/>
                        </a:rPr>
                        <a:t>22 %</a:t>
                      </a:r>
                    </a:p>
                  </a:txBody>
                  <a:tcPr marL="7620" marR="7620" marT="7620" marB="0" anchor="ctr"/>
                </a:tc>
                <a:extLst>
                  <a:ext uri="{0D108BD9-81ED-4DB2-BD59-A6C34878D82A}">
                    <a16:rowId xmlns:a16="http://schemas.microsoft.com/office/drawing/2014/main" val="1649540557"/>
                  </a:ext>
                </a:extLst>
              </a:tr>
              <a:tr h="360000">
                <a:tc>
                  <a:txBody>
                    <a:bodyPr/>
                    <a:lstStyle/>
                    <a:p>
                      <a:pPr algn="ctr" fontAlgn="ctr"/>
                      <a:r>
                        <a:rPr lang="fi-FI" sz="1000" b="0" i="0" u="none" strike="noStrike" dirty="0">
                          <a:solidFill>
                            <a:schemeClr val="accent5"/>
                          </a:solidFill>
                          <a:effectLst/>
                          <a:latin typeface="Arial" panose="020B0604020202020204" pitchFamily="34" charset="0"/>
                        </a:rPr>
                        <a:t>En kertaakaan</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49 %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50 %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48 %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43 %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46 %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55 %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51 %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50 %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44 %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47 %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50 %</a:t>
                      </a:r>
                    </a:p>
                  </a:txBody>
                  <a:tcPr marL="7620" marR="7620" marT="7620" marB="0" anchor="ctr"/>
                </a:tc>
                <a:tc>
                  <a:txBody>
                    <a:bodyPr/>
                    <a:lstStyle/>
                    <a:p>
                      <a:pPr algn="ctr" fontAlgn="ctr"/>
                      <a:r>
                        <a:rPr lang="fi-FI" sz="1000" b="0" i="0" u="none" strike="noStrike" kern="1200" dirty="0">
                          <a:solidFill>
                            <a:srgbClr val="000000"/>
                          </a:solidFill>
                          <a:effectLst/>
                          <a:latin typeface="Arial" panose="020B0604020202020204" pitchFamily="34" charset="0"/>
                          <a:ea typeface="+mn-ea"/>
                          <a:cs typeface="+mn-cs"/>
                        </a:rPr>
                        <a:t>58 %</a:t>
                      </a:r>
                    </a:p>
                  </a:txBody>
                  <a:tcPr marL="7620" marR="7620" marT="7620" marB="0" anchor="ctr"/>
                </a:tc>
                <a:extLst>
                  <a:ext uri="{0D108BD9-81ED-4DB2-BD59-A6C34878D82A}">
                    <a16:rowId xmlns:a16="http://schemas.microsoft.com/office/drawing/2014/main" val="1799238764"/>
                  </a:ext>
                </a:extLst>
              </a:tr>
              <a:tr h="360000">
                <a:tc>
                  <a:txBody>
                    <a:bodyPr/>
                    <a:lstStyle/>
                    <a:p>
                      <a:pPr algn="ctr" fontAlgn="ctr"/>
                      <a:r>
                        <a:rPr lang="fi-FI" sz="1000" b="0" i="0" u="none" strike="noStrike" dirty="0">
                          <a:solidFill>
                            <a:srgbClr val="000000"/>
                          </a:solidFill>
                          <a:effectLst/>
                          <a:latin typeface="Arial" panose="020B0604020202020204" pitchFamily="34" charset="0"/>
                        </a:rPr>
                        <a:t>En osaa sanoa</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Arial" panose="020B0604020202020204" pitchFamily="34" charset="0"/>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3 %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2 %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Arial" panose="020B0604020202020204" pitchFamily="34" charset="0"/>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0 %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dirty="0">
                          <a:solidFill>
                            <a:srgbClr val="000000"/>
                          </a:solidFill>
                          <a:effectLst/>
                          <a:latin typeface="Arial" panose="020B0604020202020204" pitchFamily="34" charset="0"/>
                        </a:rPr>
                        <a:t>1 %</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1855003"/>
                  </a:ext>
                </a:extLst>
              </a:tr>
              <a:tr h="360000">
                <a:tc>
                  <a:txBody>
                    <a:bodyPr/>
                    <a:lstStyle/>
                    <a:p>
                      <a:pPr algn="ctr" fontAlgn="ctr"/>
                      <a:r>
                        <a:rPr lang="fi-FI" sz="1000" b="0" i="1" u="none" strike="noStrike" dirty="0">
                          <a:solidFill>
                            <a:srgbClr val="000000"/>
                          </a:solidFill>
                          <a:effectLst/>
                          <a:latin typeface="Arial" panose="020B0604020202020204" pitchFamily="34" charset="0"/>
                        </a:rPr>
                        <a:t>Käyntien luokkakeskiarvo</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0000"/>
                          </a:solidFill>
                          <a:effectLst/>
                          <a:latin typeface="Arial" panose="020B0604020202020204" pitchFamily="34" charset="0"/>
                          <a:cs typeface="Arial" panose="020B0604020202020204" pitchFamily="34" charset="0"/>
                        </a:rPr>
                        <a:t>1,23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1,20</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1,26</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1,41</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1,27</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chemeClr val="accent5"/>
                          </a:solidFill>
                          <a:effectLst/>
                          <a:latin typeface="Arial" panose="020B0604020202020204" pitchFamily="34" charset="0"/>
                          <a:cs typeface="Arial" panose="020B0604020202020204" pitchFamily="34" charset="0"/>
                        </a:rPr>
                        <a:t>0,92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1,32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1,21</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70C0"/>
                          </a:solidFill>
                          <a:effectLst/>
                          <a:latin typeface="Arial" panose="020B0604020202020204" pitchFamily="34" charset="0"/>
                          <a:cs typeface="Arial" panose="020B0604020202020204" pitchFamily="34" charset="0"/>
                        </a:rPr>
                        <a:t>1,51</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1,30</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a:solidFill>
                            <a:srgbClr val="000000"/>
                          </a:solidFill>
                          <a:effectLst/>
                          <a:latin typeface="Arial" panose="020B0604020202020204" pitchFamily="34" charset="0"/>
                          <a:cs typeface="Arial" panose="020B0604020202020204" pitchFamily="34" charset="0"/>
                        </a:rPr>
                        <a:t>1,22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chemeClr val="accent5"/>
                          </a:solidFill>
                          <a:effectLst/>
                          <a:latin typeface="Arial" panose="020B0604020202020204" pitchFamily="34" charset="0"/>
                          <a:ea typeface="+mn-ea"/>
                          <a:cs typeface="Arial" panose="020B0604020202020204" pitchFamily="34" charset="0"/>
                        </a:rPr>
                        <a:t>0,81</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08723273"/>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930000"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spTree>
    <p:extLst>
      <p:ext uri="{BB962C8B-B14F-4D97-AF65-F5344CB8AC3E}">
        <p14:creationId xmlns:p14="http://schemas.microsoft.com/office/powerpoint/2010/main" val="386790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934958"/>
            <a:ext cx="10634400" cy="307777"/>
          </a:xfrm>
        </p:spPr>
        <p:txBody>
          <a:bodyPr/>
          <a:lstStyle/>
          <a:p>
            <a:r>
              <a:rPr lang="fi-FI" sz="1400" dirty="0">
                <a:solidFill>
                  <a:schemeClr val="bg1">
                    <a:lumMod val="50000"/>
                  </a:schemeClr>
                </a:solidFill>
              </a:rPr>
              <a:t>Kuinka usein sinä vierailit museoissa viime kesänä (kesä-elokuussa 2019)? </a:t>
            </a:r>
            <a:r>
              <a:rPr lang="fi-FI" sz="1400" b="0" dirty="0">
                <a:solidFill>
                  <a:schemeClr val="bg1">
                    <a:lumMod val="50000"/>
                  </a:schemeClr>
                </a:solidFill>
              </a:rPr>
              <a:t>Anna paras arviosi.</a:t>
            </a:r>
            <a:endParaRPr sz="1400" b="0" dirty="0">
              <a:solidFill>
                <a:schemeClr val="bg1">
                  <a:lumMod val="50000"/>
                </a:schemeClr>
              </a:solidFill>
            </a:endParaRP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2120886402"/>
              </p:ext>
            </p:extLst>
          </p:nvPr>
        </p:nvGraphicFramePr>
        <p:xfrm>
          <a:off x="694500" y="1377146"/>
          <a:ext cx="10869899" cy="4068000"/>
        </p:xfrm>
        <a:graphic>
          <a:graphicData uri="http://schemas.openxmlformats.org/drawingml/2006/table">
            <a:tbl>
              <a:tblPr firstRow="1" bandRow="1">
                <a:tableStyleId>{68D230F3-CF80-4859-8CE7-A43EE81993B5}</a:tableStyleId>
              </a:tblPr>
              <a:tblGrid>
                <a:gridCol w="2628248">
                  <a:extLst>
                    <a:ext uri="{9D8B030D-6E8A-4147-A177-3AD203B41FA5}">
                      <a16:colId xmlns:a16="http://schemas.microsoft.com/office/drawing/2014/main" val="1626832263"/>
                    </a:ext>
                  </a:extLst>
                </a:gridCol>
                <a:gridCol w="915739">
                  <a:extLst>
                    <a:ext uri="{9D8B030D-6E8A-4147-A177-3AD203B41FA5}">
                      <a16:colId xmlns:a16="http://schemas.microsoft.com/office/drawing/2014/main" val="3835804522"/>
                    </a:ext>
                  </a:extLst>
                </a:gridCol>
                <a:gridCol w="915739">
                  <a:extLst>
                    <a:ext uri="{9D8B030D-6E8A-4147-A177-3AD203B41FA5}">
                      <a16:colId xmlns:a16="http://schemas.microsoft.com/office/drawing/2014/main" val="2018420414"/>
                    </a:ext>
                  </a:extLst>
                </a:gridCol>
                <a:gridCol w="915739">
                  <a:extLst>
                    <a:ext uri="{9D8B030D-6E8A-4147-A177-3AD203B41FA5}">
                      <a16:colId xmlns:a16="http://schemas.microsoft.com/office/drawing/2014/main" val="3117530056"/>
                    </a:ext>
                  </a:extLst>
                </a:gridCol>
                <a:gridCol w="915739">
                  <a:extLst>
                    <a:ext uri="{9D8B030D-6E8A-4147-A177-3AD203B41FA5}">
                      <a16:colId xmlns:a16="http://schemas.microsoft.com/office/drawing/2014/main" val="2724558387"/>
                    </a:ext>
                  </a:extLst>
                </a:gridCol>
                <a:gridCol w="915739">
                  <a:extLst>
                    <a:ext uri="{9D8B030D-6E8A-4147-A177-3AD203B41FA5}">
                      <a16:colId xmlns:a16="http://schemas.microsoft.com/office/drawing/2014/main" val="2116702325"/>
                    </a:ext>
                  </a:extLst>
                </a:gridCol>
                <a:gridCol w="915739">
                  <a:extLst>
                    <a:ext uri="{9D8B030D-6E8A-4147-A177-3AD203B41FA5}">
                      <a16:colId xmlns:a16="http://schemas.microsoft.com/office/drawing/2014/main" val="3116525668"/>
                    </a:ext>
                  </a:extLst>
                </a:gridCol>
                <a:gridCol w="915739">
                  <a:extLst>
                    <a:ext uri="{9D8B030D-6E8A-4147-A177-3AD203B41FA5}">
                      <a16:colId xmlns:a16="http://schemas.microsoft.com/office/drawing/2014/main" val="3441725364"/>
                    </a:ext>
                  </a:extLst>
                </a:gridCol>
                <a:gridCol w="915739">
                  <a:extLst>
                    <a:ext uri="{9D8B030D-6E8A-4147-A177-3AD203B41FA5}">
                      <a16:colId xmlns:a16="http://schemas.microsoft.com/office/drawing/2014/main" val="4240215632"/>
                    </a:ext>
                  </a:extLst>
                </a:gridCol>
                <a:gridCol w="915739">
                  <a:extLst>
                    <a:ext uri="{9D8B030D-6E8A-4147-A177-3AD203B41FA5}">
                      <a16:colId xmlns:a16="http://schemas.microsoft.com/office/drawing/2014/main" val="1685759133"/>
                    </a:ext>
                  </a:extLst>
                </a:gridCol>
              </a:tblGrid>
              <a:tr h="828000">
                <a:tc>
                  <a:txBody>
                    <a:bodyPr/>
                    <a:lstStyle/>
                    <a:p>
                      <a:pPr algn="ctr" fontAlgn="b"/>
                      <a:endParaRPr lang="fi-FI" sz="1000" b="0" i="0" u="none" strike="noStrike" dirty="0">
                        <a:solidFill>
                          <a:srgbClr val="000000"/>
                        </a:solidFill>
                        <a:effectLst/>
                        <a:latin typeface="+mn-lt"/>
                      </a:endParaRPr>
                    </a:p>
                  </a:txBody>
                  <a:tcPr marL="7620" marR="7620" marT="7620" marB="0" anchor="ctr"/>
                </a:tc>
                <a:tc>
                  <a:txBody>
                    <a:bodyPr/>
                    <a:lstStyle/>
                    <a:p>
                      <a:pPr algn="ctr" fontAlgn="ctr"/>
                      <a:r>
                        <a:rPr lang="fi-FI" sz="1000" b="1" i="0" u="none" strike="noStrike" dirty="0">
                          <a:solidFill>
                            <a:srgbClr val="000000"/>
                          </a:solidFill>
                          <a:effectLst/>
                          <a:latin typeface="+mn-lt"/>
                        </a:rPr>
                        <a:t>Pääkaupunki-seutu (N=237)</a:t>
                      </a:r>
                    </a:p>
                  </a:txBody>
                  <a:tcPr marL="7620" marR="7620" marT="7620" marB="0" anchor="ctr"/>
                </a:tc>
                <a:tc>
                  <a:txBody>
                    <a:bodyPr/>
                    <a:lstStyle/>
                    <a:p>
                      <a:pPr algn="ctr" fontAlgn="ctr"/>
                      <a:r>
                        <a:rPr lang="pt-BR" sz="1000" b="1" i="0" u="none" strike="noStrike" dirty="0">
                          <a:solidFill>
                            <a:srgbClr val="000000"/>
                          </a:solidFill>
                          <a:effectLst/>
                          <a:latin typeface="+mn-lt"/>
                        </a:rPr>
                        <a:t>Yli 100.000 as. (N=247)</a:t>
                      </a:r>
                    </a:p>
                  </a:txBody>
                  <a:tcPr marL="7620" marR="7620" marT="7620" marB="0" anchor="ctr"/>
                </a:tc>
                <a:tc>
                  <a:txBody>
                    <a:bodyPr/>
                    <a:lstStyle/>
                    <a:p>
                      <a:pPr algn="ctr" fontAlgn="ctr"/>
                      <a:r>
                        <a:rPr lang="fi-FI" sz="1000" b="1" i="0" u="none" strike="noStrike">
                          <a:solidFill>
                            <a:srgbClr val="000000"/>
                          </a:solidFill>
                          <a:effectLst/>
                          <a:latin typeface="+mn-lt"/>
                        </a:rPr>
                        <a:t>50.000-100.000 as. (N=168)</a:t>
                      </a:r>
                    </a:p>
                  </a:txBody>
                  <a:tcPr marL="7620" marR="7620" marT="7620" marB="0" anchor="ctr"/>
                </a:tc>
                <a:tc>
                  <a:txBody>
                    <a:bodyPr/>
                    <a:lstStyle/>
                    <a:p>
                      <a:pPr algn="ctr" fontAlgn="ctr"/>
                      <a:r>
                        <a:rPr lang="fi-FI" sz="1000" b="1" i="0" u="none" strike="noStrike">
                          <a:solidFill>
                            <a:srgbClr val="000000"/>
                          </a:solidFill>
                          <a:effectLst/>
                          <a:latin typeface="+mn-lt"/>
                        </a:rPr>
                        <a:t>10.000-49.999 as. (N=178)</a:t>
                      </a:r>
                    </a:p>
                  </a:txBody>
                  <a:tcPr marL="7620" marR="7620" marT="7620" marB="0" anchor="ctr"/>
                </a:tc>
                <a:tc>
                  <a:txBody>
                    <a:bodyPr/>
                    <a:lstStyle/>
                    <a:p>
                      <a:pPr algn="ctr" fontAlgn="ctr"/>
                      <a:r>
                        <a:rPr lang="pt-BR" sz="1000" b="1" i="0" u="none" strike="noStrike">
                          <a:solidFill>
                            <a:srgbClr val="000000"/>
                          </a:solidFill>
                          <a:effectLst/>
                          <a:latin typeface="+mn-lt"/>
                        </a:rPr>
                        <a:t>Alle 10 000 as. (N=75)</a:t>
                      </a:r>
                    </a:p>
                  </a:txBody>
                  <a:tcPr marL="7620" marR="7620" marT="7620" marB="0" anchor="ctr"/>
                </a:tc>
                <a:tc>
                  <a:txBody>
                    <a:bodyPr/>
                    <a:lstStyle/>
                    <a:p>
                      <a:pPr algn="ctr" fontAlgn="ctr"/>
                      <a:r>
                        <a:rPr lang="fi-FI" sz="1000" b="1" i="0" u="none" strike="noStrike">
                          <a:solidFill>
                            <a:srgbClr val="000000"/>
                          </a:solidFill>
                          <a:effectLst/>
                          <a:latin typeface="+mn-lt"/>
                        </a:rPr>
                        <a:t>Maaseutu (N=96)</a:t>
                      </a:r>
                    </a:p>
                  </a:txBody>
                  <a:tcPr marL="7620" marR="7620" marT="7620" marB="0" anchor="ctr"/>
                </a:tc>
                <a:tc>
                  <a:txBody>
                    <a:bodyPr/>
                    <a:lstStyle/>
                    <a:p>
                      <a:pPr algn="ctr" fontAlgn="ctr"/>
                      <a:r>
                        <a:rPr lang="fi-FI" sz="1000" b="1" i="0" u="none" strike="noStrike">
                          <a:solidFill>
                            <a:srgbClr val="000000"/>
                          </a:solidFill>
                          <a:effectLst/>
                          <a:latin typeface="+mn-lt"/>
                        </a:rPr>
                        <a:t>Talouden tulot alle 27000e (N=302)</a:t>
                      </a:r>
                    </a:p>
                  </a:txBody>
                  <a:tcPr marL="7620" marR="7620" marT="7620" marB="0" anchor="ctr"/>
                </a:tc>
                <a:tc>
                  <a:txBody>
                    <a:bodyPr/>
                    <a:lstStyle/>
                    <a:p>
                      <a:pPr algn="ctr" fontAlgn="ctr"/>
                      <a:r>
                        <a:rPr lang="fi-FI" sz="1000" b="1" i="0" u="none" strike="noStrike">
                          <a:solidFill>
                            <a:srgbClr val="000000"/>
                          </a:solidFill>
                          <a:effectLst/>
                          <a:latin typeface="+mn-lt"/>
                        </a:rPr>
                        <a:t>Talouden tulot 27.000 - 67.500e (N=369)</a:t>
                      </a:r>
                    </a:p>
                  </a:txBody>
                  <a:tcPr marL="7620" marR="7620" marT="7620" marB="0" anchor="ctr"/>
                </a:tc>
                <a:tc>
                  <a:txBody>
                    <a:bodyPr/>
                    <a:lstStyle/>
                    <a:p>
                      <a:pPr algn="ctr" fontAlgn="ctr"/>
                      <a:r>
                        <a:rPr lang="fi-FI" sz="1000" b="1" i="0" u="none" strike="noStrike">
                          <a:solidFill>
                            <a:srgbClr val="000000"/>
                          </a:solidFill>
                          <a:effectLst/>
                          <a:latin typeface="+mn-lt"/>
                        </a:rPr>
                        <a:t>Talouden tulot 67.500e+ (N=166)</a:t>
                      </a:r>
                    </a:p>
                  </a:txBody>
                  <a:tcPr marL="7620" marR="7620" marT="7620" marB="0" anchor="ctr"/>
                </a:tc>
                <a:extLst>
                  <a:ext uri="{0D108BD9-81ED-4DB2-BD59-A6C34878D82A}">
                    <a16:rowId xmlns:a16="http://schemas.microsoft.com/office/drawing/2014/main" val="1377689821"/>
                  </a:ext>
                </a:extLst>
              </a:tr>
              <a:tr h="360000">
                <a:tc>
                  <a:txBody>
                    <a:bodyPr/>
                    <a:lstStyle/>
                    <a:p>
                      <a:pPr algn="ctr" fontAlgn="ctr"/>
                      <a:r>
                        <a:rPr lang="fi-FI" sz="1000" b="0" i="0" u="none" strike="noStrike" dirty="0">
                          <a:solidFill>
                            <a:srgbClr val="000000"/>
                          </a:solidFill>
                          <a:effectLst/>
                          <a:latin typeface="Arial" panose="020B0604020202020204" pitchFamily="34" charset="0"/>
                        </a:rPr>
                        <a:t>10 kertaa tai useammin</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extLst>
                  <a:ext uri="{0D108BD9-81ED-4DB2-BD59-A6C34878D82A}">
                    <a16:rowId xmlns:a16="http://schemas.microsoft.com/office/drawing/2014/main" val="266291111"/>
                  </a:ext>
                </a:extLst>
              </a:tr>
              <a:tr h="360000">
                <a:tc>
                  <a:txBody>
                    <a:bodyPr/>
                    <a:lstStyle/>
                    <a:p>
                      <a:pPr algn="ctr" fontAlgn="ctr"/>
                      <a:r>
                        <a:rPr lang="fi-FI" sz="1000" b="0" i="0" u="none" strike="noStrike">
                          <a:solidFill>
                            <a:srgbClr val="000000"/>
                          </a:solidFill>
                          <a:effectLst/>
                          <a:latin typeface="Arial" panose="020B0604020202020204" pitchFamily="34" charset="0"/>
                        </a:rPr>
                        <a:t>7-9 kertaa</a:t>
                      </a:r>
                    </a:p>
                  </a:txBody>
                  <a:tcPr marL="7620" marR="7620" marT="7620" marB="0" anchor="ctr"/>
                </a:tc>
                <a:tc>
                  <a:txBody>
                    <a:bodyPr/>
                    <a:lstStyle/>
                    <a:p>
                      <a:pPr algn="ctr" fontAlgn="ctr"/>
                      <a:r>
                        <a:rPr lang="fi-FI" sz="1000" b="0" i="0" u="none" strike="noStrike">
                          <a:solidFill>
                            <a:srgbClr val="000000"/>
                          </a:solidFill>
                          <a:effectLst/>
                          <a:latin typeface="+mn-lt"/>
                        </a:rPr>
                        <a:t>2 %</a:t>
                      </a:r>
                    </a:p>
                  </a:txBody>
                  <a:tcPr marL="7620" marR="7620" marT="7620" marB="0" anchor="ctr"/>
                </a:tc>
                <a:tc>
                  <a:txBody>
                    <a:bodyPr/>
                    <a:lstStyle/>
                    <a:p>
                      <a:pPr algn="ctr" fontAlgn="ctr"/>
                      <a:r>
                        <a:rPr lang="fi-FI" sz="1000" b="0" i="0" u="none" strike="noStrike">
                          <a:solidFill>
                            <a:srgbClr val="000000"/>
                          </a:solidFill>
                          <a:effectLst/>
                          <a:latin typeface="+mn-lt"/>
                        </a:rPr>
                        <a:t>2 %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3 %</a:t>
                      </a:r>
                    </a:p>
                  </a:txBody>
                  <a:tcPr marL="7620" marR="7620" marT="7620" marB="0" anchor="ctr"/>
                </a:tc>
                <a:extLst>
                  <a:ext uri="{0D108BD9-81ED-4DB2-BD59-A6C34878D82A}">
                    <a16:rowId xmlns:a16="http://schemas.microsoft.com/office/drawing/2014/main" val="3555047770"/>
                  </a:ext>
                </a:extLst>
              </a:tr>
              <a:tr h="360000">
                <a:tc>
                  <a:txBody>
                    <a:bodyPr/>
                    <a:lstStyle/>
                    <a:p>
                      <a:pPr algn="ctr" fontAlgn="ctr"/>
                      <a:r>
                        <a:rPr lang="fi-FI" sz="1000" b="0" i="0" u="none" strike="noStrike">
                          <a:solidFill>
                            <a:srgbClr val="000000"/>
                          </a:solidFill>
                          <a:effectLst/>
                          <a:latin typeface="Arial" panose="020B0604020202020204" pitchFamily="34" charset="0"/>
                        </a:rPr>
                        <a:t>5-6 kertaa</a:t>
                      </a:r>
                    </a:p>
                  </a:txBody>
                  <a:tcPr marL="7620" marR="7620" marT="7620" marB="0" anchor="ctr"/>
                </a:tc>
                <a:tc>
                  <a:txBody>
                    <a:bodyPr/>
                    <a:lstStyle/>
                    <a:p>
                      <a:pPr algn="ctr" fontAlgn="ctr"/>
                      <a:r>
                        <a:rPr lang="fi-FI" sz="1000" b="0" i="0" u="none" strike="noStrike">
                          <a:solidFill>
                            <a:srgbClr val="000000"/>
                          </a:solidFill>
                          <a:effectLst/>
                          <a:latin typeface="+mn-lt"/>
                        </a:rPr>
                        <a:t>4 %</a:t>
                      </a:r>
                    </a:p>
                  </a:txBody>
                  <a:tcPr marL="7620" marR="7620" marT="7620" marB="0" anchor="ctr"/>
                </a:tc>
                <a:tc>
                  <a:txBody>
                    <a:bodyPr/>
                    <a:lstStyle/>
                    <a:p>
                      <a:pPr algn="ctr" fontAlgn="ctr"/>
                      <a:r>
                        <a:rPr lang="fi-FI" sz="1000" b="0" i="0" u="none" strike="noStrike">
                          <a:solidFill>
                            <a:srgbClr val="000000"/>
                          </a:solidFill>
                          <a:effectLst/>
                          <a:latin typeface="+mn-lt"/>
                        </a:rPr>
                        <a:t>4 %</a:t>
                      </a:r>
                    </a:p>
                  </a:txBody>
                  <a:tcPr marL="7620" marR="7620" marT="7620" marB="0" anchor="ctr"/>
                </a:tc>
                <a:tc>
                  <a:txBody>
                    <a:bodyPr/>
                    <a:lstStyle/>
                    <a:p>
                      <a:pPr algn="ctr" fontAlgn="ctr"/>
                      <a:r>
                        <a:rPr lang="fi-FI" sz="1000" b="0" i="0" u="none" strike="noStrike">
                          <a:solidFill>
                            <a:srgbClr val="000000"/>
                          </a:solidFill>
                          <a:effectLst/>
                          <a:latin typeface="+mn-lt"/>
                        </a:rPr>
                        <a:t>4 %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3 %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4 %</a:t>
                      </a:r>
                    </a:p>
                  </a:txBody>
                  <a:tcPr marL="7620" marR="7620" marT="7620" marB="0" anchor="ctr"/>
                </a:tc>
                <a:tc>
                  <a:txBody>
                    <a:bodyPr/>
                    <a:lstStyle/>
                    <a:p>
                      <a:pPr algn="ctr" fontAlgn="ctr"/>
                      <a:r>
                        <a:rPr lang="fi-FI" sz="1000" b="0" i="0" u="none" strike="noStrike">
                          <a:solidFill>
                            <a:srgbClr val="000000"/>
                          </a:solidFill>
                          <a:effectLst/>
                          <a:latin typeface="+mn-lt"/>
                        </a:rPr>
                        <a:t>2 %</a:t>
                      </a:r>
                    </a:p>
                  </a:txBody>
                  <a:tcPr marL="7620" marR="7620" marT="7620" marB="0" anchor="ctr"/>
                </a:tc>
                <a:tc>
                  <a:txBody>
                    <a:bodyPr/>
                    <a:lstStyle/>
                    <a:p>
                      <a:pPr algn="ctr" fontAlgn="ctr"/>
                      <a:r>
                        <a:rPr lang="fi-FI" sz="1000" b="0" i="0" u="none" strike="noStrike">
                          <a:solidFill>
                            <a:srgbClr val="000000"/>
                          </a:solidFill>
                          <a:effectLst/>
                          <a:latin typeface="+mn-lt"/>
                        </a:rPr>
                        <a:t>6 %</a:t>
                      </a:r>
                    </a:p>
                  </a:txBody>
                  <a:tcPr marL="7620" marR="7620" marT="7620" marB="0" anchor="ctr"/>
                </a:tc>
                <a:extLst>
                  <a:ext uri="{0D108BD9-81ED-4DB2-BD59-A6C34878D82A}">
                    <a16:rowId xmlns:a16="http://schemas.microsoft.com/office/drawing/2014/main" val="103684078"/>
                  </a:ext>
                </a:extLst>
              </a:tr>
              <a:tr h="360000">
                <a:tc>
                  <a:txBody>
                    <a:bodyPr/>
                    <a:lstStyle/>
                    <a:p>
                      <a:pPr algn="ctr" fontAlgn="ctr"/>
                      <a:r>
                        <a:rPr lang="fi-FI" sz="1000" b="0" i="0" u="none" strike="noStrike">
                          <a:solidFill>
                            <a:srgbClr val="000000"/>
                          </a:solidFill>
                          <a:effectLst/>
                          <a:latin typeface="Arial" panose="020B0604020202020204" pitchFamily="34" charset="0"/>
                        </a:rPr>
                        <a:t>3-4 kertaa</a:t>
                      </a:r>
                    </a:p>
                  </a:txBody>
                  <a:tcPr marL="7620" marR="7620" marT="7620" marB="0" anchor="ctr"/>
                </a:tc>
                <a:tc>
                  <a:txBody>
                    <a:bodyPr/>
                    <a:lstStyle/>
                    <a:p>
                      <a:pPr algn="ctr" fontAlgn="ctr"/>
                      <a:r>
                        <a:rPr lang="fi-FI" sz="1000" b="0" i="0" u="none" strike="noStrike">
                          <a:solidFill>
                            <a:srgbClr val="000000"/>
                          </a:solidFill>
                          <a:effectLst/>
                          <a:latin typeface="+mn-lt"/>
                        </a:rPr>
                        <a:t>14 %</a:t>
                      </a:r>
                    </a:p>
                  </a:txBody>
                  <a:tcPr marL="7620" marR="7620" marT="7620" marB="0" anchor="ctr"/>
                </a:tc>
                <a:tc>
                  <a:txBody>
                    <a:bodyPr/>
                    <a:lstStyle/>
                    <a:p>
                      <a:pPr algn="ctr" fontAlgn="ctr"/>
                      <a:r>
                        <a:rPr lang="fi-FI" sz="1000" b="0" i="0" u="none" strike="noStrike">
                          <a:solidFill>
                            <a:srgbClr val="000000"/>
                          </a:solidFill>
                          <a:effectLst/>
                          <a:latin typeface="+mn-lt"/>
                        </a:rPr>
                        <a:t>11 %</a:t>
                      </a:r>
                    </a:p>
                  </a:txBody>
                  <a:tcPr marL="7620" marR="7620" marT="7620" marB="0" anchor="ctr"/>
                </a:tc>
                <a:tc>
                  <a:txBody>
                    <a:bodyPr/>
                    <a:lstStyle/>
                    <a:p>
                      <a:pPr algn="ctr" fontAlgn="ctr"/>
                      <a:r>
                        <a:rPr lang="fi-FI" sz="1000" b="0" i="0" u="none" strike="noStrike">
                          <a:solidFill>
                            <a:srgbClr val="000000"/>
                          </a:solidFill>
                          <a:effectLst/>
                          <a:latin typeface="+mn-lt"/>
                        </a:rPr>
                        <a:t>10 %</a:t>
                      </a:r>
                    </a:p>
                  </a:txBody>
                  <a:tcPr marL="7620" marR="7620" marT="7620" marB="0" anchor="ctr"/>
                </a:tc>
                <a:tc>
                  <a:txBody>
                    <a:bodyPr/>
                    <a:lstStyle/>
                    <a:p>
                      <a:pPr algn="ctr" fontAlgn="ctr"/>
                      <a:r>
                        <a:rPr lang="fi-FI" sz="1000" b="0" i="0" u="none" strike="noStrike">
                          <a:solidFill>
                            <a:srgbClr val="000000"/>
                          </a:solidFill>
                          <a:effectLst/>
                          <a:latin typeface="+mn-lt"/>
                        </a:rPr>
                        <a:t>9 %</a:t>
                      </a:r>
                    </a:p>
                  </a:txBody>
                  <a:tcPr marL="7620" marR="7620" marT="7620" marB="0" anchor="ctr"/>
                </a:tc>
                <a:tc>
                  <a:txBody>
                    <a:bodyPr/>
                    <a:lstStyle/>
                    <a:p>
                      <a:pPr algn="ctr" fontAlgn="ctr"/>
                      <a:r>
                        <a:rPr lang="fi-FI" sz="1000" b="0" i="0" u="none" strike="noStrike">
                          <a:solidFill>
                            <a:srgbClr val="000000"/>
                          </a:solidFill>
                          <a:effectLst/>
                          <a:latin typeface="+mn-lt"/>
                        </a:rPr>
                        <a:t>8 %</a:t>
                      </a:r>
                    </a:p>
                  </a:txBody>
                  <a:tcPr marL="7620" marR="7620" marT="7620" marB="0" anchor="ctr"/>
                </a:tc>
                <a:tc>
                  <a:txBody>
                    <a:bodyPr/>
                    <a:lstStyle/>
                    <a:p>
                      <a:pPr algn="ctr" fontAlgn="ctr"/>
                      <a:r>
                        <a:rPr lang="fi-FI" sz="1000" b="0" i="0" u="none" strike="noStrike">
                          <a:solidFill>
                            <a:srgbClr val="000000"/>
                          </a:solidFill>
                          <a:effectLst/>
                          <a:latin typeface="+mn-lt"/>
                        </a:rPr>
                        <a:t>12 %</a:t>
                      </a:r>
                    </a:p>
                  </a:txBody>
                  <a:tcPr marL="7620" marR="7620" marT="7620" marB="0" anchor="ctr"/>
                </a:tc>
                <a:tc>
                  <a:txBody>
                    <a:bodyPr/>
                    <a:lstStyle/>
                    <a:p>
                      <a:pPr algn="ctr" fontAlgn="ctr"/>
                      <a:r>
                        <a:rPr lang="fi-FI" sz="1000" b="0" i="0" u="none" strike="noStrike">
                          <a:solidFill>
                            <a:srgbClr val="000000"/>
                          </a:solidFill>
                          <a:effectLst/>
                          <a:latin typeface="+mn-lt"/>
                        </a:rPr>
                        <a:t>10 %</a:t>
                      </a:r>
                    </a:p>
                  </a:txBody>
                  <a:tcPr marL="7620" marR="7620" marT="7620" marB="0" anchor="ctr"/>
                </a:tc>
                <a:tc>
                  <a:txBody>
                    <a:bodyPr/>
                    <a:lstStyle/>
                    <a:p>
                      <a:pPr algn="ctr" fontAlgn="ctr"/>
                      <a:r>
                        <a:rPr lang="fi-FI" sz="1000" b="0" i="0" u="none" strike="noStrike">
                          <a:solidFill>
                            <a:srgbClr val="000000"/>
                          </a:solidFill>
                          <a:effectLst/>
                          <a:latin typeface="+mn-lt"/>
                        </a:rPr>
                        <a:t>10 %</a:t>
                      </a:r>
                    </a:p>
                  </a:txBody>
                  <a:tcPr marL="7620" marR="7620" marT="7620" marB="0" anchor="ctr"/>
                </a:tc>
                <a:tc>
                  <a:txBody>
                    <a:bodyPr/>
                    <a:lstStyle/>
                    <a:p>
                      <a:pPr algn="ctr" fontAlgn="ctr"/>
                      <a:r>
                        <a:rPr lang="fi-FI" sz="1000" b="0" i="0" u="none" strike="noStrike">
                          <a:solidFill>
                            <a:srgbClr val="000000"/>
                          </a:solidFill>
                          <a:effectLst/>
                          <a:latin typeface="+mn-lt"/>
                        </a:rPr>
                        <a:t>14 %</a:t>
                      </a:r>
                    </a:p>
                  </a:txBody>
                  <a:tcPr marL="7620" marR="7620" marT="7620" marB="0" anchor="ctr"/>
                </a:tc>
                <a:extLst>
                  <a:ext uri="{0D108BD9-81ED-4DB2-BD59-A6C34878D82A}">
                    <a16:rowId xmlns:a16="http://schemas.microsoft.com/office/drawing/2014/main" val="4157383712"/>
                  </a:ext>
                </a:extLst>
              </a:tr>
              <a:tr h="360000">
                <a:tc>
                  <a:txBody>
                    <a:bodyPr/>
                    <a:lstStyle/>
                    <a:p>
                      <a:pPr algn="ctr" fontAlgn="ctr"/>
                      <a:r>
                        <a:rPr lang="fi-FI" sz="1000" b="0" i="0" u="none" strike="noStrike">
                          <a:solidFill>
                            <a:srgbClr val="000000"/>
                          </a:solidFill>
                          <a:effectLst/>
                          <a:latin typeface="Arial" panose="020B0604020202020204" pitchFamily="34" charset="0"/>
                        </a:rPr>
                        <a:t>2 kertaa</a:t>
                      </a:r>
                    </a:p>
                  </a:txBody>
                  <a:tcPr marL="7620" marR="7620" marT="7620" marB="0" anchor="ctr"/>
                </a:tc>
                <a:tc>
                  <a:txBody>
                    <a:bodyPr/>
                    <a:lstStyle/>
                    <a:p>
                      <a:pPr algn="ctr" fontAlgn="ctr"/>
                      <a:r>
                        <a:rPr lang="fi-FI" sz="1000" b="0" i="0" u="none" strike="noStrike">
                          <a:solidFill>
                            <a:srgbClr val="000000"/>
                          </a:solidFill>
                          <a:effectLst/>
                          <a:latin typeface="+mn-lt"/>
                        </a:rPr>
                        <a:t>16 %</a:t>
                      </a:r>
                    </a:p>
                  </a:txBody>
                  <a:tcPr marL="7620" marR="7620" marT="7620" marB="0" anchor="ctr"/>
                </a:tc>
                <a:tc>
                  <a:txBody>
                    <a:bodyPr/>
                    <a:lstStyle/>
                    <a:p>
                      <a:pPr algn="ctr" fontAlgn="ctr"/>
                      <a:r>
                        <a:rPr lang="fi-FI" sz="1000" b="0" i="0" u="none" strike="noStrike">
                          <a:solidFill>
                            <a:srgbClr val="000000"/>
                          </a:solidFill>
                          <a:effectLst/>
                          <a:latin typeface="+mn-lt"/>
                        </a:rPr>
                        <a:t>17 %</a:t>
                      </a:r>
                    </a:p>
                  </a:txBody>
                  <a:tcPr marL="7620" marR="7620" marT="7620" marB="0" anchor="ctr"/>
                </a:tc>
                <a:tc>
                  <a:txBody>
                    <a:bodyPr/>
                    <a:lstStyle/>
                    <a:p>
                      <a:pPr algn="ctr" fontAlgn="ctr"/>
                      <a:r>
                        <a:rPr lang="fi-FI" sz="1000" b="0" i="0" u="none" strike="noStrike">
                          <a:solidFill>
                            <a:srgbClr val="000000"/>
                          </a:solidFill>
                          <a:effectLst/>
                          <a:latin typeface="+mn-lt"/>
                        </a:rPr>
                        <a:t>16 %</a:t>
                      </a:r>
                    </a:p>
                  </a:txBody>
                  <a:tcPr marL="7620" marR="7620" marT="7620" marB="0" anchor="ctr"/>
                </a:tc>
                <a:tc>
                  <a:txBody>
                    <a:bodyPr/>
                    <a:lstStyle/>
                    <a:p>
                      <a:pPr algn="ctr" fontAlgn="ctr"/>
                      <a:r>
                        <a:rPr lang="fi-FI" sz="1000" b="0" i="0" u="none" strike="noStrike">
                          <a:solidFill>
                            <a:srgbClr val="000000"/>
                          </a:solidFill>
                          <a:effectLst/>
                          <a:latin typeface="+mn-lt"/>
                        </a:rPr>
                        <a:t>15 %</a:t>
                      </a:r>
                    </a:p>
                  </a:txBody>
                  <a:tcPr marL="7620" marR="7620" marT="7620" marB="0" anchor="ctr"/>
                </a:tc>
                <a:tc>
                  <a:txBody>
                    <a:bodyPr/>
                    <a:lstStyle/>
                    <a:p>
                      <a:pPr algn="ctr" fontAlgn="ctr"/>
                      <a:r>
                        <a:rPr lang="fi-FI" sz="1000" b="0" i="0" u="none" strike="noStrike">
                          <a:solidFill>
                            <a:srgbClr val="000000"/>
                          </a:solidFill>
                          <a:effectLst/>
                          <a:latin typeface="+mn-lt"/>
                        </a:rPr>
                        <a:t>11 %</a:t>
                      </a:r>
                    </a:p>
                  </a:txBody>
                  <a:tcPr marL="7620" marR="7620" marT="7620" marB="0" anchor="ctr"/>
                </a:tc>
                <a:tc>
                  <a:txBody>
                    <a:bodyPr/>
                    <a:lstStyle/>
                    <a:p>
                      <a:pPr algn="ctr" fontAlgn="ctr"/>
                      <a:r>
                        <a:rPr lang="fi-FI" sz="1000" b="0" i="0" u="none" strike="noStrike">
                          <a:solidFill>
                            <a:srgbClr val="000000"/>
                          </a:solidFill>
                          <a:effectLst/>
                          <a:latin typeface="+mn-lt"/>
                        </a:rPr>
                        <a:t>11 %</a:t>
                      </a:r>
                    </a:p>
                  </a:txBody>
                  <a:tcPr marL="7620" marR="7620" marT="7620" marB="0" anchor="ctr"/>
                </a:tc>
                <a:tc>
                  <a:txBody>
                    <a:bodyPr/>
                    <a:lstStyle/>
                    <a:p>
                      <a:pPr algn="ctr" fontAlgn="ctr"/>
                      <a:r>
                        <a:rPr lang="fi-FI" sz="1000" b="0" i="0" u="none" strike="noStrike">
                          <a:solidFill>
                            <a:srgbClr val="000000"/>
                          </a:solidFill>
                          <a:effectLst/>
                          <a:latin typeface="+mn-lt"/>
                        </a:rPr>
                        <a:t>11 %</a:t>
                      </a:r>
                    </a:p>
                  </a:txBody>
                  <a:tcPr marL="7620" marR="7620" marT="7620" marB="0" anchor="ctr"/>
                </a:tc>
                <a:tc>
                  <a:txBody>
                    <a:bodyPr/>
                    <a:lstStyle/>
                    <a:p>
                      <a:pPr algn="ctr" fontAlgn="ctr"/>
                      <a:r>
                        <a:rPr lang="fi-FI" sz="1000" b="0" i="0" u="none" strike="noStrike">
                          <a:solidFill>
                            <a:srgbClr val="000000"/>
                          </a:solidFill>
                          <a:effectLst/>
                          <a:latin typeface="+mn-lt"/>
                        </a:rPr>
                        <a:t>17 %</a:t>
                      </a:r>
                    </a:p>
                  </a:txBody>
                  <a:tcPr marL="7620" marR="7620" marT="7620" marB="0" anchor="ctr"/>
                </a:tc>
                <a:tc>
                  <a:txBody>
                    <a:bodyPr/>
                    <a:lstStyle/>
                    <a:p>
                      <a:pPr algn="ctr" fontAlgn="ctr"/>
                      <a:r>
                        <a:rPr lang="fi-FI" sz="1000" b="0" i="0" u="none" strike="noStrike">
                          <a:solidFill>
                            <a:srgbClr val="000000"/>
                          </a:solidFill>
                          <a:effectLst/>
                          <a:latin typeface="+mn-lt"/>
                        </a:rPr>
                        <a:t>19 %</a:t>
                      </a:r>
                    </a:p>
                  </a:txBody>
                  <a:tcPr marL="7620" marR="7620" marT="7620" marB="0" anchor="ctr"/>
                </a:tc>
                <a:extLst>
                  <a:ext uri="{0D108BD9-81ED-4DB2-BD59-A6C34878D82A}">
                    <a16:rowId xmlns:a16="http://schemas.microsoft.com/office/drawing/2014/main" val="1602351016"/>
                  </a:ext>
                </a:extLst>
              </a:tr>
              <a:tr h="360000">
                <a:tc>
                  <a:txBody>
                    <a:bodyPr/>
                    <a:lstStyle/>
                    <a:p>
                      <a:pPr algn="ctr" fontAlgn="ctr"/>
                      <a:r>
                        <a:rPr lang="fi-FI" sz="1000" b="0" i="0" u="none" strike="noStrike">
                          <a:solidFill>
                            <a:srgbClr val="000000"/>
                          </a:solidFill>
                          <a:effectLst/>
                          <a:latin typeface="Arial" panose="020B0604020202020204" pitchFamily="34" charset="0"/>
                        </a:rPr>
                        <a:t>Yhden kerran</a:t>
                      </a:r>
                    </a:p>
                  </a:txBody>
                  <a:tcPr marL="7620" marR="7620" marT="7620" marB="0" anchor="ctr"/>
                </a:tc>
                <a:tc>
                  <a:txBody>
                    <a:bodyPr/>
                    <a:lstStyle/>
                    <a:p>
                      <a:pPr algn="ctr" fontAlgn="ctr"/>
                      <a:r>
                        <a:rPr lang="fi-FI" sz="1000" b="0" i="0" u="none" strike="noStrike">
                          <a:solidFill>
                            <a:srgbClr val="000000"/>
                          </a:solidFill>
                          <a:effectLst/>
                          <a:latin typeface="+mn-lt"/>
                        </a:rPr>
                        <a:t>20 %</a:t>
                      </a:r>
                    </a:p>
                  </a:txBody>
                  <a:tcPr marL="7620" marR="7620" marT="7620" marB="0" anchor="ctr"/>
                </a:tc>
                <a:tc>
                  <a:txBody>
                    <a:bodyPr/>
                    <a:lstStyle/>
                    <a:p>
                      <a:pPr algn="ctr" fontAlgn="ctr"/>
                      <a:r>
                        <a:rPr lang="fi-FI" sz="1000" b="0" i="0" u="none" strike="noStrike">
                          <a:solidFill>
                            <a:srgbClr val="000000"/>
                          </a:solidFill>
                          <a:effectLst/>
                          <a:latin typeface="+mn-lt"/>
                        </a:rPr>
                        <a:t>18 %</a:t>
                      </a:r>
                    </a:p>
                  </a:txBody>
                  <a:tcPr marL="7620" marR="7620" marT="7620" marB="0" anchor="ctr"/>
                </a:tc>
                <a:tc>
                  <a:txBody>
                    <a:bodyPr/>
                    <a:lstStyle/>
                    <a:p>
                      <a:pPr algn="ctr" fontAlgn="ctr"/>
                      <a:r>
                        <a:rPr lang="fi-FI" sz="1000" b="0" i="0" u="none" strike="noStrike">
                          <a:solidFill>
                            <a:srgbClr val="000000"/>
                          </a:solidFill>
                          <a:effectLst/>
                          <a:latin typeface="+mn-lt"/>
                        </a:rPr>
                        <a:t>15 %</a:t>
                      </a:r>
                    </a:p>
                  </a:txBody>
                  <a:tcPr marL="7620" marR="7620" marT="7620" marB="0" anchor="ctr"/>
                </a:tc>
                <a:tc>
                  <a:txBody>
                    <a:bodyPr/>
                    <a:lstStyle/>
                    <a:p>
                      <a:pPr algn="ctr" fontAlgn="ctr"/>
                      <a:r>
                        <a:rPr lang="fi-FI" sz="1000" b="0" i="0" u="none" strike="noStrike">
                          <a:solidFill>
                            <a:srgbClr val="000000"/>
                          </a:solidFill>
                          <a:effectLst/>
                          <a:latin typeface="+mn-lt"/>
                        </a:rPr>
                        <a:t>20 %</a:t>
                      </a:r>
                    </a:p>
                  </a:txBody>
                  <a:tcPr marL="7620" marR="7620" marT="7620" marB="0" anchor="ctr"/>
                </a:tc>
                <a:tc>
                  <a:txBody>
                    <a:bodyPr/>
                    <a:lstStyle/>
                    <a:p>
                      <a:pPr algn="ctr" fontAlgn="ctr"/>
                      <a:r>
                        <a:rPr lang="fi-FI" sz="1000" b="0" i="0" u="none" strike="noStrike">
                          <a:solidFill>
                            <a:srgbClr val="000000"/>
                          </a:solidFill>
                          <a:effectLst/>
                          <a:latin typeface="+mn-lt"/>
                        </a:rPr>
                        <a:t>23 %</a:t>
                      </a:r>
                    </a:p>
                  </a:txBody>
                  <a:tcPr marL="7620" marR="7620" marT="7620" marB="0" anchor="ctr"/>
                </a:tc>
                <a:tc>
                  <a:txBody>
                    <a:bodyPr/>
                    <a:lstStyle/>
                    <a:p>
                      <a:pPr algn="ctr" fontAlgn="ctr"/>
                      <a:r>
                        <a:rPr lang="fi-FI" sz="1000" b="0" i="0" u="none" strike="noStrike">
                          <a:solidFill>
                            <a:srgbClr val="000000"/>
                          </a:solidFill>
                          <a:effectLst/>
                          <a:latin typeface="+mn-lt"/>
                        </a:rPr>
                        <a:t>23 %</a:t>
                      </a:r>
                    </a:p>
                  </a:txBody>
                  <a:tcPr marL="7620" marR="7620" marT="7620" marB="0" anchor="ctr"/>
                </a:tc>
                <a:tc>
                  <a:txBody>
                    <a:bodyPr/>
                    <a:lstStyle/>
                    <a:p>
                      <a:pPr algn="ctr" fontAlgn="ctr"/>
                      <a:r>
                        <a:rPr lang="fi-FI" sz="1000" b="0" i="0" u="none" strike="noStrike">
                          <a:solidFill>
                            <a:srgbClr val="000000"/>
                          </a:solidFill>
                          <a:effectLst/>
                          <a:latin typeface="+mn-lt"/>
                        </a:rPr>
                        <a:t>16 %</a:t>
                      </a:r>
                    </a:p>
                  </a:txBody>
                  <a:tcPr marL="7620" marR="7620" marT="7620" marB="0" anchor="ctr"/>
                </a:tc>
                <a:tc>
                  <a:txBody>
                    <a:bodyPr/>
                    <a:lstStyle/>
                    <a:p>
                      <a:pPr algn="ctr" fontAlgn="ctr"/>
                      <a:r>
                        <a:rPr lang="fi-FI" sz="1000" b="0" i="0" u="none" strike="noStrike">
                          <a:solidFill>
                            <a:srgbClr val="000000"/>
                          </a:solidFill>
                          <a:effectLst/>
                          <a:latin typeface="+mn-lt"/>
                        </a:rPr>
                        <a:t>24 %</a:t>
                      </a:r>
                    </a:p>
                  </a:txBody>
                  <a:tcPr marL="7620" marR="7620" marT="7620" marB="0" anchor="ctr"/>
                </a:tc>
                <a:tc>
                  <a:txBody>
                    <a:bodyPr/>
                    <a:lstStyle/>
                    <a:p>
                      <a:pPr algn="ctr" fontAlgn="ctr"/>
                      <a:r>
                        <a:rPr lang="fi-FI" sz="1000" b="0" i="0" u="none" strike="noStrike">
                          <a:solidFill>
                            <a:srgbClr val="000000"/>
                          </a:solidFill>
                          <a:effectLst/>
                          <a:latin typeface="+mn-lt"/>
                        </a:rPr>
                        <a:t>17 %</a:t>
                      </a:r>
                    </a:p>
                  </a:txBody>
                  <a:tcPr marL="7620" marR="7620" marT="7620" marB="0" anchor="ctr"/>
                </a:tc>
                <a:extLst>
                  <a:ext uri="{0D108BD9-81ED-4DB2-BD59-A6C34878D82A}">
                    <a16:rowId xmlns:a16="http://schemas.microsoft.com/office/drawing/2014/main" val="1649540557"/>
                  </a:ext>
                </a:extLst>
              </a:tr>
              <a:tr h="360000">
                <a:tc>
                  <a:txBody>
                    <a:bodyPr/>
                    <a:lstStyle/>
                    <a:p>
                      <a:pPr algn="ctr" fontAlgn="ctr"/>
                      <a:r>
                        <a:rPr lang="fi-FI" sz="1000" b="0" i="0" u="none" strike="noStrike" dirty="0">
                          <a:solidFill>
                            <a:schemeClr val="accent5"/>
                          </a:solidFill>
                          <a:effectLst/>
                          <a:latin typeface="Arial" panose="020B0604020202020204" pitchFamily="34" charset="0"/>
                        </a:rPr>
                        <a:t>En kertaakaan</a:t>
                      </a:r>
                    </a:p>
                  </a:txBody>
                  <a:tcPr marL="7620" marR="7620" marT="7620" marB="0" anchor="ctr"/>
                </a:tc>
                <a:tc>
                  <a:txBody>
                    <a:bodyPr/>
                    <a:lstStyle/>
                    <a:p>
                      <a:pPr algn="ctr" fontAlgn="ctr"/>
                      <a:r>
                        <a:rPr lang="fi-FI" sz="1000" b="0" i="0" u="none" strike="noStrike">
                          <a:solidFill>
                            <a:srgbClr val="000000"/>
                          </a:solidFill>
                          <a:effectLst/>
                          <a:latin typeface="+mn-lt"/>
                        </a:rPr>
                        <a:t>43 %</a:t>
                      </a:r>
                    </a:p>
                  </a:txBody>
                  <a:tcPr marL="7620" marR="7620" marT="7620" marB="0" anchor="ctr"/>
                </a:tc>
                <a:tc>
                  <a:txBody>
                    <a:bodyPr/>
                    <a:lstStyle/>
                    <a:p>
                      <a:pPr algn="ctr" fontAlgn="ctr"/>
                      <a:r>
                        <a:rPr lang="fi-FI" sz="1000" b="0" i="0" u="none" strike="noStrike">
                          <a:solidFill>
                            <a:srgbClr val="000000"/>
                          </a:solidFill>
                          <a:effectLst/>
                          <a:latin typeface="+mn-lt"/>
                        </a:rPr>
                        <a:t>46 %</a:t>
                      </a:r>
                    </a:p>
                  </a:txBody>
                  <a:tcPr marL="7620" marR="7620" marT="7620" marB="0" anchor="ctr"/>
                </a:tc>
                <a:tc>
                  <a:txBody>
                    <a:bodyPr/>
                    <a:lstStyle/>
                    <a:p>
                      <a:pPr algn="ctr" fontAlgn="ctr"/>
                      <a:r>
                        <a:rPr lang="fi-FI" sz="1000" b="0" i="0" u="none" strike="noStrike">
                          <a:solidFill>
                            <a:srgbClr val="000000"/>
                          </a:solidFill>
                          <a:effectLst/>
                          <a:latin typeface="+mn-lt"/>
                        </a:rPr>
                        <a:t>54 %</a:t>
                      </a:r>
                    </a:p>
                  </a:txBody>
                  <a:tcPr marL="7620" marR="7620" marT="7620" marB="0" anchor="ctr"/>
                </a:tc>
                <a:tc>
                  <a:txBody>
                    <a:bodyPr/>
                    <a:lstStyle/>
                    <a:p>
                      <a:pPr algn="ctr" fontAlgn="ctr"/>
                      <a:r>
                        <a:rPr lang="fi-FI" sz="1000" b="0" i="0" u="none" strike="noStrike">
                          <a:solidFill>
                            <a:srgbClr val="000000"/>
                          </a:solidFill>
                          <a:effectLst/>
                          <a:latin typeface="+mn-lt"/>
                        </a:rPr>
                        <a:t>54 %</a:t>
                      </a:r>
                    </a:p>
                  </a:txBody>
                  <a:tcPr marL="7620" marR="7620" marT="7620" marB="0" anchor="ctr"/>
                </a:tc>
                <a:tc>
                  <a:txBody>
                    <a:bodyPr/>
                    <a:lstStyle/>
                    <a:p>
                      <a:pPr algn="ctr" fontAlgn="ctr"/>
                      <a:r>
                        <a:rPr lang="fi-FI" sz="1000" b="0" i="0" u="none" strike="noStrike">
                          <a:solidFill>
                            <a:srgbClr val="000000"/>
                          </a:solidFill>
                          <a:effectLst/>
                          <a:latin typeface="+mn-lt"/>
                        </a:rPr>
                        <a:t>56 %</a:t>
                      </a:r>
                    </a:p>
                  </a:txBody>
                  <a:tcPr marL="7620" marR="7620" marT="7620" marB="0" anchor="ctr"/>
                </a:tc>
                <a:tc>
                  <a:txBody>
                    <a:bodyPr/>
                    <a:lstStyle/>
                    <a:p>
                      <a:pPr algn="ctr" fontAlgn="ctr"/>
                      <a:r>
                        <a:rPr lang="fi-FI" sz="1000" b="0" i="0" u="none" strike="noStrike">
                          <a:solidFill>
                            <a:srgbClr val="000000"/>
                          </a:solidFill>
                          <a:effectLst/>
                          <a:latin typeface="+mn-lt"/>
                        </a:rPr>
                        <a:t>51 %</a:t>
                      </a:r>
                    </a:p>
                  </a:txBody>
                  <a:tcPr marL="7620" marR="7620" marT="7620" marB="0" anchor="ctr"/>
                </a:tc>
                <a:tc>
                  <a:txBody>
                    <a:bodyPr/>
                    <a:lstStyle/>
                    <a:p>
                      <a:pPr algn="ctr" fontAlgn="ctr"/>
                      <a:r>
                        <a:rPr lang="fi-FI" sz="1000" b="0" i="0" u="none" strike="noStrike">
                          <a:solidFill>
                            <a:srgbClr val="000000"/>
                          </a:solidFill>
                          <a:effectLst/>
                          <a:latin typeface="+mn-lt"/>
                        </a:rPr>
                        <a:t>57 %</a:t>
                      </a:r>
                    </a:p>
                  </a:txBody>
                  <a:tcPr marL="7620" marR="7620" marT="7620" marB="0" anchor="ctr"/>
                </a:tc>
                <a:tc>
                  <a:txBody>
                    <a:bodyPr/>
                    <a:lstStyle/>
                    <a:p>
                      <a:pPr algn="ctr" fontAlgn="ctr"/>
                      <a:r>
                        <a:rPr lang="fi-FI" sz="1000" b="0" i="0" u="none" strike="noStrike">
                          <a:solidFill>
                            <a:srgbClr val="000000"/>
                          </a:solidFill>
                          <a:effectLst/>
                          <a:latin typeface="+mn-lt"/>
                        </a:rPr>
                        <a:t>46 %</a:t>
                      </a:r>
                    </a:p>
                  </a:txBody>
                  <a:tcPr marL="7620" marR="7620" marT="7620" marB="0" anchor="ctr"/>
                </a:tc>
                <a:tc>
                  <a:txBody>
                    <a:bodyPr/>
                    <a:lstStyle/>
                    <a:p>
                      <a:pPr algn="ctr" fontAlgn="ctr"/>
                      <a:r>
                        <a:rPr lang="fi-FI" sz="1000" b="0" i="0" u="none" strike="noStrike">
                          <a:solidFill>
                            <a:srgbClr val="000000"/>
                          </a:solidFill>
                          <a:effectLst/>
                          <a:latin typeface="+mn-lt"/>
                        </a:rPr>
                        <a:t>37 %</a:t>
                      </a:r>
                    </a:p>
                  </a:txBody>
                  <a:tcPr marL="7620" marR="7620" marT="7620" marB="0" anchor="ctr"/>
                </a:tc>
                <a:extLst>
                  <a:ext uri="{0D108BD9-81ED-4DB2-BD59-A6C34878D82A}">
                    <a16:rowId xmlns:a16="http://schemas.microsoft.com/office/drawing/2014/main" val="1799238764"/>
                  </a:ext>
                </a:extLst>
              </a:tr>
              <a:tr h="360000">
                <a:tc>
                  <a:txBody>
                    <a:bodyPr/>
                    <a:lstStyle/>
                    <a:p>
                      <a:pPr algn="ctr" fontAlgn="ctr"/>
                      <a:r>
                        <a:rPr lang="fi-FI" sz="1000" b="0" i="0" u="none" strike="noStrike" dirty="0">
                          <a:solidFill>
                            <a:srgbClr val="000000"/>
                          </a:solidFill>
                          <a:effectLst/>
                          <a:latin typeface="Arial" panose="020B0604020202020204" pitchFamily="34" charset="0"/>
                        </a:rPr>
                        <a:t>En osaa sanoa</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2 %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2 %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0 %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2 %</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1855003"/>
                  </a:ext>
                </a:extLst>
              </a:tr>
              <a:tr h="360000">
                <a:tc>
                  <a:txBody>
                    <a:bodyPr/>
                    <a:lstStyle/>
                    <a:p>
                      <a:pPr algn="ctr" fontAlgn="ctr"/>
                      <a:r>
                        <a:rPr lang="fi-FI" sz="1000" b="0" i="1" u="none" strike="noStrike" dirty="0">
                          <a:solidFill>
                            <a:srgbClr val="000000"/>
                          </a:solidFill>
                          <a:effectLst/>
                          <a:latin typeface="Arial" panose="020B0604020202020204" pitchFamily="34" charset="0"/>
                        </a:rPr>
                        <a:t>Käyntien luokkakeskiarvo</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70C0"/>
                          </a:solidFill>
                          <a:effectLst/>
                          <a:latin typeface="+mn-lt"/>
                        </a:rPr>
                        <a:t>1,47</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70C0"/>
                          </a:solidFill>
                          <a:effectLst/>
                          <a:latin typeface="+mn-lt"/>
                        </a:rPr>
                        <a:t>1,42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0000"/>
                          </a:solidFill>
                          <a:effectLst/>
                          <a:latin typeface="+mn-lt"/>
                        </a:rPr>
                        <a:t>1,15</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0000"/>
                          </a:solidFill>
                          <a:effectLst/>
                          <a:latin typeface="+mn-lt"/>
                        </a:rPr>
                        <a:t>1,02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chemeClr val="accent5"/>
                          </a:solidFill>
                          <a:effectLst/>
                          <a:latin typeface="Arial" panose="020B0604020202020204" pitchFamily="34" charset="0"/>
                          <a:ea typeface="+mn-ea"/>
                          <a:cs typeface="Arial" panose="020B0604020202020204" pitchFamily="34" charset="0"/>
                        </a:rPr>
                        <a:t>0,88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chemeClr val="accent5"/>
                          </a:solidFill>
                          <a:effectLst/>
                          <a:latin typeface="Arial" panose="020B0604020202020204" pitchFamily="34" charset="0"/>
                          <a:ea typeface="+mn-ea"/>
                          <a:cs typeface="Arial" panose="020B0604020202020204" pitchFamily="34" charset="0"/>
                        </a:rPr>
                        <a:t>0,93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0000"/>
                          </a:solidFill>
                          <a:effectLst/>
                          <a:latin typeface="+mn-lt"/>
                        </a:rPr>
                        <a:t>1,03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0000"/>
                          </a:solidFill>
                          <a:effectLst/>
                          <a:latin typeface="+mn-lt"/>
                        </a:rPr>
                        <a:t>1,17</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rgbClr val="0070C0"/>
                          </a:solidFill>
                          <a:effectLst/>
                          <a:latin typeface="+mn-lt"/>
                          <a:ea typeface="+mn-ea"/>
                          <a:cs typeface="+mn-cs"/>
                        </a:rPr>
                        <a:t>1,82</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08723273"/>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930000"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spTree>
    <p:extLst>
      <p:ext uri="{BB962C8B-B14F-4D97-AF65-F5344CB8AC3E}">
        <p14:creationId xmlns:p14="http://schemas.microsoft.com/office/powerpoint/2010/main" val="252811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934958"/>
            <a:ext cx="10634400" cy="307777"/>
          </a:xfrm>
        </p:spPr>
        <p:txBody>
          <a:bodyPr/>
          <a:lstStyle/>
          <a:p>
            <a:r>
              <a:rPr lang="fi-FI" sz="1400" dirty="0">
                <a:solidFill>
                  <a:schemeClr val="bg1">
                    <a:lumMod val="50000"/>
                  </a:schemeClr>
                </a:solidFill>
              </a:rPr>
              <a:t>Kuinka usein sinä vierailit museoissa viime kesänä (kesä-elokuussa 2019)? </a:t>
            </a:r>
            <a:r>
              <a:rPr lang="fi-FI" sz="1400" b="0" dirty="0">
                <a:solidFill>
                  <a:schemeClr val="bg1">
                    <a:lumMod val="50000"/>
                  </a:schemeClr>
                </a:solidFill>
              </a:rPr>
              <a:t>Anna paras arviosi.</a:t>
            </a:r>
            <a:endParaRPr sz="1400" b="0" dirty="0">
              <a:solidFill>
                <a:schemeClr val="bg1">
                  <a:lumMod val="50000"/>
                </a:schemeClr>
              </a:solidFill>
            </a:endParaRPr>
          </a:p>
        </p:txBody>
      </p:sp>
      <p:graphicFrame>
        <p:nvGraphicFramePr>
          <p:cNvPr id="4" name="Taulukko 6">
            <a:extLst>
              <a:ext uri="{FF2B5EF4-FFF2-40B4-BE49-F238E27FC236}">
                <a16:creationId xmlns:a16="http://schemas.microsoft.com/office/drawing/2014/main" id="{B404CA20-A638-40C9-B57E-CEED9663D9CA}"/>
              </a:ext>
            </a:extLst>
          </p:cNvPr>
          <p:cNvGraphicFramePr>
            <a:graphicFrameLocks noGrp="1"/>
          </p:cNvGraphicFramePr>
          <p:nvPr>
            <p:extLst>
              <p:ext uri="{D42A27DB-BD31-4B8C-83A1-F6EECF244321}">
                <p14:modId xmlns:p14="http://schemas.microsoft.com/office/powerpoint/2010/main" val="134755795"/>
              </p:ext>
            </p:extLst>
          </p:nvPr>
        </p:nvGraphicFramePr>
        <p:xfrm>
          <a:off x="694500" y="1377146"/>
          <a:ext cx="10869903" cy="4068000"/>
        </p:xfrm>
        <a:graphic>
          <a:graphicData uri="http://schemas.openxmlformats.org/drawingml/2006/table">
            <a:tbl>
              <a:tblPr firstRow="1" bandRow="1">
                <a:tableStyleId>{68D230F3-CF80-4859-8CE7-A43EE81993B5}</a:tableStyleId>
              </a:tblPr>
              <a:tblGrid>
                <a:gridCol w="3160817">
                  <a:extLst>
                    <a:ext uri="{9D8B030D-6E8A-4147-A177-3AD203B41FA5}">
                      <a16:colId xmlns:a16="http://schemas.microsoft.com/office/drawing/2014/main" val="1626832263"/>
                    </a:ext>
                  </a:extLst>
                </a:gridCol>
                <a:gridCol w="1101298">
                  <a:extLst>
                    <a:ext uri="{9D8B030D-6E8A-4147-A177-3AD203B41FA5}">
                      <a16:colId xmlns:a16="http://schemas.microsoft.com/office/drawing/2014/main" val="3835804522"/>
                    </a:ext>
                  </a:extLst>
                </a:gridCol>
                <a:gridCol w="1101298">
                  <a:extLst>
                    <a:ext uri="{9D8B030D-6E8A-4147-A177-3AD203B41FA5}">
                      <a16:colId xmlns:a16="http://schemas.microsoft.com/office/drawing/2014/main" val="2018420414"/>
                    </a:ext>
                  </a:extLst>
                </a:gridCol>
                <a:gridCol w="1101298">
                  <a:extLst>
                    <a:ext uri="{9D8B030D-6E8A-4147-A177-3AD203B41FA5}">
                      <a16:colId xmlns:a16="http://schemas.microsoft.com/office/drawing/2014/main" val="3117530056"/>
                    </a:ext>
                  </a:extLst>
                </a:gridCol>
                <a:gridCol w="1101298">
                  <a:extLst>
                    <a:ext uri="{9D8B030D-6E8A-4147-A177-3AD203B41FA5}">
                      <a16:colId xmlns:a16="http://schemas.microsoft.com/office/drawing/2014/main" val="2724558387"/>
                    </a:ext>
                  </a:extLst>
                </a:gridCol>
                <a:gridCol w="1101298">
                  <a:extLst>
                    <a:ext uri="{9D8B030D-6E8A-4147-A177-3AD203B41FA5}">
                      <a16:colId xmlns:a16="http://schemas.microsoft.com/office/drawing/2014/main" val="2116702325"/>
                    </a:ext>
                  </a:extLst>
                </a:gridCol>
                <a:gridCol w="1101298">
                  <a:extLst>
                    <a:ext uri="{9D8B030D-6E8A-4147-A177-3AD203B41FA5}">
                      <a16:colId xmlns:a16="http://schemas.microsoft.com/office/drawing/2014/main" val="3441725364"/>
                    </a:ext>
                  </a:extLst>
                </a:gridCol>
                <a:gridCol w="1101298">
                  <a:extLst>
                    <a:ext uri="{9D8B030D-6E8A-4147-A177-3AD203B41FA5}">
                      <a16:colId xmlns:a16="http://schemas.microsoft.com/office/drawing/2014/main" val="4240215632"/>
                    </a:ext>
                  </a:extLst>
                </a:gridCol>
              </a:tblGrid>
              <a:tr h="828000">
                <a:tc>
                  <a:txBody>
                    <a:bodyPr/>
                    <a:lstStyle/>
                    <a:p>
                      <a:pPr algn="ctr" fontAlgn="b"/>
                      <a:endParaRPr lang="fi-FI" sz="1000" b="0" i="0" u="none" strike="noStrike" dirty="0">
                        <a:solidFill>
                          <a:srgbClr val="000000"/>
                        </a:solidFill>
                        <a:effectLst/>
                        <a:latin typeface="+mn-lt"/>
                      </a:endParaRPr>
                    </a:p>
                  </a:txBody>
                  <a:tcPr marL="7620" marR="7620" marT="7620" marB="0" anchor="ctr"/>
                </a:tc>
                <a:tc>
                  <a:txBody>
                    <a:bodyPr/>
                    <a:lstStyle/>
                    <a:p>
                      <a:pPr algn="ctr" fontAlgn="ctr"/>
                      <a:r>
                        <a:rPr lang="fi-FI" sz="1000" b="1" i="0" u="none" strike="noStrike" dirty="0">
                          <a:solidFill>
                            <a:srgbClr val="000000"/>
                          </a:solidFill>
                          <a:effectLst/>
                          <a:latin typeface="+mn-lt"/>
                        </a:rPr>
                        <a:t>Peruskoulu (N=121)</a:t>
                      </a:r>
                    </a:p>
                  </a:txBody>
                  <a:tcPr marL="7620" marR="7620" marT="7620" marB="0" anchor="ctr"/>
                </a:tc>
                <a:tc>
                  <a:txBody>
                    <a:bodyPr/>
                    <a:lstStyle/>
                    <a:p>
                      <a:pPr algn="ctr" fontAlgn="ctr"/>
                      <a:r>
                        <a:rPr lang="fi-FI" sz="1000" b="1" i="0" u="none" strike="noStrike">
                          <a:solidFill>
                            <a:srgbClr val="000000"/>
                          </a:solidFill>
                          <a:effectLst/>
                          <a:latin typeface="+mn-lt"/>
                        </a:rPr>
                        <a:t>Lukio/ Lukion jälkeinen/ Ammatillinen (N=657)</a:t>
                      </a:r>
                    </a:p>
                  </a:txBody>
                  <a:tcPr marL="7620" marR="7620" marT="7620" marB="0" anchor="ctr"/>
                </a:tc>
                <a:tc>
                  <a:txBody>
                    <a:bodyPr/>
                    <a:lstStyle/>
                    <a:p>
                      <a:pPr algn="ctr" fontAlgn="ctr"/>
                      <a:r>
                        <a:rPr lang="fi-FI" sz="1000" b="1" i="0" u="none" strike="noStrike">
                          <a:solidFill>
                            <a:srgbClr val="000000"/>
                          </a:solidFill>
                          <a:effectLst/>
                          <a:latin typeface="+mn-lt"/>
                        </a:rPr>
                        <a:t>Yliopistotaso/ Tutkijakoulutus (N=219)</a:t>
                      </a:r>
                    </a:p>
                  </a:txBody>
                  <a:tcPr marL="7620" marR="7620" marT="7620" marB="0" anchor="ctr"/>
                </a:tc>
                <a:tc>
                  <a:txBody>
                    <a:bodyPr/>
                    <a:lstStyle/>
                    <a:p>
                      <a:pPr algn="ctr" fontAlgn="ctr"/>
                      <a:r>
                        <a:rPr lang="fi-FI" sz="1000" b="1" i="0" u="none" strike="noStrike">
                          <a:solidFill>
                            <a:srgbClr val="000000"/>
                          </a:solidFill>
                          <a:effectLst/>
                          <a:latin typeface="+mn-lt"/>
                        </a:rPr>
                        <a:t>On voimassa oleva museokortti (N=65)</a:t>
                      </a:r>
                    </a:p>
                  </a:txBody>
                  <a:tcPr marL="7620" marR="7620" marT="7620" marB="0" anchor="ctr"/>
                </a:tc>
                <a:tc>
                  <a:txBody>
                    <a:bodyPr/>
                    <a:lstStyle/>
                    <a:p>
                      <a:pPr algn="ctr" fontAlgn="ctr"/>
                      <a:r>
                        <a:rPr lang="fi-FI" sz="1000" b="1" i="0" u="none" strike="noStrike">
                          <a:solidFill>
                            <a:srgbClr val="000000"/>
                          </a:solidFill>
                          <a:effectLst/>
                          <a:latin typeface="+mn-lt"/>
                        </a:rPr>
                        <a:t>Oli voimassa oleva museokortti viime kesänä, nyt umpeutunut (N=30)</a:t>
                      </a:r>
                    </a:p>
                  </a:txBody>
                  <a:tcPr marL="7620" marR="7620" marT="7620" marB="0" anchor="ctr"/>
                </a:tc>
                <a:tc>
                  <a:txBody>
                    <a:bodyPr/>
                    <a:lstStyle/>
                    <a:p>
                      <a:pPr algn="ctr" fontAlgn="ctr"/>
                      <a:r>
                        <a:rPr lang="fi-FI" sz="1000" b="1" i="0" u="none" strike="noStrike">
                          <a:solidFill>
                            <a:srgbClr val="000000"/>
                          </a:solidFill>
                          <a:effectLst/>
                          <a:latin typeface="+mn-lt"/>
                        </a:rPr>
                        <a:t>Ollut museokortti joskus aiemmin (N=42)</a:t>
                      </a:r>
                    </a:p>
                  </a:txBody>
                  <a:tcPr marL="7620" marR="7620" marT="7620" marB="0" anchor="ctr"/>
                </a:tc>
                <a:tc>
                  <a:txBody>
                    <a:bodyPr/>
                    <a:lstStyle/>
                    <a:p>
                      <a:pPr algn="ctr" fontAlgn="ctr"/>
                      <a:r>
                        <a:rPr lang="fi-FI" sz="1000" b="1" i="0" u="none" strike="noStrike">
                          <a:solidFill>
                            <a:srgbClr val="000000"/>
                          </a:solidFill>
                          <a:effectLst/>
                          <a:latin typeface="+mn-lt"/>
                        </a:rPr>
                        <a:t>Ei ole ollut museokorttia koskaan (N=854)</a:t>
                      </a:r>
                    </a:p>
                  </a:txBody>
                  <a:tcPr marL="7620" marR="7620" marT="7620" marB="0" anchor="ctr"/>
                </a:tc>
                <a:extLst>
                  <a:ext uri="{0D108BD9-81ED-4DB2-BD59-A6C34878D82A}">
                    <a16:rowId xmlns:a16="http://schemas.microsoft.com/office/drawing/2014/main" val="1377689821"/>
                  </a:ext>
                </a:extLst>
              </a:tr>
              <a:tr h="360000">
                <a:tc>
                  <a:txBody>
                    <a:bodyPr/>
                    <a:lstStyle/>
                    <a:p>
                      <a:pPr algn="ctr" fontAlgn="ctr"/>
                      <a:r>
                        <a:rPr lang="fi-FI" sz="1000" b="0" i="0" u="none" strike="noStrike" dirty="0">
                          <a:solidFill>
                            <a:srgbClr val="000000"/>
                          </a:solidFill>
                          <a:effectLst/>
                          <a:latin typeface="Arial" panose="020B0604020202020204" pitchFamily="34" charset="0"/>
                        </a:rPr>
                        <a:t>10 kertaa tai useammin</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6 %</a:t>
                      </a:r>
                    </a:p>
                  </a:txBody>
                  <a:tcPr marL="7620" marR="7620" marT="7620" marB="0" anchor="ctr"/>
                </a:tc>
                <a:tc>
                  <a:txBody>
                    <a:bodyPr/>
                    <a:lstStyle/>
                    <a:p>
                      <a:pPr algn="ctr" fontAlgn="ctr"/>
                      <a:r>
                        <a:rPr lang="fi-FI" sz="1000" b="0" i="0" u="none" strike="noStrike">
                          <a:solidFill>
                            <a:srgbClr val="000000"/>
                          </a:solidFill>
                          <a:effectLst/>
                          <a:latin typeface="+mn-lt"/>
                        </a:rPr>
                        <a:t>7 %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extLst>
                  <a:ext uri="{0D108BD9-81ED-4DB2-BD59-A6C34878D82A}">
                    <a16:rowId xmlns:a16="http://schemas.microsoft.com/office/drawing/2014/main" val="266291111"/>
                  </a:ext>
                </a:extLst>
              </a:tr>
              <a:tr h="360000">
                <a:tc>
                  <a:txBody>
                    <a:bodyPr/>
                    <a:lstStyle/>
                    <a:p>
                      <a:pPr algn="ctr" fontAlgn="ctr"/>
                      <a:r>
                        <a:rPr lang="fi-FI" sz="1000" b="0" i="0" u="none" strike="noStrike">
                          <a:solidFill>
                            <a:srgbClr val="000000"/>
                          </a:solidFill>
                          <a:effectLst/>
                          <a:latin typeface="Arial" panose="020B0604020202020204" pitchFamily="34" charset="0"/>
                        </a:rPr>
                        <a:t>7-9 kertaa</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3 %</a:t>
                      </a:r>
                    </a:p>
                  </a:txBody>
                  <a:tcPr marL="7620" marR="7620" marT="7620" marB="0" anchor="ctr"/>
                </a:tc>
                <a:tc>
                  <a:txBody>
                    <a:bodyPr/>
                    <a:lstStyle/>
                    <a:p>
                      <a:pPr algn="ctr" fontAlgn="ctr"/>
                      <a:r>
                        <a:rPr lang="fi-FI" sz="1000" b="0" i="0" u="none" strike="noStrike">
                          <a:solidFill>
                            <a:srgbClr val="000000"/>
                          </a:solidFill>
                          <a:effectLst/>
                          <a:latin typeface="+mn-lt"/>
                        </a:rPr>
                        <a:t>12 %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a:solidFill>
                            <a:srgbClr val="000000"/>
                          </a:solidFill>
                          <a:effectLst/>
                          <a:latin typeface="+mn-lt"/>
                        </a:rPr>
                        <a:t>0 %</a:t>
                      </a:r>
                    </a:p>
                  </a:txBody>
                  <a:tcPr marL="7620" marR="7620" marT="7620" marB="0" anchor="ctr"/>
                </a:tc>
                <a:tc>
                  <a:txBody>
                    <a:bodyPr/>
                    <a:lstStyle/>
                    <a:p>
                      <a:pPr algn="ctr" fontAlgn="ctr"/>
                      <a:r>
                        <a:rPr lang="fi-FI" sz="1000" b="0" i="0" u="none" strike="noStrike" dirty="0">
                          <a:solidFill>
                            <a:srgbClr val="000000"/>
                          </a:solidFill>
                          <a:effectLst/>
                          <a:latin typeface="+mn-lt"/>
                        </a:rPr>
                        <a:t>1 %</a:t>
                      </a:r>
                    </a:p>
                  </a:txBody>
                  <a:tcPr marL="7620" marR="7620" marT="7620" marB="0" anchor="ctr"/>
                </a:tc>
                <a:extLst>
                  <a:ext uri="{0D108BD9-81ED-4DB2-BD59-A6C34878D82A}">
                    <a16:rowId xmlns:a16="http://schemas.microsoft.com/office/drawing/2014/main" val="3555047770"/>
                  </a:ext>
                </a:extLst>
              </a:tr>
              <a:tr h="360000">
                <a:tc>
                  <a:txBody>
                    <a:bodyPr/>
                    <a:lstStyle/>
                    <a:p>
                      <a:pPr algn="ctr" fontAlgn="ctr"/>
                      <a:r>
                        <a:rPr lang="fi-FI" sz="1000" b="0" i="0" u="none" strike="noStrike">
                          <a:solidFill>
                            <a:srgbClr val="000000"/>
                          </a:solidFill>
                          <a:effectLst/>
                          <a:latin typeface="Arial" panose="020B0604020202020204" pitchFamily="34" charset="0"/>
                        </a:rPr>
                        <a:t>5-6 kertaa</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tc>
                  <a:txBody>
                    <a:bodyPr/>
                    <a:lstStyle/>
                    <a:p>
                      <a:pPr algn="ctr" fontAlgn="ctr"/>
                      <a:r>
                        <a:rPr lang="fi-FI" sz="1000" b="0" i="0" u="none" strike="noStrike">
                          <a:solidFill>
                            <a:srgbClr val="000000"/>
                          </a:solidFill>
                          <a:effectLst/>
                          <a:latin typeface="+mn-lt"/>
                        </a:rPr>
                        <a:t>3 %</a:t>
                      </a:r>
                    </a:p>
                  </a:txBody>
                  <a:tcPr marL="7620" marR="7620" marT="7620" marB="0" anchor="ctr"/>
                </a:tc>
                <a:tc>
                  <a:txBody>
                    <a:bodyPr/>
                    <a:lstStyle/>
                    <a:p>
                      <a:pPr algn="ctr" fontAlgn="ctr"/>
                      <a:r>
                        <a:rPr lang="fi-FI" sz="1000" b="0" i="0" u="none" strike="noStrike">
                          <a:solidFill>
                            <a:srgbClr val="000000"/>
                          </a:solidFill>
                          <a:effectLst/>
                          <a:latin typeface="+mn-lt"/>
                        </a:rPr>
                        <a:t>4 %</a:t>
                      </a:r>
                    </a:p>
                  </a:txBody>
                  <a:tcPr marL="7620" marR="7620" marT="7620" marB="0" anchor="ctr"/>
                </a:tc>
                <a:tc>
                  <a:txBody>
                    <a:bodyPr/>
                    <a:lstStyle/>
                    <a:p>
                      <a:pPr algn="ctr" fontAlgn="ctr"/>
                      <a:r>
                        <a:rPr lang="fi-FI" sz="1000" b="0" i="0" u="none" strike="noStrike">
                          <a:solidFill>
                            <a:srgbClr val="000000"/>
                          </a:solidFill>
                          <a:effectLst/>
                          <a:latin typeface="+mn-lt"/>
                        </a:rPr>
                        <a:t>15 %</a:t>
                      </a:r>
                    </a:p>
                  </a:txBody>
                  <a:tcPr marL="7620" marR="7620" marT="7620" marB="0" anchor="ctr"/>
                </a:tc>
                <a:tc>
                  <a:txBody>
                    <a:bodyPr/>
                    <a:lstStyle/>
                    <a:p>
                      <a:pPr algn="ctr" fontAlgn="ctr"/>
                      <a:r>
                        <a:rPr lang="fi-FI" sz="1000" b="0" i="0" u="none" strike="noStrike">
                          <a:solidFill>
                            <a:srgbClr val="000000"/>
                          </a:solidFill>
                          <a:effectLst/>
                          <a:latin typeface="+mn-lt"/>
                        </a:rPr>
                        <a:t>13 %</a:t>
                      </a:r>
                    </a:p>
                  </a:txBody>
                  <a:tcPr marL="7620" marR="7620" marT="7620" marB="0" anchor="ctr"/>
                </a:tc>
                <a:tc>
                  <a:txBody>
                    <a:bodyPr/>
                    <a:lstStyle/>
                    <a:p>
                      <a:pPr algn="ctr" fontAlgn="ctr"/>
                      <a:r>
                        <a:rPr lang="fi-FI" sz="1000" b="0" i="0" u="none" strike="noStrike">
                          <a:solidFill>
                            <a:srgbClr val="000000"/>
                          </a:solidFill>
                          <a:effectLst/>
                          <a:latin typeface="+mn-lt"/>
                        </a:rPr>
                        <a:t>12 %</a:t>
                      </a:r>
                    </a:p>
                  </a:txBody>
                  <a:tcPr marL="7620" marR="7620" marT="7620" marB="0" anchor="ctr"/>
                </a:tc>
                <a:tc>
                  <a:txBody>
                    <a:bodyPr/>
                    <a:lstStyle/>
                    <a:p>
                      <a:pPr algn="ctr" fontAlgn="ctr"/>
                      <a:r>
                        <a:rPr lang="fi-FI" sz="1000" b="0" i="0" u="none" strike="noStrike">
                          <a:solidFill>
                            <a:srgbClr val="000000"/>
                          </a:solidFill>
                          <a:effectLst/>
                          <a:latin typeface="+mn-lt"/>
                        </a:rPr>
                        <a:t>1 %</a:t>
                      </a:r>
                    </a:p>
                  </a:txBody>
                  <a:tcPr marL="7620" marR="7620" marT="7620" marB="0" anchor="ctr"/>
                </a:tc>
                <a:extLst>
                  <a:ext uri="{0D108BD9-81ED-4DB2-BD59-A6C34878D82A}">
                    <a16:rowId xmlns:a16="http://schemas.microsoft.com/office/drawing/2014/main" val="103684078"/>
                  </a:ext>
                </a:extLst>
              </a:tr>
              <a:tr h="360000">
                <a:tc>
                  <a:txBody>
                    <a:bodyPr/>
                    <a:lstStyle/>
                    <a:p>
                      <a:pPr algn="ctr" fontAlgn="ctr"/>
                      <a:r>
                        <a:rPr lang="fi-FI" sz="1000" b="0" i="0" u="none" strike="noStrike">
                          <a:solidFill>
                            <a:srgbClr val="000000"/>
                          </a:solidFill>
                          <a:effectLst/>
                          <a:latin typeface="Arial" panose="020B0604020202020204" pitchFamily="34" charset="0"/>
                        </a:rPr>
                        <a:t>3-4 kertaa</a:t>
                      </a:r>
                    </a:p>
                  </a:txBody>
                  <a:tcPr marL="7620" marR="7620" marT="7620" marB="0" anchor="ctr"/>
                </a:tc>
                <a:tc>
                  <a:txBody>
                    <a:bodyPr/>
                    <a:lstStyle/>
                    <a:p>
                      <a:pPr algn="ctr" fontAlgn="ctr"/>
                      <a:r>
                        <a:rPr lang="fi-FI" sz="1000" b="0" i="0" u="none" strike="noStrike">
                          <a:solidFill>
                            <a:srgbClr val="000000"/>
                          </a:solidFill>
                          <a:effectLst/>
                          <a:latin typeface="+mn-lt"/>
                        </a:rPr>
                        <a:t>10 %</a:t>
                      </a:r>
                    </a:p>
                  </a:txBody>
                  <a:tcPr marL="7620" marR="7620" marT="7620" marB="0" anchor="ctr"/>
                </a:tc>
                <a:tc>
                  <a:txBody>
                    <a:bodyPr/>
                    <a:lstStyle/>
                    <a:p>
                      <a:pPr algn="ctr" fontAlgn="ctr"/>
                      <a:r>
                        <a:rPr lang="fi-FI" sz="1000" b="0" i="0" u="none" strike="noStrike">
                          <a:solidFill>
                            <a:srgbClr val="000000"/>
                          </a:solidFill>
                          <a:effectLst/>
                          <a:latin typeface="+mn-lt"/>
                        </a:rPr>
                        <a:t>9 %</a:t>
                      </a:r>
                    </a:p>
                  </a:txBody>
                  <a:tcPr marL="7620" marR="7620" marT="7620" marB="0" anchor="ctr"/>
                </a:tc>
                <a:tc>
                  <a:txBody>
                    <a:bodyPr/>
                    <a:lstStyle/>
                    <a:p>
                      <a:pPr algn="ctr" fontAlgn="ctr"/>
                      <a:r>
                        <a:rPr lang="fi-FI" sz="1000" b="0" i="0" u="none" strike="noStrike">
                          <a:solidFill>
                            <a:srgbClr val="000000"/>
                          </a:solidFill>
                          <a:effectLst/>
                          <a:latin typeface="+mn-lt"/>
                        </a:rPr>
                        <a:t>15 %</a:t>
                      </a:r>
                    </a:p>
                  </a:txBody>
                  <a:tcPr marL="7620" marR="7620" marT="7620" marB="0" anchor="ctr"/>
                </a:tc>
                <a:tc>
                  <a:txBody>
                    <a:bodyPr/>
                    <a:lstStyle/>
                    <a:p>
                      <a:pPr algn="ctr" fontAlgn="ctr"/>
                      <a:r>
                        <a:rPr lang="fi-FI" sz="1000" b="0" i="0" u="none" strike="noStrike">
                          <a:solidFill>
                            <a:srgbClr val="000000"/>
                          </a:solidFill>
                          <a:effectLst/>
                          <a:latin typeface="+mn-lt"/>
                        </a:rPr>
                        <a:t>26 %</a:t>
                      </a:r>
                    </a:p>
                  </a:txBody>
                  <a:tcPr marL="7620" marR="7620" marT="7620" marB="0" anchor="ctr"/>
                </a:tc>
                <a:tc>
                  <a:txBody>
                    <a:bodyPr/>
                    <a:lstStyle/>
                    <a:p>
                      <a:pPr algn="ctr" fontAlgn="ctr"/>
                      <a:r>
                        <a:rPr lang="fi-FI" sz="1000" b="0" i="0" u="none" strike="noStrike">
                          <a:solidFill>
                            <a:srgbClr val="000000"/>
                          </a:solidFill>
                          <a:effectLst/>
                          <a:latin typeface="+mn-lt"/>
                        </a:rPr>
                        <a:t>34 %</a:t>
                      </a:r>
                    </a:p>
                  </a:txBody>
                  <a:tcPr marL="7620" marR="7620" marT="7620" marB="0" anchor="ctr"/>
                </a:tc>
                <a:tc>
                  <a:txBody>
                    <a:bodyPr/>
                    <a:lstStyle/>
                    <a:p>
                      <a:pPr algn="ctr" fontAlgn="ctr"/>
                      <a:r>
                        <a:rPr lang="fi-FI" sz="1000" b="0" i="0" u="none" strike="noStrike">
                          <a:solidFill>
                            <a:srgbClr val="000000"/>
                          </a:solidFill>
                          <a:effectLst/>
                          <a:latin typeface="+mn-lt"/>
                        </a:rPr>
                        <a:t>24 %</a:t>
                      </a:r>
                    </a:p>
                  </a:txBody>
                  <a:tcPr marL="7620" marR="7620" marT="7620" marB="0" anchor="ctr"/>
                </a:tc>
                <a:tc>
                  <a:txBody>
                    <a:bodyPr/>
                    <a:lstStyle/>
                    <a:p>
                      <a:pPr algn="ctr" fontAlgn="ctr"/>
                      <a:r>
                        <a:rPr lang="fi-FI" sz="1000" b="0" i="0" u="none" strike="noStrike">
                          <a:solidFill>
                            <a:srgbClr val="000000"/>
                          </a:solidFill>
                          <a:effectLst/>
                          <a:latin typeface="+mn-lt"/>
                        </a:rPr>
                        <a:t>8 %</a:t>
                      </a:r>
                    </a:p>
                  </a:txBody>
                  <a:tcPr marL="7620" marR="7620" marT="7620" marB="0" anchor="ctr"/>
                </a:tc>
                <a:extLst>
                  <a:ext uri="{0D108BD9-81ED-4DB2-BD59-A6C34878D82A}">
                    <a16:rowId xmlns:a16="http://schemas.microsoft.com/office/drawing/2014/main" val="4157383712"/>
                  </a:ext>
                </a:extLst>
              </a:tr>
              <a:tr h="360000">
                <a:tc>
                  <a:txBody>
                    <a:bodyPr/>
                    <a:lstStyle/>
                    <a:p>
                      <a:pPr algn="ctr" fontAlgn="ctr"/>
                      <a:r>
                        <a:rPr lang="fi-FI" sz="1000" b="0" i="0" u="none" strike="noStrike">
                          <a:solidFill>
                            <a:srgbClr val="000000"/>
                          </a:solidFill>
                          <a:effectLst/>
                          <a:latin typeface="Arial" panose="020B0604020202020204" pitchFamily="34" charset="0"/>
                        </a:rPr>
                        <a:t>2 kertaa</a:t>
                      </a:r>
                    </a:p>
                  </a:txBody>
                  <a:tcPr marL="7620" marR="7620" marT="7620" marB="0" anchor="ctr"/>
                </a:tc>
                <a:tc>
                  <a:txBody>
                    <a:bodyPr/>
                    <a:lstStyle/>
                    <a:p>
                      <a:pPr algn="ctr" fontAlgn="ctr"/>
                      <a:r>
                        <a:rPr lang="fi-FI" sz="1000" b="0" i="0" u="none" strike="noStrike">
                          <a:solidFill>
                            <a:srgbClr val="000000"/>
                          </a:solidFill>
                          <a:effectLst/>
                          <a:latin typeface="+mn-lt"/>
                        </a:rPr>
                        <a:t>11 %</a:t>
                      </a:r>
                    </a:p>
                  </a:txBody>
                  <a:tcPr marL="7620" marR="7620" marT="7620" marB="0" anchor="ctr"/>
                </a:tc>
                <a:tc>
                  <a:txBody>
                    <a:bodyPr/>
                    <a:lstStyle/>
                    <a:p>
                      <a:pPr algn="ctr" fontAlgn="ctr"/>
                      <a:r>
                        <a:rPr lang="fi-FI" sz="1000" b="0" i="0" u="none" strike="noStrike">
                          <a:solidFill>
                            <a:srgbClr val="000000"/>
                          </a:solidFill>
                          <a:effectLst/>
                          <a:latin typeface="+mn-lt"/>
                        </a:rPr>
                        <a:t>13 %</a:t>
                      </a:r>
                    </a:p>
                  </a:txBody>
                  <a:tcPr marL="7620" marR="7620" marT="7620" marB="0" anchor="ctr"/>
                </a:tc>
                <a:tc>
                  <a:txBody>
                    <a:bodyPr/>
                    <a:lstStyle/>
                    <a:p>
                      <a:pPr algn="ctr" fontAlgn="ctr"/>
                      <a:r>
                        <a:rPr lang="fi-FI" sz="1000" b="0" i="0" u="none" strike="noStrike">
                          <a:solidFill>
                            <a:srgbClr val="000000"/>
                          </a:solidFill>
                          <a:effectLst/>
                          <a:latin typeface="+mn-lt"/>
                        </a:rPr>
                        <a:t>23 %</a:t>
                      </a:r>
                    </a:p>
                  </a:txBody>
                  <a:tcPr marL="7620" marR="7620" marT="7620" marB="0" anchor="ctr"/>
                </a:tc>
                <a:tc>
                  <a:txBody>
                    <a:bodyPr/>
                    <a:lstStyle/>
                    <a:p>
                      <a:pPr algn="ctr" fontAlgn="ctr"/>
                      <a:r>
                        <a:rPr lang="fi-FI" sz="1000" b="0" i="0" u="none" strike="noStrike">
                          <a:solidFill>
                            <a:srgbClr val="000000"/>
                          </a:solidFill>
                          <a:effectLst/>
                          <a:latin typeface="+mn-lt"/>
                        </a:rPr>
                        <a:t>12 %</a:t>
                      </a:r>
                    </a:p>
                  </a:txBody>
                  <a:tcPr marL="7620" marR="7620" marT="7620" marB="0" anchor="ctr"/>
                </a:tc>
                <a:tc>
                  <a:txBody>
                    <a:bodyPr/>
                    <a:lstStyle/>
                    <a:p>
                      <a:pPr algn="ctr" fontAlgn="ctr"/>
                      <a:r>
                        <a:rPr lang="fi-FI" sz="1000" b="0" i="0" u="none" strike="noStrike">
                          <a:solidFill>
                            <a:srgbClr val="000000"/>
                          </a:solidFill>
                          <a:effectLst/>
                          <a:latin typeface="+mn-lt"/>
                        </a:rPr>
                        <a:t>37 %</a:t>
                      </a:r>
                    </a:p>
                  </a:txBody>
                  <a:tcPr marL="7620" marR="7620" marT="7620" marB="0" anchor="ctr"/>
                </a:tc>
                <a:tc>
                  <a:txBody>
                    <a:bodyPr/>
                    <a:lstStyle/>
                    <a:p>
                      <a:pPr algn="ctr" fontAlgn="ctr"/>
                      <a:r>
                        <a:rPr lang="fi-FI" sz="1000" b="0" i="0" u="none" strike="noStrike">
                          <a:solidFill>
                            <a:srgbClr val="000000"/>
                          </a:solidFill>
                          <a:effectLst/>
                          <a:latin typeface="+mn-lt"/>
                        </a:rPr>
                        <a:t>22 %</a:t>
                      </a:r>
                    </a:p>
                  </a:txBody>
                  <a:tcPr marL="7620" marR="7620" marT="7620" marB="0" anchor="ctr"/>
                </a:tc>
                <a:tc>
                  <a:txBody>
                    <a:bodyPr/>
                    <a:lstStyle/>
                    <a:p>
                      <a:pPr algn="ctr" fontAlgn="ctr"/>
                      <a:r>
                        <a:rPr lang="fi-FI" sz="1000" b="0" i="0" u="none" strike="noStrike">
                          <a:solidFill>
                            <a:srgbClr val="000000"/>
                          </a:solidFill>
                          <a:effectLst/>
                          <a:latin typeface="+mn-lt"/>
                        </a:rPr>
                        <a:t>14 %</a:t>
                      </a:r>
                    </a:p>
                  </a:txBody>
                  <a:tcPr marL="7620" marR="7620" marT="7620" marB="0" anchor="ctr"/>
                </a:tc>
                <a:extLst>
                  <a:ext uri="{0D108BD9-81ED-4DB2-BD59-A6C34878D82A}">
                    <a16:rowId xmlns:a16="http://schemas.microsoft.com/office/drawing/2014/main" val="1602351016"/>
                  </a:ext>
                </a:extLst>
              </a:tr>
              <a:tr h="360000">
                <a:tc>
                  <a:txBody>
                    <a:bodyPr/>
                    <a:lstStyle/>
                    <a:p>
                      <a:pPr algn="ctr" fontAlgn="ctr"/>
                      <a:r>
                        <a:rPr lang="fi-FI" sz="1000" b="0" i="0" u="none" strike="noStrike">
                          <a:solidFill>
                            <a:srgbClr val="000000"/>
                          </a:solidFill>
                          <a:effectLst/>
                          <a:latin typeface="Arial" panose="020B0604020202020204" pitchFamily="34" charset="0"/>
                        </a:rPr>
                        <a:t>Yhden kerran</a:t>
                      </a:r>
                    </a:p>
                  </a:txBody>
                  <a:tcPr marL="7620" marR="7620" marT="7620" marB="0" anchor="ctr"/>
                </a:tc>
                <a:tc>
                  <a:txBody>
                    <a:bodyPr/>
                    <a:lstStyle/>
                    <a:p>
                      <a:pPr algn="ctr" fontAlgn="ctr"/>
                      <a:r>
                        <a:rPr lang="fi-FI" sz="1000" b="0" i="0" u="none" strike="noStrike">
                          <a:solidFill>
                            <a:srgbClr val="000000"/>
                          </a:solidFill>
                          <a:effectLst/>
                          <a:latin typeface="+mn-lt"/>
                        </a:rPr>
                        <a:t>13 %</a:t>
                      </a:r>
                    </a:p>
                  </a:txBody>
                  <a:tcPr marL="7620" marR="7620" marT="7620" marB="0" anchor="ctr"/>
                </a:tc>
                <a:tc>
                  <a:txBody>
                    <a:bodyPr/>
                    <a:lstStyle/>
                    <a:p>
                      <a:pPr algn="ctr" fontAlgn="ctr"/>
                      <a:r>
                        <a:rPr lang="fi-FI" sz="1000" b="0" i="0" u="none" strike="noStrike">
                          <a:solidFill>
                            <a:srgbClr val="000000"/>
                          </a:solidFill>
                          <a:effectLst/>
                          <a:latin typeface="+mn-lt"/>
                        </a:rPr>
                        <a:t>20 %</a:t>
                      </a:r>
                    </a:p>
                  </a:txBody>
                  <a:tcPr marL="7620" marR="7620" marT="7620" marB="0" anchor="ctr"/>
                </a:tc>
                <a:tc>
                  <a:txBody>
                    <a:bodyPr/>
                    <a:lstStyle/>
                    <a:p>
                      <a:pPr algn="ctr" fontAlgn="ctr"/>
                      <a:r>
                        <a:rPr lang="fi-FI" sz="1000" b="0" i="0" u="none" strike="noStrike">
                          <a:solidFill>
                            <a:srgbClr val="000000"/>
                          </a:solidFill>
                          <a:effectLst/>
                          <a:latin typeface="+mn-lt"/>
                        </a:rPr>
                        <a:t>21 %</a:t>
                      </a:r>
                    </a:p>
                  </a:txBody>
                  <a:tcPr marL="7620" marR="7620" marT="7620" marB="0" anchor="ctr"/>
                </a:tc>
                <a:tc>
                  <a:txBody>
                    <a:bodyPr/>
                    <a:lstStyle/>
                    <a:p>
                      <a:pPr algn="ctr" fontAlgn="ctr"/>
                      <a:r>
                        <a:rPr lang="fi-FI" sz="1000" b="0" i="0" u="none" strike="noStrike">
                          <a:solidFill>
                            <a:srgbClr val="000000"/>
                          </a:solidFill>
                          <a:effectLst/>
                          <a:latin typeface="+mn-lt"/>
                        </a:rPr>
                        <a:t>12 %</a:t>
                      </a:r>
                    </a:p>
                  </a:txBody>
                  <a:tcPr marL="7620" marR="7620" marT="7620" marB="0" anchor="ctr"/>
                </a:tc>
                <a:tc>
                  <a:txBody>
                    <a:bodyPr/>
                    <a:lstStyle/>
                    <a:p>
                      <a:pPr algn="ctr" fontAlgn="ctr"/>
                      <a:r>
                        <a:rPr lang="fi-FI" sz="1000" b="0" i="0" u="none" strike="noStrike">
                          <a:solidFill>
                            <a:srgbClr val="000000"/>
                          </a:solidFill>
                          <a:effectLst/>
                          <a:latin typeface="+mn-lt"/>
                        </a:rPr>
                        <a:t>6 %</a:t>
                      </a:r>
                    </a:p>
                  </a:txBody>
                  <a:tcPr marL="7620" marR="7620" marT="7620" marB="0" anchor="ctr"/>
                </a:tc>
                <a:tc>
                  <a:txBody>
                    <a:bodyPr/>
                    <a:lstStyle/>
                    <a:p>
                      <a:pPr algn="ctr" fontAlgn="ctr"/>
                      <a:r>
                        <a:rPr lang="fi-FI" sz="1000" b="0" i="0" u="none" strike="noStrike">
                          <a:solidFill>
                            <a:srgbClr val="000000"/>
                          </a:solidFill>
                          <a:effectLst/>
                          <a:latin typeface="+mn-lt"/>
                        </a:rPr>
                        <a:t>19 %</a:t>
                      </a:r>
                    </a:p>
                  </a:txBody>
                  <a:tcPr marL="7620" marR="7620" marT="7620" marB="0" anchor="ctr"/>
                </a:tc>
                <a:tc>
                  <a:txBody>
                    <a:bodyPr/>
                    <a:lstStyle/>
                    <a:p>
                      <a:pPr algn="ctr" fontAlgn="ctr"/>
                      <a:r>
                        <a:rPr lang="fi-FI" sz="1000" b="0" i="0" u="none" strike="noStrike">
                          <a:solidFill>
                            <a:srgbClr val="000000"/>
                          </a:solidFill>
                          <a:effectLst/>
                          <a:latin typeface="+mn-lt"/>
                        </a:rPr>
                        <a:t>20 %</a:t>
                      </a:r>
                    </a:p>
                  </a:txBody>
                  <a:tcPr marL="7620" marR="7620" marT="7620" marB="0" anchor="ctr"/>
                </a:tc>
                <a:extLst>
                  <a:ext uri="{0D108BD9-81ED-4DB2-BD59-A6C34878D82A}">
                    <a16:rowId xmlns:a16="http://schemas.microsoft.com/office/drawing/2014/main" val="1649540557"/>
                  </a:ext>
                </a:extLst>
              </a:tr>
              <a:tr h="360000">
                <a:tc>
                  <a:txBody>
                    <a:bodyPr/>
                    <a:lstStyle/>
                    <a:p>
                      <a:pPr algn="ctr" fontAlgn="ctr"/>
                      <a:r>
                        <a:rPr lang="fi-FI" sz="1000" b="0" i="0" u="none" strike="noStrike" dirty="0">
                          <a:solidFill>
                            <a:schemeClr val="accent5"/>
                          </a:solidFill>
                          <a:effectLst/>
                          <a:latin typeface="Arial" panose="020B0604020202020204" pitchFamily="34" charset="0"/>
                        </a:rPr>
                        <a:t>En kertaakaan</a:t>
                      </a:r>
                    </a:p>
                  </a:txBody>
                  <a:tcPr marL="7620" marR="7620" marT="7620" marB="0" anchor="ctr"/>
                </a:tc>
                <a:tc>
                  <a:txBody>
                    <a:bodyPr/>
                    <a:lstStyle/>
                    <a:p>
                      <a:pPr algn="ctr" fontAlgn="ctr"/>
                      <a:r>
                        <a:rPr lang="fi-FI" sz="1000" b="0" i="0" u="none" strike="noStrike">
                          <a:solidFill>
                            <a:srgbClr val="000000"/>
                          </a:solidFill>
                          <a:effectLst/>
                          <a:latin typeface="+mn-lt"/>
                        </a:rPr>
                        <a:t>64 %</a:t>
                      </a:r>
                    </a:p>
                  </a:txBody>
                  <a:tcPr marL="7620" marR="7620" marT="7620" marB="0" anchor="ctr"/>
                </a:tc>
                <a:tc>
                  <a:txBody>
                    <a:bodyPr/>
                    <a:lstStyle/>
                    <a:p>
                      <a:pPr algn="ctr" fontAlgn="ctr"/>
                      <a:r>
                        <a:rPr lang="fi-FI" sz="1000" b="0" i="0" u="none" strike="noStrike">
                          <a:solidFill>
                            <a:srgbClr val="000000"/>
                          </a:solidFill>
                          <a:effectLst/>
                          <a:latin typeface="+mn-lt"/>
                        </a:rPr>
                        <a:t>52 %</a:t>
                      </a:r>
                    </a:p>
                  </a:txBody>
                  <a:tcPr marL="7620" marR="7620" marT="7620" marB="0" anchor="ctr"/>
                </a:tc>
                <a:tc>
                  <a:txBody>
                    <a:bodyPr/>
                    <a:lstStyle/>
                    <a:p>
                      <a:pPr algn="ctr" fontAlgn="ctr"/>
                      <a:r>
                        <a:rPr lang="fi-FI" sz="1000" b="0" i="0" u="none" strike="noStrike">
                          <a:solidFill>
                            <a:srgbClr val="000000"/>
                          </a:solidFill>
                          <a:effectLst/>
                          <a:latin typeface="+mn-lt"/>
                        </a:rPr>
                        <a:t>33 %</a:t>
                      </a:r>
                    </a:p>
                  </a:txBody>
                  <a:tcPr marL="7620" marR="7620" marT="7620" marB="0" anchor="ctr"/>
                </a:tc>
                <a:tc>
                  <a:txBody>
                    <a:bodyPr/>
                    <a:lstStyle/>
                    <a:p>
                      <a:pPr algn="ctr" fontAlgn="ctr"/>
                      <a:r>
                        <a:rPr lang="fi-FI" sz="1000" b="0" i="0" u="none" strike="noStrike">
                          <a:solidFill>
                            <a:srgbClr val="000000"/>
                          </a:solidFill>
                          <a:effectLst/>
                          <a:latin typeface="+mn-lt"/>
                        </a:rPr>
                        <a:t>14 %</a:t>
                      </a:r>
                    </a:p>
                  </a:txBody>
                  <a:tcPr marL="7620" marR="7620" marT="7620" marB="0" anchor="ctr"/>
                </a:tc>
                <a:tc>
                  <a:txBody>
                    <a:bodyPr/>
                    <a:lstStyle/>
                    <a:p>
                      <a:pPr algn="ctr" fontAlgn="ctr"/>
                      <a:r>
                        <a:rPr lang="fi-FI" sz="1000" b="0" i="0" u="none" strike="noStrike">
                          <a:solidFill>
                            <a:srgbClr val="000000"/>
                          </a:solidFill>
                          <a:effectLst/>
                          <a:latin typeface="+mn-lt"/>
                        </a:rPr>
                        <a:t>3 %</a:t>
                      </a:r>
                    </a:p>
                  </a:txBody>
                  <a:tcPr marL="7620" marR="7620" marT="7620" marB="0" anchor="ctr"/>
                </a:tc>
                <a:tc>
                  <a:txBody>
                    <a:bodyPr/>
                    <a:lstStyle/>
                    <a:p>
                      <a:pPr algn="ctr" fontAlgn="ctr"/>
                      <a:r>
                        <a:rPr lang="fi-FI" sz="1000" b="0" i="0" u="none" strike="noStrike">
                          <a:solidFill>
                            <a:srgbClr val="000000"/>
                          </a:solidFill>
                          <a:effectLst/>
                          <a:latin typeface="+mn-lt"/>
                        </a:rPr>
                        <a:t>23 %</a:t>
                      </a:r>
                    </a:p>
                  </a:txBody>
                  <a:tcPr marL="7620" marR="7620" marT="7620" marB="0" anchor="ctr"/>
                </a:tc>
                <a:tc>
                  <a:txBody>
                    <a:bodyPr/>
                    <a:lstStyle/>
                    <a:p>
                      <a:pPr algn="ctr" fontAlgn="ctr"/>
                      <a:r>
                        <a:rPr lang="fi-FI" sz="1000" b="0" i="0" u="none" strike="noStrike">
                          <a:solidFill>
                            <a:srgbClr val="000000"/>
                          </a:solidFill>
                          <a:effectLst/>
                          <a:latin typeface="+mn-lt"/>
                        </a:rPr>
                        <a:t>54 %</a:t>
                      </a:r>
                    </a:p>
                  </a:txBody>
                  <a:tcPr marL="7620" marR="7620" marT="7620" marB="0" anchor="ctr"/>
                </a:tc>
                <a:extLst>
                  <a:ext uri="{0D108BD9-81ED-4DB2-BD59-A6C34878D82A}">
                    <a16:rowId xmlns:a16="http://schemas.microsoft.com/office/drawing/2014/main" val="1799238764"/>
                  </a:ext>
                </a:extLst>
              </a:tr>
              <a:tr h="360000">
                <a:tc>
                  <a:txBody>
                    <a:bodyPr/>
                    <a:lstStyle/>
                    <a:p>
                      <a:pPr algn="ctr" fontAlgn="ctr"/>
                      <a:r>
                        <a:rPr lang="fi-FI" sz="1000" b="0" i="0" u="none" strike="noStrike" dirty="0">
                          <a:solidFill>
                            <a:srgbClr val="000000"/>
                          </a:solidFill>
                          <a:effectLst/>
                          <a:latin typeface="Arial" panose="020B0604020202020204" pitchFamily="34" charset="0"/>
                        </a:rPr>
                        <a:t>En osaa sanoa</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1 %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0 %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3 %</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fi-FI" sz="1000" b="0" i="0" u="none" strike="noStrike">
                          <a:solidFill>
                            <a:srgbClr val="000000"/>
                          </a:solidFill>
                          <a:effectLst/>
                          <a:latin typeface="+mn-lt"/>
                        </a:rPr>
                        <a:t>1 %</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1855003"/>
                  </a:ext>
                </a:extLst>
              </a:tr>
              <a:tr h="360000">
                <a:tc>
                  <a:txBody>
                    <a:bodyPr/>
                    <a:lstStyle/>
                    <a:p>
                      <a:pPr algn="ctr" fontAlgn="ctr"/>
                      <a:r>
                        <a:rPr lang="fi-FI" sz="1000" b="0" i="1" u="none" strike="noStrike" dirty="0">
                          <a:solidFill>
                            <a:srgbClr val="000000"/>
                          </a:solidFill>
                          <a:effectLst/>
                          <a:latin typeface="Arial" panose="020B0604020202020204" pitchFamily="34" charset="0"/>
                        </a:rPr>
                        <a:t>Käyntien luokkakeskiarvo</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chemeClr val="accent5"/>
                          </a:solidFill>
                          <a:effectLst/>
                          <a:latin typeface="Arial" panose="020B0604020202020204" pitchFamily="34" charset="0"/>
                          <a:ea typeface="+mn-ea"/>
                          <a:cs typeface="Arial" panose="020B0604020202020204" pitchFamily="34" charset="0"/>
                        </a:rPr>
                        <a:t>0,83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0000"/>
                          </a:solidFill>
                          <a:effectLst/>
                          <a:latin typeface="+mn-lt"/>
                        </a:rPr>
                        <a:t>1,10</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70C0"/>
                          </a:solidFill>
                          <a:effectLst/>
                          <a:latin typeface="+mn-lt"/>
                        </a:rPr>
                        <a:t>1,82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rgbClr val="0070C0"/>
                          </a:solidFill>
                          <a:effectLst/>
                          <a:latin typeface="+mn-lt"/>
                          <a:ea typeface="+mn-ea"/>
                          <a:cs typeface="+mn-cs"/>
                        </a:rPr>
                        <a:t>3,89</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rgbClr val="0070C0"/>
                          </a:solidFill>
                          <a:effectLst/>
                          <a:latin typeface="+mn-lt"/>
                          <a:ea typeface="+mn-ea"/>
                          <a:cs typeface="+mn-cs"/>
                        </a:rPr>
                        <a:t>3,51</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dirty="0">
                          <a:solidFill>
                            <a:srgbClr val="000000"/>
                          </a:solidFill>
                          <a:effectLst/>
                          <a:latin typeface="+mn-lt"/>
                        </a:rPr>
                        <a:t>2,11</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fi-FI" sz="1000" b="0" i="1" u="none" strike="noStrike" kern="1200" dirty="0">
                          <a:solidFill>
                            <a:schemeClr val="accent5"/>
                          </a:solidFill>
                          <a:effectLst/>
                          <a:latin typeface="Arial" panose="020B0604020202020204" pitchFamily="34" charset="0"/>
                          <a:ea typeface="+mn-ea"/>
                          <a:cs typeface="Arial" panose="020B0604020202020204" pitchFamily="34" charset="0"/>
                        </a:rPr>
                        <a:t>0,91</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08723273"/>
                  </a:ext>
                </a:extLst>
              </a:tr>
            </a:tbl>
          </a:graphicData>
        </a:graphic>
      </p:graphicFrame>
      <p:sp>
        <p:nvSpPr>
          <p:cNvPr id="6" name="TextBox 4">
            <a:extLst>
              <a:ext uri="{FF2B5EF4-FFF2-40B4-BE49-F238E27FC236}">
                <a16:creationId xmlns:a16="http://schemas.microsoft.com/office/drawing/2014/main" id="{1E4E636E-7F1B-4E96-8C36-1E40CA3FE932}"/>
              </a:ext>
            </a:extLst>
          </p:cNvPr>
          <p:cNvSpPr txBox="1"/>
          <p:nvPr/>
        </p:nvSpPr>
        <p:spPr>
          <a:xfrm>
            <a:off x="930000" y="6030763"/>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spTree>
    <p:extLst>
      <p:ext uri="{BB962C8B-B14F-4D97-AF65-F5344CB8AC3E}">
        <p14:creationId xmlns:p14="http://schemas.microsoft.com/office/powerpoint/2010/main" val="1444505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02874"/>
            <a:ext cx="10634400" cy="523220"/>
          </a:xfrm>
        </p:spPr>
        <p:txBody>
          <a:bodyPr/>
          <a:lstStyle/>
          <a:p>
            <a:r>
              <a:rPr lang="fi-FI" sz="1400" b="0" dirty="0">
                <a:solidFill>
                  <a:schemeClr val="bg1">
                    <a:lumMod val="50000"/>
                  </a:schemeClr>
                </a:solidFill>
              </a:rPr>
              <a:t>Museoita avataan taas kesäkuun alusta lähtien. </a:t>
            </a:r>
            <a:r>
              <a:rPr lang="fi-FI" sz="1400" dirty="0">
                <a:solidFill>
                  <a:schemeClr val="bg1">
                    <a:lumMod val="50000"/>
                  </a:schemeClr>
                </a:solidFill>
              </a:rPr>
              <a:t>Uskotko, että sinä lisäät, pidät ennallaan vai vähennät museokäyntejä tänä kesänä (kesä-elokuu) verrattuna siihen, kuinka usein kävit museoissa viime kesänä (kesä-elokuu)?</a:t>
            </a:r>
            <a:endParaRPr lang="fi-FI" sz="1400" b="0" dirty="0">
              <a:solidFill>
                <a:schemeClr val="bg1">
                  <a:lumMod val="50000"/>
                </a:schemeClr>
              </a:solidFill>
            </a:endParaRPr>
          </a:p>
        </p:txBody>
      </p:sp>
      <p:sp>
        <p:nvSpPr>
          <p:cNvPr id="5" name="TextBox 4"/>
          <p:cNvSpPr txBox="1"/>
          <p:nvPr/>
        </p:nvSpPr>
        <p:spPr>
          <a:xfrm>
            <a:off x="777600" y="6048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 1001</a:t>
            </a:r>
            <a:r>
              <a:rPr sz="900" b="0" i="0" dirty="0">
                <a:latin typeface="Arial"/>
              </a:rPr>
              <a:t>)</a:t>
            </a:r>
          </a:p>
        </p:txBody>
      </p:sp>
      <p:graphicFrame>
        <p:nvGraphicFramePr>
          <p:cNvPr id="8" name="Kaavio 7">
            <a:extLst>
              <a:ext uri="{FF2B5EF4-FFF2-40B4-BE49-F238E27FC236}">
                <a16:creationId xmlns:a16="http://schemas.microsoft.com/office/drawing/2014/main" id="{340C529D-7941-4A4F-8ECE-E767E65D8E77}"/>
              </a:ext>
            </a:extLst>
          </p:cNvPr>
          <p:cNvGraphicFramePr/>
          <p:nvPr>
            <p:extLst>
              <p:ext uri="{D42A27DB-BD31-4B8C-83A1-F6EECF244321}">
                <p14:modId xmlns:p14="http://schemas.microsoft.com/office/powerpoint/2010/main" val="3112867416"/>
              </p:ext>
            </p:extLst>
          </p:nvPr>
        </p:nvGraphicFramePr>
        <p:xfrm>
          <a:off x="777600" y="1349406"/>
          <a:ext cx="10718983" cy="4698594"/>
        </p:xfrm>
        <a:graphic>
          <a:graphicData uri="http://schemas.openxmlformats.org/drawingml/2006/chart">
            <c:chart xmlns:c="http://schemas.openxmlformats.org/drawingml/2006/chart" xmlns:r="http://schemas.openxmlformats.org/officeDocument/2006/relationships" r:id="rId2"/>
          </a:graphicData>
        </a:graphic>
      </p:graphicFrame>
      <p:sp>
        <p:nvSpPr>
          <p:cNvPr id="6" name="Puhekupla: Suorakulmio, kulmat pyöristettu 5">
            <a:extLst>
              <a:ext uri="{FF2B5EF4-FFF2-40B4-BE49-F238E27FC236}">
                <a16:creationId xmlns:a16="http://schemas.microsoft.com/office/drawing/2014/main" id="{D89B4E4F-2641-453F-B691-3A43AF0B5D87}"/>
              </a:ext>
            </a:extLst>
          </p:cNvPr>
          <p:cNvSpPr/>
          <p:nvPr/>
        </p:nvSpPr>
        <p:spPr>
          <a:xfrm>
            <a:off x="8575829" y="2206099"/>
            <a:ext cx="2836171" cy="1198485"/>
          </a:xfrm>
          <a:prstGeom prst="wedgeRoundRectCallout">
            <a:avLst/>
          </a:prstGeom>
          <a:solidFill>
            <a:schemeClr val="bg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i-FI" sz="1000" dirty="0">
                <a:solidFill>
                  <a:schemeClr val="tx1">
                    <a:lumMod val="65000"/>
                    <a:lumOff val="35000"/>
                  </a:schemeClr>
                </a:solidFill>
              </a:rPr>
              <a:t>Joka neljäs uskoo lisäävänsä museokäyntejään tulevana kesänä viime kesään verrattuna. </a:t>
            </a:r>
          </a:p>
          <a:p>
            <a:pPr algn="ctr"/>
            <a:endParaRPr lang="fi-FI" sz="1000" dirty="0">
              <a:solidFill>
                <a:schemeClr val="tx1">
                  <a:lumMod val="65000"/>
                  <a:lumOff val="35000"/>
                </a:schemeClr>
              </a:solidFill>
            </a:endParaRPr>
          </a:p>
          <a:p>
            <a:pPr algn="ctr"/>
            <a:r>
              <a:rPr lang="fi-FI" sz="1000" dirty="0">
                <a:solidFill>
                  <a:schemeClr val="tx1">
                    <a:lumMod val="65000"/>
                    <a:lumOff val="35000"/>
                  </a:schemeClr>
                </a:solidFill>
              </a:rPr>
              <a:t>37% ei usko tekevänsä yhtään museokäyntiä tulevana kesänä. Viime kesän osalta 49% vastasi, ettei tehnyt yhtään museokäyntiä. </a:t>
            </a:r>
          </a:p>
        </p:txBody>
      </p:sp>
      <p:sp>
        <p:nvSpPr>
          <p:cNvPr id="4" name="Tekstiruutu 3">
            <a:extLst>
              <a:ext uri="{FF2B5EF4-FFF2-40B4-BE49-F238E27FC236}">
                <a16:creationId xmlns:a16="http://schemas.microsoft.com/office/drawing/2014/main" id="{4FEB970B-56C0-441C-B308-4DA9282DC2E3}"/>
              </a:ext>
            </a:extLst>
          </p:cNvPr>
          <p:cNvSpPr txBox="1"/>
          <p:nvPr/>
        </p:nvSpPr>
        <p:spPr>
          <a:xfrm>
            <a:off x="8602462" y="4635856"/>
            <a:ext cx="3000653" cy="507831"/>
          </a:xfrm>
          <a:prstGeom prst="rect">
            <a:avLst/>
          </a:prstGeom>
          <a:noFill/>
        </p:spPr>
        <p:txBody>
          <a:bodyPr wrap="square" rtlCol="0">
            <a:spAutoFit/>
          </a:bodyPr>
          <a:lstStyle/>
          <a:p>
            <a:pPr algn="ctr"/>
            <a:r>
              <a:rPr lang="fi-FI" sz="900" dirty="0">
                <a:solidFill>
                  <a:srgbClr val="332C41"/>
                </a:solidFill>
              </a:rPr>
              <a:t>Osalla näin vastanneista tämä vastaus tarkoittaa, ettei tilanne muutu (=ei käynyt myöskään v. 2019) ja osalla tämä tarkoittaa, että käynnit vähenevät (=kävi v. 2019)</a:t>
            </a:r>
          </a:p>
        </p:txBody>
      </p:sp>
      <p:sp>
        <p:nvSpPr>
          <p:cNvPr id="7" name="Nuoli: Oikea 6">
            <a:extLst>
              <a:ext uri="{FF2B5EF4-FFF2-40B4-BE49-F238E27FC236}">
                <a16:creationId xmlns:a16="http://schemas.microsoft.com/office/drawing/2014/main" id="{1046900B-5329-4D8E-958F-6C15878FC2A8}"/>
              </a:ext>
            </a:extLst>
          </p:cNvPr>
          <p:cNvSpPr/>
          <p:nvPr/>
        </p:nvSpPr>
        <p:spPr>
          <a:xfrm>
            <a:off x="8282866" y="4820575"/>
            <a:ext cx="186431" cy="133165"/>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647911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600" y="440668"/>
            <a:ext cx="10634400" cy="369332"/>
          </a:xfrm>
        </p:spPr>
        <p:txBody>
          <a:bodyPr/>
          <a:lstStyle/>
          <a:p>
            <a:r>
              <a:rPr lang="da-DK" sz="1800" dirty="0">
                <a:solidFill>
                  <a:schemeClr val="bg1">
                    <a:lumMod val="50000"/>
                  </a:schemeClr>
                </a:solidFill>
              </a:rPr>
              <a:t>Kyselytutkimus kesän 2020 museovierailuaikeista – toukokuu 2020</a:t>
            </a:r>
          </a:p>
        </p:txBody>
      </p:sp>
      <p:sp>
        <p:nvSpPr>
          <p:cNvPr id="3" name="Text Placeholder 2"/>
          <p:cNvSpPr>
            <a:spLocks noGrp="1"/>
          </p:cNvSpPr>
          <p:nvPr>
            <p:ph type="body" sz="quarter" idx="11"/>
          </p:nvPr>
        </p:nvSpPr>
        <p:spPr>
          <a:xfrm>
            <a:off x="777600" y="822396"/>
            <a:ext cx="10634400" cy="523220"/>
          </a:xfrm>
        </p:spPr>
        <p:txBody>
          <a:bodyPr/>
          <a:lstStyle/>
          <a:p>
            <a:r>
              <a:rPr lang="fi-FI" sz="1400" b="0" dirty="0">
                <a:solidFill>
                  <a:schemeClr val="bg1">
                    <a:lumMod val="50000"/>
                  </a:schemeClr>
                </a:solidFill>
              </a:rPr>
              <a:t>Museoita avataan taas kesäkuun alusta lähtien. </a:t>
            </a:r>
            <a:r>
              <a:rPr lang="fi-FI" sz="1400" dirty="0">
                <a:solidFill>
                  <a:schemeClr val="bg1">
                    <a:lumMod val="50000"/>
                  </a:schemeClr>
                </a:solidFill>
              </a:rPr>
              <a:t>Uskotko, että sinä lisäät, pidät ennallaan vai vähennät museokäyntejä tänä kesänä (kesä-elokuu) verrattuna siihen, kuinka usein kävit museoissa viime kesänä (kesä-elokuu)?</a:t>
            </a:r>
          </a:p>
        </p:txBody>
      </p:sp>
      <p:sp>
        <p:nvSpPr>
          <p:cNvPr id="5" name="TextBox 4"/>
          <p:cNvSpPr txBox="1"/>
          <p:nvPr/>
        </p:nvSpPr>
        <p:spPr>
          <a:xfrm>
            <a:off x="777600" y="6174000"/>
            <a:ext cx="10634400" cy="252000"/>
          </a:xfrm>
          <a:prstGeom prst="rect">
            <a:avLst/>
          </a:prstGeom>
          <a:noFill/>
        </p:spPr>
        <p:txBody>
          <a:bodyPr wrap="square" lIns="90000" tIns="46800" rIns="90000" bIns="46800" anchor="t">
            <a:noAutofit/>
          </a:bodyPr>
          <a:lstStyle/>
          <a:p>
            <a:pPr algn="l">
              <a:defRPr u="none">
                <a:solidFill>
                  <a:srgbClr val="595959"/>
                </a:solidFill>
              </a:defRPr>
            </a:pPr>
            <a:r>
              <a:rPr sz="900" b="0" i="0" dirty="0">
                <a:latin typeface="Arial"/>
              </a:rPr>
              <a:t>Base (</a:t>
            </a:r>
            <a:r>
              <a:rPr lang="fi-FI" sz="900" b="0" i="0" dirty="0">
                <a:latin typeface="Arial"/>
              </a:rPr>
              <a:t>KAIKKI</a:t>
            </a:r>
            <a:r>
              <a:rPr sz="900" b="0" i="0" dirty="0">
                <a:latin typeface="Arial"/>
              </a:rPr>
              <a:t>)</a:t>
            </a:r>
          </a:p>
        </p:txBody>
      </p:sp>
      <p:graphicFrame>
        <p:nvGraphicFramePr>
          <p:cNvPr id="6" name="Chart 5"/>
          <p:cNvGraphicFramePr>
            <a:graphicFrameLocks noGrp="1"/>
          </p:cNvGraphicFramePr>
          <p:nvPr>
            <p:extLst>
              <p:ext uri="{D42A27DB-BD31-4B8C-83A1-F6EECF244321}">
                <p14:modId xmlns:p14="http://schemas.microsoft.com/office/powerpoint/2010/main" val="1418221948"/>
              </p:ext>
            </p:extLst>
          </p:nvPr>
        </p:nvGraphicFramePr>
        <p:xfrm>
          <a:off x="568171" y="1358010"/>
          <a:ext cx="10928412" cy="489186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YouGov Content">
  <a:themeElements>
    <a:clrScheme name="YouGov Colors 2020">
      <a:dk1>
        <a:srgbClr val="000000"/>
      </a:dk1>
      <a:lt1>
        <a:srgbClr val="FFFFFF"/>
      </a:lt1>
      <a:dk2>
        <a:srgbClr val="241D36"/>
      </a:dk2>
      <a:lt2>
        <a:srgbClr val="B3B5B3"/>
      </a:lt2>
      <a:accent1>
        <a:srgbClr val="7C64C3"/>
      </a:accent1>
      <a:accent2>
        <a:srgbClr val="F372A1"/>
      </a:accent2>
      <a:accent3>
        <a:srgbClr val="29CDCA"/>
      </a:accent3>
      <a:accent4>
        <a:srgbClr val="AE61C4"/>
      </a:accent4>
      <a:accent5>
        <a:srgbClr val="FF6352"/>
      </a:accent5>
      <a:accent6>
        <a:srgbClr val="00B7B4"/>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err="1" smtClean="0">
            <a:solidFill>
              <a:srgbClr val="332C41"/>
            </a:solidFill>
          </a:defRPr>
        </a:defPPr>
      </a:lstStyle>
    </a:txDef>
  </a:objectDefaults>
  <a:extraClrSchemeLst/>
  <a:extLst>
    <a:ext uri="{05A4C25C-085E-4340-85A3-A5531E510DB2}">
      <thm15:themeFamily xmlns:thm15="http://schemas.microsoft.com/office/thememl/2012/main" name="YouGov_PowerPoint_Template_2019_09_16.pptx" id="{883657CB-C8B7-4058-BBAC-C150D0376613}" vid="{C6CA93C2-A70E-4A33-B76F-4FE2E08B727C}"/>
    </a:ext>
  </a:extLst>
</a:theme>
</file>

<file path=ppt/theme/theme2.xml><?xml version="1.0" encoding="utf-8"?>
<a:theme xmlns:a="http://schemas.openxmlformats.org/drawingml/2006/main" name="2_YouGov Content">
  <a:themeElements>
    <a:clrScheme name="YouGov Colors 2020">
      <a:dk1>
        <a:srgbClr val="000000"/>
      </a:dk1>
      <a:lt1>
        <a:srgbClr val="FFFFFF"/>
      </a:lt1>
      <a:dk2>
        <a:srgbClr val="241D36"/>
      </a:dk2>
      <a:lt2>
        <a:srgbClr val="B3B5B3"/>
      </a:lt2>
      <a:accent1>
        <a:srgbClr val="7C64C3"/>
      </a:accent1>
      <a:accent2>
        <a:srgbClr val="F372A1"/>
      </a:accent2>
      <a:accent3>
        <a:srgbClr val="29CDCA"/>
      </a:accent3>
      <a:accent4>
        <a:srgbClr val="AE61C4"/>
      </a:accent4>
      <a:accent5>
        <a:srgbClr val="FF6352"/>
      </a:accent5>
      <a:accent6>
        <a:srgbClr val="00B7B4"/>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err="1" smtClean="0">
            <a:solidFill>
              <a:srgbClr val="332C41"/>
            </a:solidFill>
          </a:defRPr>
        </a:defPPr>
      </a:lstStyle>
    </a:txDef>
  </a:objectDefaults>
  <a:extraClrSchemeLst/>
  <a:extLst>
    <a:ext uri="{05A4C25C-085E-4340-85A3-A5531E510DB2}">
      <thm15:themeFamily xmlns:thm15="http://schemas.microsoft.com/office/thememl/2012/main" name="2020_Nordic_PlanTrack_SalesDeck.potx" id="{0EBC10DF-D442-4163-A51B-0CECC7997F33}" vid="{0C5FC189-5F37-49BB-994F-021B849D1D13}"/>
    </a:ext>
  </a:extLst>
</a:theme>
</file>

<file path=ppt/theme/theme3.xml><?xml version="1.0" encoding="utf-8"?>
<a:theme xmlns:a="http://schemas.openxmlformats.org/drawingml/2006/main" name="Office Theme">
  <a:themeElements>
    <a:clrScheme name="YouGov Colors">
      <a:dk1>
        <a:srgbClr val="4D4C4D"/>
      </a:dk1>
      <a:lt1>
        <a:srgbClr val="B4B5B4"/>
      </a:lt1>
      <a:dk2>
        <a:srgbClr val="DA2C2D"/>
      </a:dk2>
      <a:lt2>
        <a:srgbClr val="B3B5B3"/>
      </a:lt2>
      <a:accent1>
        <a:srgbClr val="EC4079"/>
      </a:accent1>
      <a:accent2>
        <a:srgbClr val="9575CD"/>
      </a:accent2>
      <a:accent3>
        <a:srgbClr val="00BFA5"/>
      </a:accent3>
      <a:accent4>
        <a:srgbClr val="FFB74D"/>
      </a:accent4>
      <a:accent5>
        <a:srgbClr val="8797EB"/>
      </a:accent5>
      <a:accent6>
        <a:srgbClr val="B2E279"/>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3519</Words>
  <Application>Microsoft Macintosh PowerPoint</Application>
  <PresentationFormat>Laajakuva</PresentationFormat>
  <Paragraphs>901</Paragraphs>
  <Slides>23</Slides>
  <Notes>2</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23</vt:i4>
      </vt:variant>
    </vt:vector>
  </HeadingPairs>
  <TitlesOfParts>
    <vt:vector size="30" baseType="lpstr">
      <vt:lpstr>Arial</vt:lpstr>
      <vt:lpstr>Calibri</vt:lpstr>
      <vt:lpstr>Raleway</vt:lpstr>
      <vt:lpstr>Trebuchet MS</vt:lpstr>
      <vt:lpstr>Wingdings</vt:lpstr>
      <vt:lpstr>YouGov Content</vt:lpstr>
      <vt:lpstr>2_YouGov Content</vt:lpstr>
      <vt:lpstr>Suomen museoliitto</vt:lpstr>
      <vt:lpstr>PowerPoint-esitys</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Kyselytutkimus kesän 2020 museovierailuaikeista – toukokuu 2020</vt:lpstr>
      <vt:lpstr>PowerPoint-esitys</vt:lpstr>
      <vt:lpstr>Worldwide locations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2019-09-26T09:19:38Z</dcterms:created>
  <dcterms:modified xsi:type="dcterms:W3CDTF">2020-05-26T05:09:09Z</dcterms:modified>
</cp:coreProperties>
</file>