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orsiva"/>
      <p:regular r:id="rId14"/>
      <p:bold r:id="rId15"/>
      <p:italic r:id="rId16"/>
      <p:boldItalic r:id="rId17"/>
    </p:embeddedFont>
    <p:embeddedFont>
      <p:font typeface="Caveat"/>
      <p:regular r:id="rId18"/>
      <p:bold r:id="rId19"/>
    </p:embeddedFont>
    <p:embeddedFont>
      <p:font typeface="Pacifico"/>
      <p:regular r:id="rId20"/>
    </p:embeddedFont>
    <p:embeddedFont>
      <p:font typeface="Syncopate"/>
      <p:regular r:id="rId21"/>
      <p:bold r:id="rId22"/>
    </p:embeddedFont>
    <p:embeddedFont>
      <p:font typeface="Merriweather"/>
      <p:regular r:id="rId23"/>
      <p:bold r:id="rId24"/>
      <p:italic r:id="rId25"/>
      <p:boldItalic r:id="rId26"/>
    </p:embeddedFon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22" Type="http://schemas.openxmlformats.org/officeDocument/2006/relationships/font" Target="fonts/Syncopate-bold.fntdata"/><Relationship Id="rId21" Type="http://schemas.openxmlformats.org/officeDocument/2006/relationships/font" Target="fonts/Syncopate-regular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orsiva-bold.fntdata"/><Relationship Id="rId14" Type="http://schemas.openxmlformats.org/officeDocument/2006/relationships/font" Target="fonts/Corsiva-regular.fntdata"/><Relationship Id="rId17" Type="http://schemas.openxmlformats.org/officeDocument/2006/relationships/font" Target="fonts/Corsiva-boldItalic.fntdata"/><Relationship Id="rId16" Type="http://schemas.openxmlformats.org/officeDocument/2006/relationships/font" Target="fonts/Corsiva-italic.fntdata"/><Relationship Id="rId19" Type="http://schemas.openxmlformats.org/officeDocument/2006/relationships/font" Target="fonts/Caveat-bold.fntdata"/><Relationship Id="rId18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859068923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859068923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5a20e01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5a20e01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850deaad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850deaad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85906892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85906892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197fb2556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197fb255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197fb255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197fb255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197fb255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197fb255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85906892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85906892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eta.experien.city/museumRun2/#/lobby/3802" TargetMode="External"/><Relationship Id="rId4" Type="http://schemas.openxmlformats.org/officeDocument/2006/relationships/hyperlink" Target="https://beta.experien.city/museumRun2/#/admin/100088" TargetMode="External"/><Relationship Id="rId11" Type="http://schemas.openxmlformats.org/officeDocument/2006/relationships/hyperlink" Target="https://beta.experien.city/cityportal/#/portals/scnin/site" TargetMode="External"/><Relationship Id="rId10" Type="http://schemas.openxmlformats.org/officeDocument/2006/relationships/hyperlink" Target="https://beta.experien.city/cityportal/#/portals/scnin/site" TargetMode="External"/><Relationship Id="rId12" Type="http://schemas.openxmlformats.org/officeDocument/2006/relationships/hyperlink" Target="http://bit.ly/Talila" TargetMode="External"/><Relationship Id="rId9" Type="http://schemas.openxmlformats.org/officeDocument/2006/relationships/hyperlink" Target="https://beta.experien.city/cityportal/#/portals/scnin/site" TargetMode="External"/><Relationship Id="rId5" Type="http://schemas.openxmlformats.org/officeDocument/2006/relationships/hyperlink" Target="https://beta.experien.city/museumRun2/#/lobby/100063" TargetMode="External"/><Relationship Id="rId6" Type="http://schemas.openxmlformats.org/officeDocument/2006/relationships/hyperlink" Target="https://beta.experien.city/museumRun2/#/lobby/100063" TargetMode="External"/><Relationship Id="rId7" Type="http://schemas.openxmlformats.org/officeDocument/2006/relationships/hyperlink" Target="https://beta.experien.city/museumRun2/#/lobby/100063" TargetMode="External"/><Relationship Id="rId8" Type="http://schemas.openxmlformats.org/officeDocument/2006/relationships/hyperlink" Target="https://beta.experien.city/cityportal/#/portals/scnin/sit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Talila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4.png"/><Relationship Id="rId13" Type="http://schemas.openxmlformats.org/officeDocument/2006/relationships/image" Target="../media/image8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5" Type="http://schemas.openxmlformats.org/officeDocument/2006/relationships/hyperlink" Target="http://bit.ly/Talila" TargetMode="External"/><Relationship Id="rId14" Type="http://schemas.openxmlformats.org/officeDocument/2006/relationships/image" Target="../media/image18.png"/><Relationship Id="rId17" Type="http://schemas.openxmlformats.org/officeDocument/2006/relationships/image" Target="../media/image12.png"/><Relationship Id="rId16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hyperlink" Target="http://bit.ly/Talil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hyperlink" Target="http://bit.ly/Talila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hyperlink" Target="http://bit.ly/Talil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7" Type="http://schemas.openxmlformats.org/officeDocument/2006/relationships/hyperlink" Target="http://bit.ly/Talil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hyperlink" Target="http://bit.ly/Talila" TargetMode="External"/><Relationship Id="rId5" Type="http://schemas.openxmlformats.org/officeDocument/2006/relationships/image" Target="../media/image31.png"/><Relationship Id="rId6" Type="http://schemas.openxmlformats.org/officeDocument/2006/relationships/hyperlink" Target="https://beta.experien.city/museumRun2/#/lobby/3802" TargetMode="External"/><Relationship Id="rId7" Type="http://schemas.openxmlformats.org/officeDocument/2006/relationships/hyperlink" Target="https://beta.experien.city/museumRun2/#/lobby/1000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7525" y="0"/>
            <a:ext cx="8520600" cy="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4125"/>
                </a:solidFill>
              </a:rPr>
              <a:t>Digital S</a:t>
            </a:r>
            <a:r>
              <a:rPr lang="en" sz="2400">
                <a:solidFill>
                  <a:srgbClr val="CC4125"/>
                </a:solidFill>
              </a:rPr>
              <a:t>torytelling</a:t>
            </a:r>
            <a:endParaRPr sz="2400">
              <a:solidFill>
                <a:srgbClr val="CC4125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56488" y="702417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57525" y="575125"/>
            <a:ext cx="2797500" cy="22047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61119" y="81428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61119" y="103691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61119" y="117214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561119" y="134784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561119" y="1530022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114079" y="731801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218710" y="84366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218710" y="106629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218710" y="120153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218710" y="137722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218710" y="1559406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346576" y="1559406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504629" y="1579037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1504629" y="180166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504629" y="193689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1504629" y="2112597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1504629" y="229477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74443" y="731801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79074" y="84366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79074" y="106629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579074" y="120153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79074" y="137722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579074" y="1559406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6468438" y="715267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6269475" y="587975"/>
            <a:ext cx="2797500" cy="22047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6573069" y="82713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6573069" y="104976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6573069" y="118499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6573069" y="136069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6573069" y="1542872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8126029" y="744651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230660" y="85651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8230660" y="107914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8230660" y="121438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8230660" y="139007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8230660" y="1572256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7358526" y="1572256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7516579" y="1591887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7516579" y="181451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7516579" y="194974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7516579" y="2125447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7516579" y="230762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6486393" y="744651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6591024" y="85651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6591024" y="107914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6591024" y="121438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6591024" y="139007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6591024" y="1572256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4210163" y="2922642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4011200" y="2795350"/>
            <a:ext cx="2797500" cy="22047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4314794" y="303451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4314794" y="325713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4314794" y="339237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4314794" y="356806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4314794" y="3750247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5867754" y="2952026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5972385" y="306389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5972385" y="328652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5972385" y="342175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972385" y="359745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5972385" y="3779631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5100251" y="3779631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5258304" y="3799262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5258304" y="402188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5258304" y="415712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5258304" y="4332822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5258304" y="451499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4228118" y="2952026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4332749" y="306389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4332749" y="328652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4332749" y="342175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4332749" y="359745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4332749" y="3779631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307313" y="2969242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247475" y="2841950"/>
            <a:ext cx="2658300" cy="21582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11944" y="308111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1411944" y="330373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411944" y="343897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1411944" y="361466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1411944" y="3796847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2964904" y="2998626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069535" y="311049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3069535" y="333312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3069535" y="346835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3069535" y="364405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3069535" y="3826231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2197401" y="3826231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2355454" y="3845862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2355454" y="4068488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2355454" y="420372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2355454" y="4379422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2355454" y="4561599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1325268" y="2998626"/>
            <a:ext cx="633900" cy="11034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1429899" y="3110494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1429899" y="3333120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1429899" y="3468355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1429899" y="3644053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429899" y="3826231"/>
            <a:ext cx="460800" cy="22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619050" y="904475"/>
            <a:ext cx="3486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690225" y="1305913"/>
            <a:ext cx="238500" cy="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7081250" y="3145275"/>
            <a:ext cx="17409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Chulola, Ethnobotanical Garden, Puebla, Mexico</a:t>
            </a:r>
            <a:r>
              <a:rPr lang="en" sz="18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.</a:t>
            </a:r>
            <a:endParaRPr sz="18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3214450" y="811775"/>
            <a:ext cx="1357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focus Terra, Zurich</a:t>
            </a:r>
            <a:endParaRPr b="1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4146863" y="1608375"/>
            <a:ext cx="21198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Anatomia </a:t>
            </a: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museum</a:t>
            </a:r>
            <a:r>
              <a:rPr lang="en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 Complutense University, Madrid</a:t>
            </a:r>
            <a:endParaRPr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13"/>
          <p:cNvSpPr txBox="1"/>
          <p:nvPr/>
        </p:nvSpPr>
        <p:spPr>
          <a:xfrm>
            <a:off x="0" y="3133050"/>
            <a:ext cx="13575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8"/>
              </a:rPr>
              <a:t>Sakhnin,</a:t>
            </a:r>
            <a:endParaRPr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9"/>
              </a:rPr>
              <a:t>Environmental</a:t>
            </a:r>
            <a:r>
              <a:rPr lang="en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0"/>
              </a:rPr>
              <a:t> Science center, </a:t>
            </a:r>
            <a:endParaRPr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1"/>
              </a:rPr>
              <a:t>Israel</a:t>
            </a:r>
            <a:endParaRPr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0" y="0"/>
            <a:ext cx="14298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12"/>
              </a:rPr>
              <a:t>http://bit.ly/Talila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>
            <a:off x="62800" y="734900"/>
            <a:ext cx="2359800" cy="421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"/>
          <p:cNvSpPr txBox="1"/>
          <p:nvPr>
            <p:ph type="ctrTitle"/>
          </p:nvPr>
        </p:nvSpPr>
        <p:spPr>
          <a:xfrm>
            <a:off x="257525" y="0"/>
            <a:ext cx="8520600" cy="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4125"/>
                </a:solidFill>
              </a:rPr>
              <a:t>Create Your Digital Story Around the Museum</a:t>
            </a:r>
            <a:endParaRPr sz="2400">
              <a:solidFill>
                <a:srgbClr val="CC4125"/>
              </a:solidFill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196175" y="1126125"/>
            <a:ext cx="1011300" cy="4629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  </a:t>
            </a:r>
            <a:r>
              <a:rPr lang="en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Test</a:t>
            </a:r>
            <a:endParaRPr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875550" y="1375988"/>
            <a:ext cx="1011300" cy="473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Merriweather"/>
                <a:ea typeface="Merriweather"/>
                <a:cs typeface="Merriweather"/>
                <a:sym typeface="Merriweather"/>
              </a:rPr>
              <a:t>survey</a:t>
            </a:r>
            <a:endParaRPr>
              <a:solidFill>
                <a:srgbClr val="1155CC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311700" y="1737200"/>
            <a:ext cx="1374600" cy="4737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Syncopate"/>
                <a:ea typeface="Syncopate"/>
                <a:cs typeface="Syncopate"/>
                <a:sym typeface="Syncopate"/>
              </a:rPr>
              <a:t>mission</a:t>
            </a:r>
            <a:endParaRPr b="1">
              <a:solidFill>
                <a:srgbClr val="0000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691925" y="2105063"/>
            <a:ext cx="1651800" cy="568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    </a:t>
            </a:r>
            <a:r>
              <a:rPr lang="en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Scientific data</a:t>
            </a:r>
            <a:endParaRPr>
              <a:solidFill>
                <a:srgbClr val="1155C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138725" y="3591750"/>
            <a:ext cx="1126200" cy="594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38725" y="2872700"/>
            <a:ext cx="1126200" cy="5688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017575" y="4464500"/>
            <a:ext cx="1374600" cy="513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922775" y="3387200"/>
            <a:ext cx="1251600" cy="473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Pacifico"/>
                <a:ea typeface="Pacifico"/>
                <a:cs typeface="Pacifico"/>
                <a:sym typeface="Pacifico"/>
              </a:rPr>
              <a:t>Information</a:t>
            </a:r>
            <a:endParaRPr>
              <a:solidFill>
                <a:srgbClr val="1155C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257525" y="3640325"/>
            <a:ext cx="8886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Location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474750" y="2500175"/>
            <a:ext cx="913200" cy="4398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veat"/>
                <a:ea typeface="Caveat"/>
                <a:cs typeface="Caveat"/>
                <a:sym typeface="Caveat"/>
              </a:rPr>
              <a:t>  </a:t>
            </a:r>
            <a:r>
              <a:rPr lang="en" sz="1800">
                <a:latin typeface="Caveat"/>
                <a:ea typeface="Caveat"/>
                <a:cs typeface="Caveat"/>
                <a:sym typeface="Caveat"/>
              </a:rPr>
              <a:t>Tags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257525" y="2912863"/>
            <a:ext cx="8886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Picture</a:t>
            </a:r>
            <a:endParaRPr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554025" y="4095657"/>
            <a:ext cx="1055700" cy="473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55CC"/>
                </a:solidFill>
                <a:latin typeface="Corsiva"/>
                <a:ea typeface="Corsiva"/>
                <a:cs typeface="Corsiva"/>
                <a:sym typeface="Corsiva"/>
              </a:rPr>
              <a:t>Comment</a:t>
            </a:r>
            <a:endParaRPr b="1" sz="1800">
              <a:solidFill>
                <a:srgbClr val="1155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6026975" y="766400"/>
            <a:ext cx="800100" cy="150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5867200" y="710000"/>
            <a:ext cx="3276900" cy="24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7929350" y="1126125"/>
            <a:ext cx="800100" cy="150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7317350" y="862400"/>
            <a:ext cx="800100" cy="150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6707750" y="1223600"/>
            <a:ext cx="800100" cy="150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6142050" y="948000"/>
            <a:ext cx="800100" cy="150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1079075" y="766400"/>
            <a:ext cx="1251600" cy="594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155CC"/>
                </a:solidFill>
                <a:latin typeface="Corsiva"/>
                <a:ea typeface="Corsiva"/>
                <a:cs typeface="Corsiva"/>
                <a:sym typeface="Corsiva"/>
              </a:rPr>
              <a:t>  </a:t>
            </a:r>
            <a:r>
              <a:rPr b="1" lang="en" sz="1800">
                <a:solidFill>
                  <a:srgbClr val="1155CC"/>
                </a:solidFill>
                <a:latin typeface="Corsiva"/>
                <a:ea typeface="Corsiva"/>
                <a:cs typeface="Corsiva"/>
                <a:sym typeface="Corsiva"/>
              </a:rPr>
              <a:t>Comment</a:t>
            </a:r>
            <a:endParaRPr b="1" sz="1800">
              <a:solidFill>
                <a:srgbClr val="1155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1133525" y="4558325"/>
            <a:ext cx="830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55CC"/>
                </a:solidFill>
                <a:latin typeface="Corsiva"/>
                <a:ea typeface="Corsiva"/>
                <a:cs typeface="Corsiva"/>
                <a:sym typeface="Corsiva"/>
              </a:rPr>
              <a:t>Rating</a:t>
            </a:r>
            <a:endParaRPr b="1" sz="1800">
              <a:solidFill>
                <a:srgbClr val="1155CC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1344275" y="2877238"/>
            <a:ext cx="830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9" name="Google Shape;189;p14"/>
          <p:cNvSpPr txBox="1"/>
          <p:nvPr/>
        </p:nvSpPr>
        <p:spPr>
          <a:xfrm>
            <a:off x="0" y="0"/>
            <a:ext cx="13881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3"/>
              </a:rPr>
              <a:t>http://bit.ly/Talila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ctrTitle"/>
          </p:nvPr>
        </p:nvSpPr>
        <p:spPr>
          <a:xfrm>
            <a:off x="311700" y="250650"/>
            <a:ext cx="8520600" cy="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</a:rPr>
              <a:t>Interaction </a:t>
            </a:r>
            <a:r>
              <a:rPr lang="en" sz="3600">
                <a:solidFill>
                  <a:srgbClr val="CC0000"/>
                </a:solidFill>
              </a:rPr>
              <a:t>components</a:t>
            </a:r>
            <a:endParaRPr sz="3600">
              <a:solidFill>
                <a:srgbClr val="CC0000"/>
              </a:solidFill>
            </a:endParaRPr>
          </a:p>
        </p:txBody>
      </p:sp>
      <p:sp>
        <p:nvSpPr>
          <p:cNvPr id="195" name="Google Shape;19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614625" y="4022750"/>
            <a:ext cx="1001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7662150" y="3916425"/>
            <a:ext cx="10011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</a:t>
            </a:r>
            <a:endParaRPr/>
          </a:p>
        </p:txBody>
      </p:sp>
      <p:pic>
        <p:nvPicPr>
          <p:cNvPr id="198" name="Google Shape;1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3488" y="824663"/>
            <a:ext cx="1447750" cy="19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112" y="2842650"/>
            <a:ext cx="185357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0151" y="4122325"/>
            <a:ext cx="286562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8869" y="3916419"/>
            <a:ext cx="1173750" cy="10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0696" y="2827498"/>
            <a:ext cx="1533325" cy="201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2800" y="746375"/>
            <a:ext cx="1226689" cy="19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5875" y="664500"/>
            <a:ext cx="1334775" cy="19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880" y="3879725"/>
            <a:ext cx="2431245" cy="10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61650" y="2895125"/>
            <a:ext cx="1946075" cy="8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70425" y="827250"/>
            <a:ext cx="1159575" cy="19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2138" y="482150"/>
            <a:ext cx="1946075" cy="10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77022" y="90752"/>
            <a:ext cx="687468" cy="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/>
          <p:nvPr/>
        </p:nvSpPr>
        <p:spPr>
          <a:xfrm>
            <a:off x="0" y="60921"/>
            <a:ext cx="16623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15"/>
              </a:rPr>
              <a:t>http://bit.ly/Talila</a:t>
            </a:r>
            <a:endParaRPr/>
          </a:p>
        </p:txBody>
      </p:sp>
      <p:pic>
        <p:nvPicPr>
          <p:cNvPr id="211" name="Google Shape;211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425" y="1620275"/>
            <a:ext cx="1746650" cy="22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37111" y="2676125"/>
            <a:ext cx="1589149" cy="144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type="ctrTitle"/>
          </p:nvPr>
        </p:nvSpPr>
        <p:spPr>
          <a:xfrm>
            <a:off x="311700" y="250650"/>
            <a:ext cx="8520600" cy="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</a:rPr>
              <a:t>Location Interactive Learning Object = LILO</a:t>
            </a:r>
            <a:endParaRPr sz="2400">
              <a:solidFill>
                <a:srgbClr val="CC0000"/>
              </a:solidFill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614625" y="4022750"/>
            <a:ext cx="1001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7662150" y="3916425"/>
            <a:ext cx="10011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125" y="763650"/>
            <a:ext cx="1491175" cy="25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6500" y="1645975"/>
            <a:ext cx="1894800" cy="3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950" y="1692450"/>
            <a:ext cx="2100850" cy="32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425" y="697425"/>
            <a:ext cx="1661575" cy="27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0" y="0"/>
            <a:ext cx="20721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7"/>
              </a:rPr>
              <a:t>http://bit.ly/Talila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ctrTitle"/>
          </p:nvPr>
        </p:nvSpPr>
        <p:spPr>
          <a:xfrm>
            <a:off x="311700" y="338100"/>
            <a:ext cx="85206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</a:rPr>
              <a:t>Dependencies</a:t>
            </a:r>
            <a:r>
              <a:rPr lang="en" sz="3600">
                <a:solidFill>
                  <a:srgbClr val="1155CC"/>
                </a:solidFill>
              </a:rPr>
              <a:t> </a:t>
            </a:r>
            <a:endParaRPr sz="3600">
              <a:solidFill>
                <a:srgbClr val="1155CC"/>
              </a:solidFill>
            </a:endParaRPr>
          </a:p>
        </p:txBody>
      </p:sp>
      <p:pic>
        <p:nvPicPr>
          <p:cNvPr id="230" name="Google Shape;2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25" y="1421550"/>
            <a:ext cx="1586643" cy="162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400" y="1384150"/>
            <a:ext cx="1783575" cy="16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100" y="3415100"/>
            <a:ext cx="1723250" cy="14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2725" y="3440525"/>
            <a:ext cx="1850250" cy="15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7525" y="1332050"/>
            <a:ext cx="1723250" cy="17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3124" y="3367866"/>
            <a:ext cx="1850250" cy="1602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0" y="0"/>
            <a:ext cx="19278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9"/>
              </a:rPr>
              <a:t>http://bit.ly/Talila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>
            <p:ph type="ctrTitle"/>
          </p:nvPr>
        </p:nvSpPr>
        <p:spPr>
          <a:xfrm>
            <a:off x="311700" y="338100"/>
            <a:ext cx="85206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</a:rPr>
              <a:t>Rules </a:t>
            </a:r>
            <a:endParaRPr sz="3600">
              <a:solidFill>
                <a:srgbClr val="CC0000"/>
              </a:solidFill>
            </a:endParaRPr>
          </a:p>
        </p:txBody>
      </p:sp>
      <p:sp>
        <p:nvSpPr>
          <p:cNvPr id="242" name="Google Shape;242;p18"/>
          <p:cNvSpPr txBox="1"/>
          <p:nvPr>
            <p:ph idx="1" type="subTitle"/>
          </p:nvPr>
        </p:nvSpPr>
        <p:spPr>
          <a:xfrm>
            <a:off x="311700" y="1602725"/>
            <a:ext cx="8520600" cy="27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813" y="16276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/>
          <p:nvPr/>
        </p:nvSpPr>
        <p:spPr>
          <a:xfrm>
            <a:off x="625175" y="1338700"/>
            <a:ext cx="1957200" cy="2752200"/>
          </a:xfrm>
          <a:prstGeom prst="roundRect">
            <a:avLst>
              <a:gd fmla="val 16667" name="adj"/>
            </a:avLst>
          </a:prstGeom>
          <a:solidFill>
            <a:srgbClr val="86A1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00" y="1615188"/>
            <a:ext cx="1571300" cy="21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/>
          <p:nvPr/>
        </p:nvSpPr>
        <p:spPr>
          <a:xfrm>
            <a:off x="3147313" y="1442800"/>
            <a:ext cx="2513700" cy="2648100"/>
          </a:xfrm>
          <a:prstGeom prst="roundRect">
            <a:avLst>
              <a:gd fmla="val 16667" name="adj"/>
            </a:avLst>
          </a:prstGeom>
          <a:solidFill>
            <a:srgbClr val="86A1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8975" y="1424325"/>
            <a:ext cx="1957200" cy="27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6"/>
              </a:rPr>
              <a:t>http://bit.ly/Talila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9"/>
          <p:cNvSpPr txBox="1"/>
          <p:nvPr>
            <p:ph idx="1" type="subTitle"/>
          </p:nvPr>
        </p:nvSpPr>
        <p:spPr>
          <a:xfrm>
            <a:off x="311700" y="255850"/>
            <a:ext cx="85206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Scenes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000" y="722750"/>
            <a:ext cx="2147625" cy="38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536" y="744584"/>
            <a:ext cx="2147625" cy="37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2725" y="765713"/>
            <a:ext cx="2281275" cy="372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9"/>
          <p:cNvSpPr txBox="1"/>
          <p:nvPr/>
        </p:nvSpPr>
        <p:spPr>
          <a:xfrm>
            <a:off x="2603600" y="1051025"/>
            <a:ext cx="1765500" cy="1284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Welcome to the Stone  Age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3391600" y="1484750"/>
            <a:ext cx="953100" cy="592500"/>
          </a:xfrm>
          <a:prstGeom prst="rect">
            <a:avLst/>
          </a:prstGeom>
          <a:solidFill>
            <a:srgbClr val="86A1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You are invited to find out how people lived many years ago.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2823500" y="3091325"/>
            <a:ext cx="1337700" cy="262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How do we play?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3281650" y="3616675"/>
            <a:ext cx="403200" cy="348300"/>
          </a:xfrm>
          <a:prstGeom prst="rect">
            <a:avLst/>
          </a:prstGeom>
          <a:solidFill>
            <a:srgbClr val="86A1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Let’s </a:t>
            </a:r>
            <a:r>
              <a:rPr lang="en" sz="800">
                <a:solidFill>
                  <a:srgbClr val="FFFFFF"/>
                </a:solidFill>
              </a:rPr>
              <a:t>Start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62" name="Google Shape;2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2725" y="765713"/>
            <a:ext cx="2281275" cy="372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6">
            <a:alphaModFix/>
          </a:blip>
          <a:srcRect b="0" l="6074" r="6136" t="15618"/>
          <a:stretch/>
        </p:blipFill>
        <p:spPr>
          <a:xfrm>
            <a:off x="117375" y="746250"/>
            <a:ext cx="2078325" cy="36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/>
          <p:nvPr/>
        </p:nvSpPr>
        <p:spPr>
          <a:xfrm>
            <a:off x="355600" y="1227075"/>
            <a:ext cx="1869300" cy="796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438D8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Acacia raddiana trees are oasis  to many organisms and animals who can eat from the leaves and enjoy the shadow.</a:t>
            </a:r>
            <a:endParaRPr sz="700"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are going to explore the tree and its elaborated ecosystem.</a:t>
            </a:r>
            <a:endParaRPr sz="700"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7"/>
              </a:rPr>
              <a:t>http://bit.ly/Talila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9F217">
            <a:alpha val="53800"/>
          </a:srgbClr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/>
        </p:nvSpPr>
        <p:spPr>
          <a:xfrm>
            <a:off x="614625" y="4022750"/>
            <a:ext cx="1001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b="7991" l="0" r="0" t="11854"/>
          <a:stretch/>
        </p:blipFill>
        <p:spPr>
          <a:xfrm>
            <a:off x="5148875" y="1323325"/>
            <a:ext cx="3467050" cy="34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0"/>
          <p:cNvSpPr txBox="1"/>
          <p:nvPr/>
        </p:nvSpPr>
        <p:spPr>
          <a:xfrm>
            <a:off x="0" y="0"/>
            <a:ext cx="16800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4"/>
              </a:rPr>
              <a:t>http://bit.ly/Talila</a:t>
            </a:r>
            <a:endParaRPr/>
          </a:p>
        </p:txBody>
      </p:sp>
      <p:pic>
        <p:nvPicPr>
          <p:cNvPr id="273" name="Google Shape;2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750" y="1323325"/>
            <a:ext cx="3964526" cy="33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 txBox="1"/>
          <p:nvPr/>
        </p:nvSpPr>
        <p:spPr>
          <a:xfrm>
            <a:off x="6238225" y="874363"/>
            <a:ext cx="16800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Puebla, Mexico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783200" y="867775"/>
            <a:ext cx="35673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Complutense university, Madrid , Spain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2347025" y="317350"/>
            <a:ext cx="4571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</a:rPr>
              <a:t>Interactive City map</a:t>
            </a:r>
            <a:endParaRPr sz="36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