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1"/>
  </p:notesMasterIdLst>
  <p:sldIdLst>
    <p:sldId id="275" r:id="rId3"/>
    <p:sldId id="266" r:id="rId4"/>
    <p:sldId id="270" r:id="rId5"/>
    <p:sldId id="271" r:id="rId6"/>
    <p:sldId id="276" r:id="rId7"/>
    <p:sldId id="269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84" autoAdjust="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-Arbeitsblat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-Arbeitsblat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 b="1" i="0" baseline="0" dirty="0">
                <a:effectLst/>
              </a:rPr>
              <a:t>Survey of Undergraduate Research Experience (SURE): </a:t>
            </a:r>
            <a:endParaRPr lang="en-US" sz="1600" b="1" i="0" baseline="0" dirty="0" smtClean="0">
              <a:effectLst/>
            </a:endParaRPr>
          </a:p>
          <a:p>
            <a:pPr>
              <a:defRPr/>
            </a:pPr>
            <a:r>
              <a:rPr lang="en-US" sz="1600" b="1" i="0" baseline="0" dirty="0" smtClean="0">
                <a:effectLst/>
              </a:rPr>
              <a:t>Comparative </a:t>
            </a:r>
            <a:r>
              <a:rPr lang="en-US" sz="1600" b="1" i="0" baseline="0" dirty="0">
                <a:effectLst/>
              </a:rPr>
              <a:t>Learning Gains</a:t>
            </a:r>
            <a:endParaRPr lang="en-US" sz="1600" dirty="0">
              <a:effectLst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'UBRP collapsed - 13-14 SURE'!$B$1</c:f>
              <c:strCache>
                <c:ptCount val="1"/>
                <c:pt idx="0">
                  <c:v>UBRP 2013-15 (n=63)</c:v>
                </c:pt>
              </c:strCache>
            </c:strRef>
          </c:tx>
          <c:cat>
            <c:strRef>
              <c:f>'UBRP collapsed - 13-14 SURE'!$A$2:$A$22</c:f>
              <c:strCache>
                <c:ptCount val="21"/>
                <c:pt idx="0">
                  <c:v>Clarify career path</c:v>
                </c:pt>
                <c:pt idx="1">
                  <c:v>Skill interpretating results</c:v>
                </c:pt>
                <c:pt idx="2">
                  <c:v>Tolerance for obstacles</c:v>
                </c:pt>
                <c:pt idx="3">
                  <c:v>Readiness for more research</c:v>
                </c:pt>
                <c:pt idx="4">
                  <c:v>Understand knowledge construct</c:v>
                </c:pt>
                <c:pt idx="5">
                  <c:v>Understand research process</c:v>
                </c:pt>
                <c:pt idx="6">
                  <c:v>Integrate theory and practice</c:v>
                </c:pt>
                <c:pt idx="7">
                  <c:v>Understand real problems</c:v>
                </c:pt>
                <c:pt idx="8">
                  <c:v>Assertions require evidence</c:v>
                </c:pt>
                <c:pt idx="9">
                  <c:v>Ability to analyze data</c:v>
                </c:pt>
                <c:pt idx="10">
                  <c:v>Understand science</c:v>
                </c:pt>
                <c:pt idx="11">
                  <c:v>Learn ethical conduct</c:v>
                </c:pt>
                <c:pt idx="12">
                  <c:v>Learn lab techniques</c:v>
                </c:pt>
                <c:pt idx="13">
                  <c:v>Understand primary literature</c:v>
                </c:pt>
                <c:pt idx="14">
                  <c:v>Skill in oral presentation</c:v>
                </c:pt>
                <c:pt idx="15">
                  <c:v>Skill in science writing</c:v>
                </c:pt>
                <c:pt idx="16">
                  <c:v>Self-confidence</c:v>
                </c:pt>
                <c:pt idx="17">
                  <c:v>Understand how scientists think</c:v>
                </c:pt>
                <c:pt idx="18">
                  <c:v>Learning to work independently</c:v>
                </c:pt>
                <c:pt idx="19">
                  <c:v>Learning community</c:v>
                </c:pt>
                <c:pt idx="20">
                  <c:v>Potential for science teaching</c:v>
                </c:pt>
              </c:strCache>
            </c:strRef>
          </c:cat>
          <c:val>
            <c:numRef>
              <c:f>'UBRP collapsed - 13-14 SURE'!$B$2:$B$22</c:f>
              <c:numCache>
                <c:formatCode>0.00</c:formatCode>
                <c:ptCount val="21"/>
                <c:pt idx="0">
                  <c:v>2.954444444444444</c:v>
                </c:pt>
                <c:pt idx="1">
                  <c:v>3.6166666666666671</c:v>
                </c:pt>
                <c:pt idx="2">
                  <c:v>3.854444444444443</c:v>
                </c:pt>
                <c:pt idx="3">
                  <c:v>3.8077777777777779</c:v>
                </c:pt>
                <c:pt idx="4">
                  <c:v>3.663333333333334</c:v>
                </c:pt>
                <c:pt idx="5">
                  <c:v>3.661111111111111</c:v>
                </c:pt>
                <c:pt idx="6">
                  <c:v>3.5633333333333339</c:v>
                </c:pt>
                <c:pt idx="7">
                  <c:v>3.882222222222222</c:v>
                </c:pt>
                <c:pt idx="8">
                  <c:v>3.5333333333333341</c:v>
                </c:pt>
                <c:pt idx="9">
                  <c:v>3.7877777777777801</c:v>
                </c:pt>
                <c:pt idx="10">
                  <c:v>3.7555555555555551</c:v>
                </c:pt>
                <c:pt idx="11">
                  <c:v>3.180000000000001</c:v>
                </c:pt>
                <c:pt idx="12">
                  <c:v>4.0522222222222224</c:v>
                </c:pt>
                <c:pt idx="13">
                  <c:v>3.374444444444443</c:v>
                </c:pt>
                <c:pt idx="14">
                  <c:v>3.3199999999999981</c:v>
                </c:pt>
                <c:pt idx="15">
                  <c:v>3.61</c:v>
                </c:pt>
                <c:pt idx="16">
                  <c:v>3.47</c:v>
                </c:pt>
                <c:pt idx="17">
                  <c:v>3.7544444444444438</c:v>
                </c:pt>
                <c:pt idx="18">
                  <c:v>3.29</c:v>
                </c:pt>
                <c:pt idx="19">
                  <c:v>3.5233333333333339</c:v>
                </c:pt>
                <c:pt idx="20">
                  <c:v>3.14777777777778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'UBRP collapsed - 13-14 SURE'!$C$1</c:f>
              <c:strCache>
                <c:ptCount val="1"/>
                <c:pt idx="0">
                  <c:v>UBP 2012-14 (n=134)</c:v>
                </c:pt>
              </c:strCache>
            </c:strRef>
          </c:tx>
          <c:cat>
            <c:strRef>
              <c:f>'UBRP collapsed - 13-14 SURE'!$A$2:$A$22</c:f>
              <c:strCache>
                <c:ptCount val="21"/>
                <c:pt idx="0">
                  <c:v>Clarify career path</c:v>
                </c:pt>
                <c:pt idx="1">
                  <c:v>Skill interpretating results</c:v>
                </c:pt>
                <c:pt idx="2">
                  <c:v>Tolerance for obstacles</c:v>
                </c:pt>
                <c:pt idx="3">
                  <c:v>Readiness for more research</c:v>
                </c:pt>
                <c:pt idx="4">
                  <c:v>Understand knowledge construct</c:v>
                </c:pt>
                <c:pt idx="5">
                  <c:v>Understand research process</c:v>
                </c:pt>
                <c:pt idx="6">
                  <c:v>Integrate theory and practice</c:v>
                </c:pt>
                <c:pt idx="7">
                  <c:v>Understand real problems</c:v>
                </c:pt>
                <c:pt idx="8">
                  <c:v>Assertions require evidence</c:v>
                </c:pt>
                <c:pt idx="9">
                  <c:v>Ability to analyze data</c:v>
                </c:pt>
                <c:pt idx="10">
                  <c:v>Understand science</c:v>
                </c:pt>
                <c:pt idx="11">
                  <c:v>Learn ethical conduct</c:v>
                </c:pt>
                <c:pt idx="12">
                  <c:v>Learn lab techniques</c:v>
                </c:pt>
                <c:pt idx="13">
                  <c:v>Understand primary literature</c:v>
                </c:pt>
                <c:pt idx="14">
                  <c:v>Skill in oral presentation</c:v>
                </c:pt>
                <c:pt idx="15">
                  <c:v>Skill in science writing</c:v>
                </c:pt>
                <c:pt idx="16">
                  <c:v>Self-confidence</c:v>
                </c:pt>
                <c:pt idx="17">
                  <c:v>Understand how scientists think</c:v>
                </c:pt>
                <c:pt idx="18">
                  <c:v>Learning to work independently</c:v>
                </c:pt>
                <c:pt idx="19">
                  <c:v>Learning community</c:v>
                </c:pt>
                <c:pt idx="20">
                  <c:v>Potential for science teaching</c:v>
                </c:pt>
              </c:strCache>
            </c:strRef>
          </c:cat>
          <c:val>
            <c:numRef>
              <c:f>'UBRP collapsed - 13-14 SURE'!$C$2:$C$22</c:f>
              <c:numCache>
                <c:formatCode>0.00</c:formatCode>
                <c:ptCount val="21"/>
                <c:pt idx="0">
                  <c:v>3.01</c:v>
                </c:pt>
                <c:pt idx="1">
                  <c:v>3.51</c:v>
                </c:pt>
                <c:pt idx="2">
                  <c:v>3.61</c:v>
                </c:pt>
                <c:pt idx="3">
                  <c:v>3.53</c:v>
                </c:pt>
                <c:pt idx="4">
                  <c:v>3.53</c:v>
                </c:pt>
                <c:pt idx="5">
                  <c:v>3.6</c:v>
                </c:pt>
                <c:pt idx="6">
                  <c:v>3.47</c:v>
                </c:pt>
                <c:pt idx="7">
                  <c:v>3.62</c:v>
                </c:pt>
                <c:pt idx="8">
                  <c:v>3.57</c:v>
                </c:pt>
                <c:pt idx="9">
                  <c:v>3.73</c:v>
                </c:pt>
                <c:pt idx="10">
                  <c:v>3.6</c:v>
                </c:pt>
                <c:pt idx="11">
                  <c:v>3.25</c:v>
                </c:pt>
                <c:pt idx="12">
                  <c:v>3.87</c:v>
                </c:pt>
                <c:pt idx="13">
                  <c:v>3.26</c:v>
                </c:pt>
                <c:pt idx="14">
                  <c:v>3.21</c:v>
                </c:pt>
                <c:pt idx="15">
                  <c:v>3.41</c:v>
                </c:pt>
                <c:pt idx="16">
                  <c:v>3.34</c:v>
                </c:pt>
                <c:pt idx="17">
                  <c:v>3.45</c:v>
                </c:pt>
                <c:pt idx="18">
                  <c:v>3.48</c:v>
                </c:pt>
                <c:pt idx="19">
                  <c:v>3.49</c:v>
                </c:pt>
                <c:pt idx="20">
                  <c:v>2.85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'UBRP collapsed - 13-14 SURE'!$D$1</c:f>
              <c:strCache>
                <c:ptCount val="1"/>
                <c:pt idx="0">
                  <c:v>All SURE Participants, 2013-2014  (n=5803)</c:v>
                </c:pt>
              </c:strCache>
            </c:strRef>
          </c:tx>
          <c:cat>
            <c:strRef>
              <c:f>'UBRP collapsed - 13-14 SURE'!$A$2:$A$22</c:f>
              <c:strCache>
                <c:ptCount val="21"/>
                <c:pt idx="0">
                  <c:v>Clarify career path</c:v>
                </c:pt>
                <c:pt idx="1">
                  <c:v>Skill interpretating results</c:v>
                </c:pt>
                <c:pt idx="2">
                  <c:v>Tolerance for obstacles</c:v>
                </c:pt>
                <c:pt idx="3">
                  <c:v>Readiness for more research</c:v>
                </c:pt>
                <c:pt idx="4">
                  <c:v>Understand knowledge construct</c:v>
                </c:pt>
                <c:pt idx="5">
                  <c:v>Understand research process</c:v>
                </c:pt>
                <c:pt idx="6">
                  <c:v>Integrate theory and practice</c:v>
                </c:pt>
                <c:pt idx="7">
                  <c:v>Understand real problems</c:v>
                </c:pt>
                <c:pt idx="8">
                  <c:v>Assertions require evidence</c:v>
                </c:pt>
                <c:pt idx="9">
                  <c:v>Ability to analyze data</c:v>
                </c:pt>
                <c:pt idx="10">
                  <c:v>Understand science</c:v>
                </c:pt>
                <c:pt idx="11">
                  <c:v>Learn ethical conduct</c:v>
                </c:pt>
                <c:pt idx="12">
                  <c:v>Learn lab techniques</c:v>
                </c:pt>
                <c:pt idx="13">
                  <c:v>Understand primary literature</c:v>
                </c:pt>
                <c:pt idx="14">
                  <c:v>Skill in oral presentation</c:v>
                </c:pt>
                <c:pt idx="15">
                  <c:v>Skill in science writing</c:v>
                </c:pt>
                <c:pt idx="16">
                  <c:v>Self-confidence</c:v>
                </c:pt>
                <c:pt idx="17">
                  <c:v>Understand how scientists think</c:v>
                </c:pt>
                <c:pt idx="18">
                  <c:v>Learning to work independently</c:v>
                </c:pt>
                <c:pt idx="19">
                  <c:v>Learning community</c:v>
                </c:pt>
                <c:pt idx="20">
                  <c:v>Potential for science teaching</c:v>
                </c:pt>
              </c:strCache>
            </c:strRef>
          </c:cat>
          <c:val>
            <c:numRef>
              <c:f>'UBRP collapsed - 13-14 SURE'!$D$2:$D$22</c:f>
              <c:numCache>
                <c:formatCode>General</c:formatCode>
                <c:ptCount val="21"/>
                <c:pt idx="0">
                  <c:v>3.3104807858004479</c:v>
                </c:pt>
                <c:pt idx="1">
                  <c:v>3.69</c:v>
                </c:pt>
                <c:pt idx="2">
                  <c:v>3.835240392900217</c:v>
                </c:pt>
                <c:pt idx="3">
                  <c:v>3.7799999999999989</c:v>
                </c:pt>
                <c:pt idx="4">
                  <c:v>3.62</c:v>
                </c:pt>
                <c:pt idx="5">
                  <c:v>3.9042788212993278</c:v>
                </c:pt>
                <c:pt idx="6">
                  <c:v>3.61</c:v>
                </c:pt>
                <c:pt idx="7">
                  <c:v>3.82</c:v>
                </c:pt>
                <c:pt idx="8">
                  <c:v>3.5566827503015679</c:v>
                </c:pt>
                <c:pt idx="9">
                  <c:v>3.7200000000000011</c:v>
                </c:pt>
                <c:pt idx="10">
                  <c:v>3.546682750301569</c:v>
                </c:pt>
                <c:pt idx="11">
                  <c:v>3.2562019645011202</c:v>
                </c:pt>
                <c:pt idx="12">
                  <c:v>3.7895192141995522</c:v>
                </c:pt>
                <c:pt idx="13">
                  <c:v>3.55620196450112</c:v>
                </c:pt>
                <c:pt idx="14">
                  <c:v>3.4014423574013439</c:v>
                </c:pt>
                <c:pt idx="15">
                  <c:v>3.2176443219024642</c:v>
                </c:pt>
                <c:pt idx="16">
                  <c:v>3.481442357401344</c:v>
                </c:pt>
                <c:pt idx="17">
                  <c:v>3.530961571600896</c:v>
                </c:pt>
                <c:pt idx="18">
                  <c:v>3.6757211787006718</c:v>
                </c:pt>
                <c:pt idx="19">
                  <c:v>3.5957211787006722</c:v>
                </c:pt>
                <c:pt idx="20">
                  <c:v>3.1757211787006718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177235656"/>
        <c:axId val="177240136"/>
      </c:lineChart>
      <c:catAx>
        <c:axId val="177235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7240136"/>
        <c:crosses val="autoZero"/>
        <c:auto val="1"/>
        <c:lblAlgn val="ctr"/>
        <c:lblOffset val="100"/>
        <c:noMultiLvlLbl val="0"/>
      </c:catAx>
      <c:valAx>
        <c:axId val="177240136"/>
        <c:scaling>
          <c:orientation val="minMax"/>
          <c:min val="2.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Mean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177235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674700236938502"/>
          <c:y val="0.53210665799217405"/>
          <c:w val="0.28419871718162898"/>
          <c:h val="0.28659752585604797"/>
        </c:manualLayout>
      </c:layout>
      <c:overlay val="0"/>
      <c:spPr>
        <a:ln>
          <a:solidFill>
            <a:schemeClr val="tx1">
              <a:shade val="95000"/>
              <a:satMod val="105000"/>
            </a:schemeClr>
          </a:solidFill>
        </a:ln>
      </c:spPr>
      <c:txPr>
        <a:bodyPr/>
        <a:lstStyle/>
        <a:p>
          <a:pPr>
            <a:defRPr sz="140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200" b="1" i="0" baseline="0">
                <a:effectLst/>
              </a:rPr>
              <a:t>Self-assessed understanding of barcoding concepts and techniques following program participation</a:t>
            </a:r>
            <a:endParaRPr lang="en-US" sz="1200">
              <a:effectLst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9547674259824802"/>
          <c:y val="0.126827222769029"/>
          <c:w val="0.49417638799504998"/>
          <c:h val="0.844526943897638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'Understanding - UBP UBRP'!$B$1:$B$2</c:f>
              <c:strCache>
                <c:ptCount val="1"/>
                <c:pt idx="0">
                  <c:v>More Understanding</c:v>
                </c:pt>
              </c:strCache>
            </c:strRef>
          </c:tx>
          <c:invertIfNegative val="0"/>
          <c:cat>
            <c:strRef>
              <c:f>'Understanding - UBP UBRP'!$A$3:$A$32</c:f>
              <c:strCache>
                <c:ptCount val="29"/>
                <c:pt idx="0">
                  <c:v>Understanding local biodiversity</c:v>
                </c:pt>
                <c:pt idx="4">
                  <c:v>Understanding DNA barcodes</c:v>
                </c:pt>
                <c:pt idx="8">
                  <c:v>Understanding questions barcodes answer</c:v>
                </c:pt>
                <c:pt idx="12">
                  <c:v>Understanding DNA isolation</c:v>
                </c:pt>
                <c:pt idx="16">
                  <c:v>Understanding PCR &amp; gel</c:v>
                </c:pt>
                <c:pt idx="20">
                  <c:v>Understanding DNA sequencing</c:v>
                </c:pt>
                <c:pt idx="24">
                  <c:v>Understanding bioinformatics</c:v>
                </c:pt>
                <c:pt idx="28">
                  <c:v>Understanding scientific processes</c:v>
                </c:pt>
              </c:strCache>
            </c:strRef>
          </c:cat>
          <c:val>
            <c:numRef>
              <c:f>'Understanding - UBP UBRP'!$B$3:$B$32</c:f>
              <c:numCache>
                <c:formatCode>0.00%</c:formatCode>
                <c:ptCount val="30"/>
                <c:pt idx="0">
                  <c:v>0.79350348027842199</c:v>
                </c:pt>
                <c:pt idx="1">
                  <c:v>0.86666666666666703</c:v>
                </c:pt>
                <c:pt idx="4">
                  <c:v>0.94533029612756303</c:v>
                </c:pt>
                <c:pt idx="5">
                  <c:v>0.9</c:v>
                </c:pt>
                <c:pt idx="8">
                  <c:v>0.93607305936073104</c:v>
                </c:pt>
                <c:pt idx="9">
                  <c:v>0.96666666666666701</c:v>
                </c:pt>
                <c:pt idx="12">
                  <c:v>0.92272727272727295</c:v>
                </c:pt>
                <c:pt idx="13">
                  <c:v>0.95</c:v>
                </c:pt>
                <c:pt idx="16">
                  <c:v>0.93621867881549004</c:v>
                </c:pt>
                <c:pt idx="17">
                  <c:v>0.93333333333333302</c:v>
                </c:pt>
                <c:pt idx="20">
                  <c:v>0.91836734693877597</c:v>
                </c:pt>
                <c:pt idx="21">
                  <c:v>0.96666666666666701</c:v>
                </c:pt>
                <c:pt idx="24">
                  <c:v>0.89120370370370405</c:v>
                </c:pt>
                <c:pt idx="25">
                  <c:v>0.88135593220339004</c:v>
                </c:pt>
                <c:pt idx="28">
                  <c:v>0.87037037037037002</c:v>
                </c:pt>
                <c:pt idx="29">
                  <c:v>0.88135593220339004</c:v>
                </c:pt>
              </c:numCache>
            </c:numRef>
          </c:val>
        </c:ser>
        <c:ser>
          <c:idx val="1"/>
          <c:order val="1"/>
          <c:tx>
            <c:strRef>
              <c:f>'Understanding - UBP UBRP'!$C$1:$C$2</c:f>
              <c:strCache>
                <c:ptCount val="1"/>
                <c:pt idx="0">
                  <c:v>About the Same</c:v>
                </c:pt>
              </c:strCache>
            </c:strRef>
          </c:tx>
          <c:invertIfNegative val="0"/>
          <c:cat>
            <c:strRef>
              <c:f>'Understanding - UBP UBRP'!$A$3:$A$32</c:f>
              <c:strCache>
                <c:ptCount val="29"/>
                <c:pt idx="0">
                  <c:v>Understanding local biodiversity</c:v>
                </c:pt>
                <c:pt idx="4">
                  <c:v>Understanding DNA barcodes</c:v>
                </c:pt>
                <c:pt idx="8">
                  <c:v>Understanding questions barcodes answer</c:v>
                </c:pt>
                <c:pt idx="12">
                  <c:v>Understanding DNA isolation</c:v>
                </c:pt>
                <c:pt idx="16">
                  <c:v>Understanding PCR &amp; gel</c:v>
                </c:pt>
                <c:pt idx="20">
                  <c:v>Understanding DNA sequencing</c:v>
                </c:pt>
                <c:pt idx="24">
                  <c:v>Understanding bioinformatics</c:v>
                </c:pt>
                <c:pt idx="28">
                  <c:v>Understanding scientific processes</c:v>
                </c:pt>
              </c:strCache>
            </c:strRef>
          </c:cat>
          <c:val>
            <c:numRef>
              <c:f>'Understanding - UBP UBRP'!$C$3:$C$32</c:f>
              <c:numCache>
                <c:formatCode>0.00%</c:formatCode>
                <c:ptCount val="30"/>
                <c:pt idx="0">
                  <c:v>0.19721577726218101</c:v>
                </c:pt>
                <c:pt idx="1">
                  <c:v>0.133333333333333</c:v>
                </c:pt>
                <c:pt idx="4">
                  <c:v>5.0113895216400903E-2</c:v>
                </c:pt>
                <c:pt idx="5">
                  <c:v>0.1</c:v>
                </c:pt>
                <c:pt idx="8">
                  <c:v>5.9360730593607303E-2</c:v>
                </c:pt>
                <c:pt idx="9">
                  <c:v>3.3333333333333298E-2</c:v>
                </c:pt>
                <c:pt idx="12">
                  <c:v>6.5909090909090903E-2</c:v>
                </c:pt>
                <c:pt idx="13">
                  <c:v>0.05</c:v>
                </c:pt>
                <c:pt idx="16">
                  <c:v>5.69476082004556E-2</c:v>
                </c:pt>
                <c:pt idx="17">
                  <c:v>6.6666666666666693E-2</c:v>
                </c:pt>
                <c:pt idx="20">
                  <c:v>7.7097505668934196E-2</c:v>
                </c:pt>
                <c:pt idx="21">
                  <c:v>3.3333333333333298E-2</c:v>
                </c:pt>
                <c:pt idx="24">
                  <c:v>9.2592592592592601E-2</c:v>
                </c:pt>
                <c:pt idx="25">
                  <c:v>0.11864406779661001</c:v>
                </c:pt>
                <c:pt idx="28">
                  <c:v>0.125</c:v>
                </c:pt>
                <c:pt idx="29">
                  <c:v>0.11864406779661001</c:v>
                </c:pt>
              </c:numCache>
            </c:numRef>
          </c:val>
        </c:ser>
        <c:ser>
          <c:idx val="2"/>
          <c:order val="2"/>
          <c:tx>
            <c:strRef>
              <c:f>'Understanding - UBP UBRP'!$D$1:$D$2</c:f>
              <c:strCache>
                <c:ptCount val="1"/>
                <c:pt idx="0">
                  <c:v>Less Understanding</c:v>
                </c:pt>
              </c:strCache>
            </c:strRef>
          </c:tx>
          <c:invertIfNegative val="0"/>
          <c:cat>
            <c:strRef>
              <c:f>'Understanding - UBP UBRP'!$A$3:$A$32</c:f>
              <c:strCache>
                <c:ptCount val="29"/>
                <c:pt idx="0">
                  <c:v>Understanding local biodiversity</c:v>
                </c:pt>
                <c:pt idx="4">
                  <c:v>Understanding DNA barcodes</c:v>
                </c:pt>
                <c:pt idx="8">
                  <c:v>Understanding questions barcodes answer</c:v>
                </c:pt>
                <c:pt idx="12">
                  <c:v>Understanding DNA isolation</c:v>
                </c:pt>
                <c:pt idx="16">
                  <c:v>Understanding PCR &amp; gel</c:v>
                </c:pt>
                <c:pt idx="20">
                  <c:v>Understanding DNA sequencing</c:v>
                </c:pt>
                <c:pt idx="24">
                  <c:v>Understanding bioinformatics</c:v>
                </c:pt>
                <c:pt idx="28">
                  <c:v>Understanding scientific processes</c:v>
                </c:pt>
              </c:strCache>
            </c:strRef>
          </c:cat>
          <c:val>
            <c:numRef>
              <c:f>'Understanding - UBP UBRP'!$D$3:$D$32</c:f>
              <c:numCache>
                <c:formatCode>0.00%</c:formatCode>
                <c:ptCount val="30"/>
                <c:pt idx="0">
                  <c:v>9.2807424593967496E-3</c:v>
                </c:pt>
                <c:pt idx="1">
                  <c:v>0</c:v>
                </c:pt>
                <c:pt idx="4">
                  <c:v>4.5558086560364402E-3</c:v>
                </c:pt>
                <c:pt idx="5">
                  <c:v>0</c:v>
                </c:pt>
                <c:pt idx="8">
                  <c:v>4.5662100456621002E-3</c:v>
                </c:pt>
                <c:pt idx="9">
                  <c:v>0</c:v>
                </c:pt>
                <c:pt idx="12">
                  <c:v>1.13636363636364E-2</c:v>
                </c:pt>
                <c:pt idx="13">
                  <c:v>0</c:v>
                </c:pt>
                <c:pt idx="16">
                  <c:v>6.8337129840546698E-3</c:v>
                </c:pt>
                <c:pt idx="17">
                  <c:v>0</c:v>
                </c:pt>
                <c:pt idx="20">
                  <c:v>4.5351473922902504E-3</c:v>
                </c:pt>
                <c:pt idx="21">
                  <c:v>0</c:v>
                </c:pt>
                <c:pt idx="24">
                  <c:v>1.6203703703703699E-2</c:v>
                </c:pt>
                <c:pt idx="25">
                  <c:v>0</c:v>
                </c:pt>
                <c:pt idx="28">
                  <c:v>4.6296296296296302E-3</c:v>
                </c:pt>
                <c:pt idx="2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7154536"/>
        <c:axId val="177154920"/>
      </c:barChart>
      <c:catAx>
        <c:axId val="1771545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77154920"/>
        <c:crosses val="autoZero"/>
        <c:auto val="1"/>
        <c:lblAlgn val="ctr"/>
        <c:lblOffset val="100"/>
        <c:noMultiLvlLbl val="0"/>
      </c:catAx>
      <c:valAx>
        <c:axId val="177154920"/>
        <c:scaling>
          <c:orientation val="minMax"/>
          <c:max val="1"/>
        </c:scaling>
        <c:delete val="0"/>
        <c:axPos val="t"/>
        <c:majorGridlines/>
        <c:numFmt formatCode="0.00%" sourceLinked="1"/>
        <c:majorTickMark val="out"/>
        <c:minorTickMark val="none"/>
        <c:tickLblPos val="nextTo"/>
        <c:crossAx val="177154536"/>
        <c:crosses val="autoZero"/>
        <c:crossBetween val="between"/>
        <c:majorUnit val="0.25"/>
      </c:valAx>
    </c:plotArea>
    <c:legend>
      <c:legendPos val="r"/>
      <c:layout>
        <c:manualLayout>
          <c:xMode val="edge"/>
          <c:yMode val="edge"/>
          <c:x val="0.83476423624625795"/>
          <c:y val="0.47645931337204001"/>
          <c:w val="0.154658418373154"/>
          <c:h val="0.28412905619221701"/>
        </c:manualLayout>
      </c:layout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0.67261</cdr:x>
      <cdr:y>0.13084</cdr:y>
    </cdr:from>
    <cdr:to>
      <cdr:x>0.91375</cdr:x>
      <cdr:y>0.45006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620740" y="683800"/>
          <a:ext cx="2015111" cy="1668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For each of the</a:t>
          </a:r>
          <a:r>
            <a:rPr lang="en-US" sz="1400" baseline="0" dirty="0"/>
            <a:t> 21 items, </a:t>
          </a:r>
          <a:r>
            <a:rPr lang="en-US" sz="1400" baseline="0" dirty="0" smtClean="0"/>
            <a:t>students</a:t>
          </a:r>
        </a:p>
        <a:p xmlns:a="http://schemas.openxmlformats.org/drawingml/2006/main">
          <a:r>
            <a:rPr lang="en-US" sz="1400" baseline="0" dirty="0" smtClean="0"/>
            <a:t> were</a:t>
          </a:r>
          <a:r>
            <a:rPr lang="en-US" sz="1400" dirty="0" smtClean="0"/>
            <a:t> </a:t>
          </a:r>
          <a:r>
            <a:rPr lang="en-US" sz="1400" baseline="0" dirty="0" smtClean="0"/>
            <a:t>asked </a:t>
          </a:r>
          <a:r>
            <a:rPr lang="en-US" sz="1400" baseline="0" dirty="0"/>
            <a:t>to assess their </a:t>
          </a:r>
          <a:r>
            <a:rPr lang="en-US" sz="1400" baseline="0" dirty="0" smtClean="0"/>
            <a:t>level</a:t>
          </a:r>
        </a:p>
        <a:p xmlns:a="http://schemas.openxmlformats.org/drawingml/2006/main">
          <a:r>
            <a:rPr lang="en-US" sz="1400" baseline="0" dirty="0" smtClean="0"/>
            <a:t> </a:t>
          </a:r>
          <a:r>
            <a:rPr lang="en-US" sz="1400" baseline="0" dirty="0"/>
            <a:t>of gain </a:t>
          </a:r>
          <a:r>
            <a:rPr lang="en-US" sz="1400" baseline="0" dirty="0" smtClean="0"/>
            <a:t>from</a:t>
          </a:r>
          <a:r>
            <a:rPr lang="en-US" sz="1400" dirty="0" smtClean="0"/>
            <a:t> </a:t>
          </a:r>
          <a:r>
            <a:rPr lang="en-US" sz="1400" baseline="0" dirty="0" smtClean="0"/>
            <a:t>the research</a:t>
          </a:r>
        </a:p>
        <a:p xmlns:a="http://schemas.openxmlformats.org/drawingml/2006/main">
          <a:r>
            <a:rPr lang="en-US" sz="1400" baseline="0" dirty="0" smtClean="0"/>
            <a:t> </a:t>
          </a:r>
          <a:r>
            <a:rPr lang="en-US" sz="1400" baseline="0" dirty="0"/>
            <a:t>experience, where </a:t>
          </a:r>
          <a:endParaRPr lang="en-US" sz="1400" baseline="0" dirty="0" smtClean="0"/>
        </a:p>
        <a:p xmlns:a="http://schemas.openxmlformats.org/drawingml/2006/main">
          <a:r>
            <a:rPr lang="en-US" sz="1400" baseline="0" dirty="0" smtClean="0"/>
            <a:t>1 </a:t>
          </a:r>
          <a:r>
            <a:rPr lang="en-US" sz="1400" baseline="0" dirty="0"/>
            <a:t>= "No </a:t>
          </a:r>
          <a:r>
            <a:rPr lang="en-US" sz="1400" baseline="0" dirty="0" smtClean="0"/>
            <a:t>gain</a:t>
          </a:r>
          <a:r>
            <a:rPr lang="en-US" sz="1400" baseline="0" dirty="0"/>
            <a:t>/very small </a:t>
          </a:r>
          <a:r>
            <a:rPr lang="en-US" sz="1400" baseline="0" dirty="0" smtClean="0"/>
            <a:t>gain” and</a:t>
          </a:r>
        </a:p>
        <a:p xmlns:a="http://schemas.openxmlformats.org/drawingml/2006/main">
          <a:r>
            <a:rPr lang="en-US" sz="1400" baseline="0" dirty="0" smtClean="0"/>
            <a:t>5 </a:t>
          </a:r>
          <a:r>
            <a:rPr lang="en-US" sz="1400" baseline="0" dirty="0"/>
            <a:t>= "Very </a:t>
          </a:r>
          <a:r>
            <a:rPr lang="en-US" sz="1400" baseline="0" dirty="0" smtClean="0"/>
            <a:t>large</a:t>
          </a:r>
          <a:r>
            <a:rPr lang="en-US" sz="1400" dirty="0" smtClean="0"/>
            <a:t> </a:t>
          </a:r>
          <a:r>
            <a:rPr lang="en-US" sz="1400" baseline="0" dirty="0" smtClean="0"/>
            <a:t>gain</a:t>
          </a:r>
          <a:r>
            <a:rPr lang="en-US" sz="1400" baseline="0" dirty="0"/>
            <a:t>." </a:t>
          </a:r>
          <a:endParaRPr lang="en-US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0.73563</cdr:x>
      <cdr:y>0.08108</cdr:y>
    </cdr:from>
    <cdr:to>
      <cdr:x>0.79066</cdr:x>
      <cdr:y>0.14333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52976" y="314326"/>
          <a:ext cx="355600" cy="241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0.78877</cdr:x>
      <cdr:y>0.12056</cdr:y>
    </cdr:from>
    <cdr:to>
      <cdr:x>0.85424</cdr:x>
      <cdr:y>0.21651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40703" y="587939"/>
          <a:ext cx="534593" cy="4679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700"/>
            <a:t>UBP</a:t>
          </a:r>
        </a:p>
        <a:p xmlns:a="http://schemas.openxmlformats.org/drawingml/2006/main">
          <a:r>
            <a:rPr lang="en-US" sz="700"/>
            <a:t>UBRP</a:t>
          </a:r>
        </a:p>
      </cdr:txBody>
    </cdr:sp>
  </cdr:relSizeAnchor>
  <cdr:relSizeAnchor xmlns:cdr="http://schemas.openxmlformats.org/drawingml/2006/chartDrawing">
    <cdr:from>
      <cdr:x>0.79033</cdr:x>
      <cdr:y>0.23877</cdr:y>
    </cdr:from>
    <cdr:to>
      <cdr:x>0.8558</cdr:x>
      <cdr:y>0.33472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453403" y="1164450"/>
          <a:ext cx="534593" cy="4679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700"/>
            <a:t>UBP</a:t>
          </a:r>
        </a:p>
        <a:p xmlns:a="http://schemas.openxmlformats.org/drawingml/2006/main">
          <a:r>
            <a:rPr lang="en-US" sz="700"/>
            <a:t>UBRP</a:t>
          </a:r>
        </a:p>
      </cdr:txBody>
    </cdr:sp>
  </cdr:relSizeAnchor>
  <cdr:relSizeAnchor xmlns:cdr="http://schemas.openxmlformats.org/drawingml/2006/chartDrawing">
    <cdr:from>
      <cdr:x>0.79033</cdr:x>
      <cdr:y>0.34427</cdr:y>
    </cdr:from>
    <cdr:to>
      <cdr:x>0.8558</cdr:x>
      <cdr:y>0.44022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453403" y="1678912"/>
          <a:ext cx="534593" cy="4679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700"/>
            <a:t>UBP</a:t>
          </a:r>
        </a:p>
        <a:p xmlns:a="http://schemas.openxmlformats.org/drawingml/2006/main">
          <a:r>
            <a:rPr lang="en-US" sz="700"/>
            <a:t>UBRP</a:t>
          </a:r>
        </a:p>
      </cdr:txBody>
    </cdr:sp>
  </cdr:relSizeAnchor>
  <cdr:relSizeAnchor xmlns:cdr="http://schemas.openxmlformats.org/drawingml/2006/chartDrawing">
    <cdr:from>
      <cdr:x>0.79111</cdr:x>
      <cdr:y>0.458</cdr:y>
    </cdr:from>
    <cdr:to>
      <cdr:x>0.85658</cdr:x>
      <cdr:y>0.55396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459753" y="2233583"/>
          <a:ext cx="534593" cy="4679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700"/>
            <a:t>UBP</a:t>
          </a:r>
        </a:p>
        <a:p xmlns:a="http://schemas.openxmlformats.org/drawingml/2006/main">
          <a:r>
            <a:rPr lang="en-US" sz="700"/>
            <a:t>UBRP</a:t>
          </a:r>
        </a:p>
      </cdr:txBody>
    </cdr:sp>
  </cdr:relSizeAnchor>
  <cdr:relSizeAnchor xmlns:cdr="http://schemas.openxmlformats.org/drawingml/2006/chartDrawing">
    <cdr:from>
      <cdr:x>0.78566</cdr:x>
      <cdr:y>0.57513</cdr:y>
    </cdr:from>
    <cdr:to>
      <cdr:x>0.85113</cdr:x>
      <cdr:y>0.67108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415303" y="2804798"/>
          <a:ext cx="534593" cy="4679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700"/>
            <a:t>UBP</a:t>
          </a:r>
        </a:p>
        <a:p xmlns:a="http://schemas.openxmlformats.org/drawingml/2006/main">
          <a:r>
            <a:rPr lang="en-US" sz="700"/>
            <a:t>UBRP</a:t>
          </a:r>
        </a:p>
      </cdr:txBody>
    </cdr:sp>
  </cdr:relSizeAnchor>
  <cdr:relSizeAnchor xmlns:cdr="http://schemas.openxmlformats.org/drawingml/2006/chartDrawing">
    <cdr:from>
      <cdr:x>0.78566</cdr:x>
      <cdr:y>0.68661</cdr:y>
    </cdr:from>
    <cdr:to>
      <cdr:x>0.85113</cdr:x>
      <cdr:y>0.78256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415303" y="3348456"/>
          <a:ext cx="534593" cy="4679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700"/>
            <a:t>UBP</a:t>
          </a:r>
        </a:p>
        <a:p xmlns:a="http://schemas.openxmlformats.org/drawingml/2006/main">
          <a:r>
            <a:rPr lang="en-US" sz="700"/>
            <a:t>UBRP</a:t>
          </a:r>
        </a:p>
      </cdr:txBody>
    </cdr:sp>
  </cdr:relSizeAnchor>
  <cdr:relSizeAnchor xmlns:cdr="http://schemas.openxmlformats.org/drawingml/2006/chartDrawing">
    <cdr:from>
      <cdr:x>0.79033</cdr:x>
      <cdr:y>0.79271</cdr:y>
    </cdr:from>
    <cdr:to>
      <cdr:x>0.8558</cdr:x>
      <cdr:y>0.88866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6453403" y="3865894"/>
          <a:ext cx="534593" cy="4679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700"/>
            <a:t>UBP</a:t>
          </a:r>
        </a:p>
        <a:p xmlns:a="http://schemas.openxmlformats.org/drawingml/2006/main">
          <a:r>
            <a:rPr lang="en-US" sz="700"/>
            <a:t>UBRP</a:t>
          </a:r>
        </a:p>
      </cdr:txBody>
    </cdr:sp>
  </cdr:relSizeAnchor>
  <cdr:relSizeAnchor xmlns:cdr="http://schemas.openxmlformats.org/drawingml/2006/chartDrawing">
    <cdr:from>
      <cdr:x>0.78877</cdr:x>
      <cdr:y>0.90405</cdr:y>
    </cdr:from>
    <cdr:to>
      <cdr:x>0.85424</cdr:x>
      <cdr:y>1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6440703" y="4408871"/>
          <a:ext cx="534593" cy="4679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700"/>
            <a:t>UBP</a:t>
          </a:r>
        </a:p>
        <a:p xmlns:a="http://schemas.openxmlformats.org/drawingml/2006/main">
          <a:r>
            <a:rPr lang="en-US" sz="700"/>
            <a:t>UBRP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6A2EC-8B64-EA4E-B759-176B6547B770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D419B-BF87-E749-9A40-083C5CB8E67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5C27-B05F-B04D-9FDB-F6C7C1BF81FA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C92E-390C-7947-975B-B6AD5E57B4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0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5C27-B05F-B04D-9FDB-F6C7C1BF81FA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C92E-390C-7947-975B-B6AD5E57B4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3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5C27-B05F-B04D-9FDB-F6C7C1BF81FA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C92E-390C-7947-975B-B6AD5E57B4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44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213"/>
            <a:ext cx="91440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urbanbarcodeproject.org/images/barcode-logo.jpg"/>
          <p:cNvPicPr>
            <a:picLocks noChangeAspect="1" noChangeArrowheads="1"/>
          </p:cNvPicPr>
          <p:nvPr userDrawn="1"/>
        </p:nvPicPr>
        <p:blipFill>
          <a:blip r:embed="rId3" cstate="print">
            <a:lum contrast="20000"/>
            <a:alphaModFix amt="77000"/>
          </a:blip>
          <a:srcRect/>
          <a:stretch>
            <a:fillRect/>
          </a:stretch>
        </p:blipFill>
        <p:spPr bwMode="auto">
          <a:xfrm>
            <a:off x="2600421" y="271278"/>
            <a:ext cx="3810000" cy="2226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048E932-F6B0-1F4C-AC20-823C4E6B4DE1}" type="datetimeFigureOut"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6/10/2016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CB7DD3E-B8CD-2E43-A04A-E744B8307CD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83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955004F-FB04-9047-9EA0-E31609BD5572}" type="datetimeFigureOut"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6/10/2016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8D39237-8DC6-6342-BD45-FDC38041A06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5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F74A7B5-7C7F-2F4F-968D-50F725A5D539}" type="datetimeFigureOut"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6/10/2016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12E6B56-43F3-3440-AFF3-89E0BBAEF7D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8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9AAE542-F229-CF47-B48C-7F5C9691E7FA}" type="datetimeFigureOut"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6/10/2016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997C945-D009-9A48-9A38-76856F87819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83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FA677AB-96A9-1646-9468-BDF9A84A4695}" type="datetimeFigureOut"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6/10/2016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342295C-7A35-FA49-90B6-DA763CF0E4E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90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3B1A387-CF52-9C43-BB97-C86C696E66CE}" type="datetimeFigureOut"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6/10/2016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103491F-024B-4C4A-91FC-65A6CA50D5B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40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B5F4EDD-B11A-8D42-8AA7-D8FBE302B756}" type="datetimeFigureOut"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6/10/2016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BA61A9E-773F-0049-93B4-52B6E109E63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42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2043774-F78C-FE4A-BA77-510D3A099D20}" type="datetimeFigureOut"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6/10/2016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F333305-FB76-524E-ABA5-B9A2C3FD947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6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5C27-B05F-B04D-9FDB-F6C7C1BF81FA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C92E-390C-7947-975B-B6AD5E57B4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64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77CED8F-9C88-6F40-9164-5C5F1D67DDE5}" type="datetimeFigureOut"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6/10/2016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E99F6D4-ECAE-1C48-9652-F2CD079051A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7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87040D0-CFBB-F546-8FE6-25BA3D76791C}" type="datetimeFigureOut"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6/10/2016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2F6BC10-E00B-944D-BABB-6B1B4EAA7AC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19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43FCABB-99F2-7C42-8527-C2BC3EC17788}" type="datetimeFigureOut">
              <a:rPr lang="en-US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6/10/2016</a:t>
            </a:fld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A340654-0544-034D-B41C-0251D0C4E29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5C27-B05F-B04D-9FDB-F6C7C1BF81FA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C92E-390C-7947-975B-B6AD5E57B4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1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5C27-B05F-B04D-9FDB-F6C7C1BF81FA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C92E-390C-7947-975B-B6AD5E57B4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64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5C27-B05F-B04D-9FDB-F6C7C1BF81FA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C92E-390C-7947-975B-B6AD5E57B4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9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5C27-B05F-B04D-9FDB-F6C7C1BF81FA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C92E-390C-7947-975B-B6AD5E57B4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3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5C27-B05F-B04D-9FDB-F6C7C1BF81FA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C92E-390C-7947-975B-B6AD5E57B4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0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5C27-B05F-B04D-9FDB-F6C7C1BF81FA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C92E-390C-7947-975B-B6AD5E57B4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2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5C27-B05F-B04D-9FDB-F6C7C1BF81FA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C92E-390C-7947-975B-B6AD5E57B4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4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25C27-B05F-B04D-9FDB-F6C7C1BF81FA}" type="datetimeFigureOut">
              <a:rPr lang="en-US" smtClean="0"/>
              <a:t>6/10/2016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EC92E-390C-7947-975B-B6AD5E57B46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5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bg1"/>
            </a:gs>
            <a:gs pos="88000">
              <a:srgbClr val="FFFFFF"/>
            </a:gs>
            <a:gs pos="100000">
              <a:srgbClr val="EBEFF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-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05786F-16D4-1C4C-9EFE-61E4B9658366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pic>
        <p:nvPicPr>
          <p:cNvPr id="24582" name="Picture 2" descr="G:\logos\cshl\cshllogo_standard-rgb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400800"/>
            <a:ext cx="22510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6"/>
          <p:cNvPicPr>
            <a:picLocks noChangeAspect="1"/>
          </p:cNvPicPr>
          <p:nvPr userDrawn="1"/>
        </p:nvPicPr>
        <p:blipFill>
          <a:blip r:embed="rId1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800"/>
            <a:ext cx="91440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www.urbanbarcodeproject.org/images/barcode-logo.jpg"/>
          <p:cNvPicPr>
            <a:picLocks noChangeAspect="1" noChangeArrowheads="1"/>
          </p:cNvPicPr>
          <p:nvPr userDrawn="1"/>
        </p:nvPicPr>
        <p:blipFill>
          <a:blip r:embed="rId15" cstate="email">
            <a:lum contrast="20000"/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620" y="228600"/>
            <a:ext cx="2075180" cy="1212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7272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cmarizzi@cshl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Citizen Science Infrastructure at the </a:t>
            </a:r>
            <a:b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DNA Learning Center 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91676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Christine </a:t>
            </a:r>
            <a:r>
              <a:rPr lang="en-US" b="1" dirty="0" err="1" smtClean="0"/>
              <a:t>Marizzi</a:t>
            </a:r>
            <a:r>
              <a:rPr lang="en-US" b="1" dirty="0" smtClean="0"/>
              <a:t>, PhD</a:t>
            </a:r>
          </a:p>
          <a:p>
            <a:r>
              <a:rPr lang="en-US" dirty="0" smtClean="0"/>
              <a:t> DNA Barcoding </a:t>
            </a:r>
            <a:r>
              <a:rPr lang="en-US" dirty="0"/>
              <a:t>P</a:t>
            </a:r>
            <a:r>
              <a:rPr lang="en-US" dirty="0" smtClean="0"/>
              <a:t>rograms Manager</a:t>
            </a:r>
          </a:p>
          <a:p>
            <a:r>
              <a:rPr lang="en-US" dirty="0" smtClean="0"/>
              <a:t>Cold Spring Harbor Laboratory</a:t>
            </a:r>
          </a:p>
          <a:p>
            <a:r>
              <a:rPr lang="en-US" dirty="0" smtClean="0"/>
              <a:t>ECSITE pre-conference workshop, 2016</a:t>
            </a:r>
          </a:p>
          <a:p>
            <a:r>
              <a:rPr lang="en-US" dirty="0" smtClean="0">
                <a:hlinkClick r:id="rId2"/>
              </a:rPr>
              <a:t>cmarizzi@cshl.edu</a:t>
            </a:r>
            <a:r>
              <a:rPr lang="en-US" dirty="0" smtClean="0"/>
              <a:t> @</a:t>
            </a:r>
            <a:r>
              <a:rPr lang="en-US" dirty="0" err="1" smtClean="0"/>
              <a:t>cmarizzi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6792"/>
            <a:ext cx="9144000" cy="3388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2291471"/>
            <a:ext cx="4150916" cy="82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15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13"/>
          <p:cNvSpPr txBox="1">
            <a:spLocks noChangeArrowheads="1"/>
          </p:cNvSpPr>
          <p:nvPr/>
        </p:nvSpPr>
        <p:spPr bwMode="auto">
          <a:xfrm>
            <a:off x="304800" y="883988"/>
            <a:ext cx="853440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900" dirty="0">
                <a:latin typeface="Calibri" charset="0"/>
              </a:rPr>
              <a:t>Just as the unique pattern of bars in a universal product code (UPC) identifies each consumer product, a short “DNA barcode” (about 600 nucleotides in length) is a unique pattern of DNA sequence that can potentially identify each species.</a:t>
            </a:r>
            <a:endParaRPr lang="en-US" sz="1900" dirty="0">
              <a:solidFill>
                <a:srgbClr val="055C67"/>
              </a:solidFill>
              <a:latin typeface="Calibri" charset="0"/>
            </a:endParaRPr>
          </a:p>
        </p:txBody>
      </p:sp>
      <p:pic>
        <p:nvPicPr>
          <p:cNvPr id="39938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75"/>
            <a:ext cx="91440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813050"/>
            <a:ext cx="367823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13208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1"/>
          <p:cNvSpPr>
            <a:spLocks noChangeArrowheads="1"/>
          </p:cNvSpPr>
          <p:nvPr/>
        </p:nvSpPr>
        <p:spPr bwMode="auto">
          <a:xfrm>
            <a:off x="1550737" y="249238"/>
            <a:ext cx="618957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55C6B"/>
                </a:solidFill>
                <a:latin typeface="Calibri" charset="0"/>
              </a:rPr>
              <a:t>DNA </a:t>
            </a:r>
            <a:r>
              <a:rPr lang="en-US" sz="3600" dirty="0" smtClean="0">
                <a:solidFill>
                  <a:srgbClr val="055C6B"/>
                </a:solidFill>
                <a:latin typeface="Calibri" charset="0"/>
              </a:rPr>
              <a:t>Barcoding Programs</a:t>
            </a:r>
            <a:r>
              <a:rPr lang="en-US" sz="3600" dirty="0">
                <a:solidFill>
                  <a:srgbClr val="055C6B"/>
                </a:solidFill>
                <a:latin typeface="Calibri" charset="0"/>
              </a:rPr>
              <a:t/>
            </a:r>
            <a:br>
              <a:rPr lang="en-US" sz="3600" dirty="0">
                <a:solidFill>
                  <a:srgbClr val="055C6B"/>
                </a:solidFill>
                <a:latin typeface="Calibri" charset="0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274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16025" y="1117600"/>
            <a:ext cx="6477000" cy="46038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6550025" y="1011238"/>
            <a:ext cx="304800" cy="304800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635625" y="1011238"/>
            <a:ext cx="304800" cy="304800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721225" y="1011238"/>
            <a:ext cx="304800" cy="304800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806825" y="1011238"/>
            <a:ext cx="304800" cy="304800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892425" y="1011238"/>
            <a:ext cx="304800" cy="304800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978025" y="1011238"/>
            <a:ext cx="304800" cy="304800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44040" name="TextBox 8"/>
          <p:cNvSpPr txBox="1">
            <a:spLocks noChangeArrowheads="1"/>
          </p:cNvSpPr>
          <p:nvPr/>
        </p:nvSpPr>
        <p:spPr bwMode="auto">
          <a:xfrm>
            <a:off x="152400" y="854075"/>
            <a:ext cx="9017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/>
              <a:t>Collect </a:t>
            </a:r>
          </a:p>
          <a:p>
            <a:pPr algn="ctr" eaLnBrk="1" hangingPunct="1"/>
            <a:r>
              <a:rPr lang="en-US" sz="1400" b="1"/>
              <a:t>samples</a:t>
            </a:r>
          </a:p>
        </p:txBody>
      </p:sp>
      <p:sp>
        <p:nvSpPr>
          <p:cNvPr id="44041" name="TextBox 10"/>
          <p:cNvSpPr txBox="1">
            <a:spLocks noChangeArrowheads="1"/>
          </p:cNvSpPr>
          <p:nvPr/>
        </p:nvSpPr>
        <p:spPr bwMode="auto">
          <a:xfrm rot="-1603411">
            <a:off x="2843213" y="534988"/>
            <a:ext cx="1028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Sequence</a:t>
            </a:r>
          </a:p>
        </p:txBody>
      </p:sp>
      <p:sp>
        <p:nvSpPr>
          <p:cNvPr id="44042" name="TextBox 11"/>
          <p:cNvSpPr txBox="1">
            <a:spLocks noChangeArrowheads="1"/>
          </p:cNvSpPr>
          <p:nvPr/>
        </p:nvSpPr>
        <p:spPr bwMode="auto">
          <a:xfrm rot="-1447322">
            <a:off x="3786188" y="371475"/>
            <a:ext cx="11080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Import </a:t>
            </a:r>
          </a:p>
          <a:p>
            <a:pPr eaLnBrk="1" hangingPunct="1"/>
            <a:r>
              <a:rPr lang="en-US" sz="1400" b="1"/>
              <a:t>sequences</a:t>
            </a:r>
          </a:p>
        </p:txBody>
      </p:sp>
      <p:sp>
        <p:nvSpPr>
          <p:cNvPr id="44043" name="TextBox 12"/>
          <p:cNvSpPr txBox="1">
            <a:spLocks noChangeArrowheads="1"/>
          </p:cNvSpPr>
          <p:nvPr/>
        </p:nvSpPr>
        <p:spPr bwMode="auto">
          <a:xfrm rot="-1504755">
            <a:off x="4700588" y="377825"/>
            <a:ext cx="1108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Assemble </a:t>
            </a:r>
          </a:p>
          <a:p>
            <a:pPr eaLnBrk="1" hangingPunct="1"/>
            <a:r>
              <a:rPr lang="en-US" sz="1400" b="1"/>
              <a:t>sequences</a:t>
            </a:r>
          </a:p>
        </p:txBody>
      </p:sp>
      <p:sp>
        <p:nvSpPr>
          <p:cNvPr id="44044" name="TextBox 13"/>
          <p:cNvSpPr txBox="1">
            <a:spLocks noChangeArrowheads="1"/>
          </p:cNvSpPr>
          <p:nvPr/>
        </p:nvSpPr>
        <p:spPr bwMode="auto">
          <a:xfrm rot="-1362443">
            <a:off x="6634163" y="431800"/>
            <a:ext cx="1158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Analyze</a:t>
            </a:r>
          </a:p>
          <a:p>
            <a:pPr eaLnBrk="1" hangingPunct="1"/>
            <a:r>
              <a:rPr lang="en-US" sz="1400" b="1"/>
              <a:t> sequences</a:t>
            </a:r>
          </a:p>
        </p:txBody>
      </p:sp>
      <p:sp>
        <p:nvSpPr>
          <p:cNvPr id="44045" name="TextBox 14"/>
          <p:cNvSpPr txBox="1">
            <a:spLocks noChangeArrowheads="1"/>
          </p:cNvSpPr>
          <p:nvPr/>
        </p:nvSpPr>
        <p:spPr bwMode="auto">
          <a:xfrm>
            <a:off x="7683500" y="854075"/>
            <a:ext cx="1157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/>
              <a:t>Export</a:t>
            </a:r>
          </a:p>
          <a:p>
            <a:pPr algn="ctr" eaLnBrk="1" hangingPunct="1"/>
            <a:r>
              <a:rPr lang="en-US" sz="1400" b="1"/>
              <a:t> sequences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068388" y="989013"/>
            <a:ext cx="323850" cy="304800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454900" y="989013"/>
            <a:ext cx="323850" cy="304800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44049" name="TextBox 18"/>
          <p:cNvSpPr txBox="1">
            <a:spLocks noChangeArrowheads="1"/>
          </p:cNvSpPr>
          <p:nvPr/>
        </p:nvSpPr>
        <p:spPr bwMode="auto">
          <a:xfrm rot="-1517891">
            <a:off x="5618163" y="355600"/>
            <a:ext cx="1425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Add additional</a:t>
            </a:r>
          </a:p>
          <a:p>
            <a:pPr eaLnBrk="1" hangingPunct="1"/>
            <a:r>
              <a:rPr lang="en-US" sz="1400" b="1"/>
              <a:t> sequences</a:t>
            </a:r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1012825" y="1524000"/>
            <a:ext cx="241617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837" y="2114550"/>
            <a:ext cx="3066324" cy="3981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2438400"/>
            <a:ext cx="451485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44053" name="TextBox 24"/>
          <p:cNvSpPr txBox="1">
            <a:spLocks noChangeArrowheads="1"/>
          </p:cNvSpPr>
          <p:nvPr/>
        </p:nvSpPr>
        <p:spPr bwMode="auto">
          <a:xfrm>
            <a:off x="1758950" y="1524000"/>
            <a:ext cx="923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Wet-lab</a:t>
            </a:r>
          </a:p>
        </p:txBody>
      </p:sp>
      <p:sp>
        <p:nvSpPr>
          <p:cNvPr id="44054" name="TextBox 9"/>
          <p:cNvSpPr txBox="1">
            <a:spLocks noChangeArrowheads="1"/>
          </p:cNvSpPr>
          <p:nvPr/>
        </p:nvSpPr>
        <p:spPr bwMode="auto">
          <a:xfrm rot="-1681542">
            <a:off x="1709738" y="293688"/>
            <a:ext cx="1520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DNA extraction </a:t>
            </a:r>
          </a:p>
          <a:p>
            <a:pPr eaLnBrk="1" hangingPunct="1"/>
            <a:r>
              <a:rPr lang="en-US" sz="1400" b="1"/>
              <a:t>and PCR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05700" y="5430718"/>
            <a:ext cx="3098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www.urbanbarcodeproject.org</a:t>
            </a:r>
          </a:p>
          <a:p>
            <a:r>
              <a:rPr lang="en-US" dirty="0" smtClean="0"/>
              <a:t>www.dnabarcoding101.org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25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16025" y="1112838"/>
            <a:ext cx="6477000" cy="46037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6550025" y="1006475"/>
            <a:ext cx="304800" cy="304800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635625" y="1006475"/>
            <a:ext cx="304800" cy="304800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721225" y="1006475"/>
            <a:ext cx="304800" cy="304800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806825" y="1006475"/>
            <a:ext cx="304800" cy="304800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892425" y="1006475"/>
            <a:ext cx="304800" cy="304800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978025" y="1006475"/>
            <a:ext cx="304800" cy="304800"/>
          </a:xfrm>
          <a:prstGeom prst="ellipse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48136" name="TextBox 8"/>
          <p:cNvSpPr txBox="1">
            <a:spLocks noChangeArrowheads="1"/>
          </p:cNvSpPr>
          <p:nvPr/>
        </p:nvSpPr>
        <p:spPr bwMode="auto">
          <a:xfrm>
            <a:off x="152400" y="849313"/>
            <a:ext cx="901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/>
              <a:t>Collect </a:t>
            </a:r>
          </a:p>
          <a:p>
            <a:pPr algn="ctr" eaLnBrk="1" hangingPunct="1"/>
            <a:r>
              <a:rPr lang="en-US" sz="1400" b="1"/>
              <a:t>samples</a:t>
            </a:r>
          </a:p>
        </p:txBody>
      </p:sp>
      <p:sp>
        <p:nvSpPr>
          <p:cNvPr id="48137" name="TextBox 9"/>
          <p:cNvSpPr txBox="1">
            <a:spLocks noChangeArrowheads="1"/>
          </p:cNvSpPr>
          <p:nvPr/>
        </p:nvSpPr>
        <p:spPr bwMode="auto">
          <a:xfrm rot="-1681542">
            <a:off x="1709738" y="293688"/>
            <a:ext cx="1520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DNA extraction </a:t>
            </a:r>
          </a:p>
          <a:p>
            <a:pPr eaLnBrk="1" hangingPunct="1"/>
            <a:r>
              <a:rPr lang="en-US" sz="1400" b="1"/>
              <a:t>and PCR </a:t>
            </a:r>
          </a:p>
        </p:txBody>
      </p:sp>
      <p:sp>
        <p:nvSpPr>
          <p:cNvPr id="48138" name="TextBox 10"/>
          <p:cNvSpPr txBox="1">
            <a:spLocks noChangeArrowheads="1"/>
          </p:cNvSpPr>
          <p:nvPr/>
        </p:nvSpPr>
        <p:spPr bwMode="auto">
          <a:xfrm rot="-1603411">
            <a:off x="2843213" y="530225"/>
            <a:ext cx="1028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Sequence</a:t>
            </a:r>
          </a:p>
        </p:txBody>
      </p:sp>
      <p:sp>
        <p:nvSpPr>
          <p:cNvPr id="48139" name="TextBox 11"/>
          <p:cNvSpPr txBox="1">
            <a:spLocks noChangeArrowheads="1"/>
          </p:cNvSpPr>
          <p:nvPr/>
        </p:nvSpPr>
        <p:spPr bwMode="auto">
          <a:xfrm rot="-1447322">
            <a:off x="3786188" y="366713"/>
            <a:ext cx="1108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Import </a:t>
            </a:r>
          </a:p>
          <a:p>
            <a:pPr eaLnBrk="1" hangingPunct="1"/>
            <a:r>
              <a:rPr lang="en-US" sz="1400" b="1"/>
              <a:t>sequences</a:t>
            </a:r>
          </a:p>
        </p:txBody>
      </p:sp>
      <p:sp>
        <p:nvSpPr>
          <p:cNvPr id="48140" name="TextBox 12"/>
          <p:cNvSpPr txBox="1">
            <a:spLocks noChangeArrowheads="1"/>
          </p:cNvSpPr>
          <p:nvPr/>
        </p:nvSpPr>
        <p:spPr bwMode="auto">
          <a:xfrm rot="-1504755">
            <a:off x="4700588" y="373063"/>
            <a:ext cx="1108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Assemble </a:t>
            </a:r>
          </a:p>
          <a:p>
            <a:pPr eaLnBrk="1" hangingPunct="1"/>
            <a:r>
              <a:rPr lang="en-US" sz="1400" b="1"/>
              <a:t>sequences</a:t>
            </a:r>
          </a:p>
        </p:txBody>
      </p:sp>
      <p:sp>
        <p:nvSpPr>
          <p:cNvPr id="48141" name="TextBox 13"/>
          <p:cNvSpPr txBox="1">
            <a:spLocks noChangeArrowheads="1"/>
          </p:cNvSpPr>
          <p:nvPr/>
        </p:nvSpPr>
        <p:spPr bwMode="auto">
          <a:xfrm rot="-1362443">
            <a:off x="6634163" y="427038"/>
            <a:ext cx="1158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Analyze</a:t>
            </a:r>
          </a:p>
          <a:p>
            <a:pPr eaLnBrk="1" hangingPunct="1"/>
            <a:r>
              <a:rPr lang="en-US" sz="1400" b="1"/>
              <a:t> sequences</a:t>
            </a:r>
          </a:p>
        </p:txBody>
      </p:sp>
      <p:sp>
        <p:nvSpPr>
          <p:cNvPr id="48142" name="TextBox 14"/>
          <p:cNvSpPr txBox="1">
            <a:spLocks noChangeArrowheads="1"/>
          </p:cNvSpPr>
          <p:nvPr/>
        </p:nvSpPr>
        <p:spPr bwMode="auto">
          <a:xfrm>
            <a:off x="7683500" y="849313"/>
            <a:ext cx="11572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/>
              <a:t>Export</a:t>
            </a:r>
          </a:p>
          <a:p>
            <a:pPr algn="ctr" eaLnBrk="1" hangingPunct="1"/>
            <a:r>
              <a:rPr lang="en-US" sz="1400" b="1"/>
              <a:t> sequences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068388" y="984250"/>
            <a:ext cx="323850" cy="304800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454900" y="984250"/>
            <a:ext cx="323850" cy="304800"/>
          </a:xfrm>
          <a:prstGeom prst="rect">
            <a:avLst/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48145" name="TextBox 18"/>
          <p:cNvSpPr txBox="1">
            <a:spLocks noChangeArrowheads="1"/>
          </p:cNvSpPr>
          <p:nvPr/>
        </p:nvSpPr>
        <p:spPr bwMode="auto">
          <a:xfrm rot="-1517891">
            <a:off x="5618163" y="350838"/>
            <a:ext cx="1425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Add additional</a:t>
            </a:r>
          </a:p>
          <a:p>
            <a:pPr eaLnBrk="1" hangingPunct="1"/>
            <a:r>
              <a:rPr lang="en-US" sz="1400" b="1"/>
              <a:t> sequences</a:t>
            </a:r>
          </a:p>
        </p:txBody>
      </p:sp>
      <p:sp>
        <p:nvSpPr>
          <p:cNvPr id="48146" name="TextBox 24"/>
          <p:cNvSpPr txBox="1">
            <a:spLocks noChangeArrowheads="1"/>
          </p:cNvSpPr>
          <p:nvPr/>
        </p:nvSpPr>
        <p:spPr bwMode="auto">
          <a:xfrm>
            <a:off x="4800600" y="1524000"/>
            <a:ext cx="1622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/>
              <a:t>Bioinformatics</a:t>
            </a:r>
          </a:p>
        </p:txBody>
      </p: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3557588" y="1447800"/>
            <a:ext cx="42211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8148" name="TextBox 8"/>
          <p:cNvSpPr txBox="1">
            <a:spLocks noChangeArrowheads="1"/>
          </p:cNvSpPr>
          <p:nvPr/>
        </p:nvSpPr>
        <p:spPr bwMode="auto">
          <a:xfrm>
            <a:off x="533400" y="2886075"/>
            <a:ext cx="1997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55C6B"/>
                </a:solidFill>
                <a:latin typeface="Calibri" charset="0"/>
              </a:rPr>
              <a:t>Ride!</a:t>
            </a:r>
          </a:p>
        </p:txBody>
      </p:sp>
      <p:pic>
        <p:nvPicPr>
          <p:cNvPr id="49173" name="Picture 23" descr="DNA Subwa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2078038"/>
            <a:ext cx="5718175" cy="40211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33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5536" y="249238"/>
            <a:ext cx="842493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55C6B"/>
                </a:solidFill>
                <a:latin typeface="Calibri" charset="0"/>
              </a:rPr>
              <a:t>DNA Barcoding </a:t>
            </a:r>
            <a:r>
              <a:rPr lang="en-US" sz="3600" dirty="0" smtClean="0">
                <a:solidFill>
                  <a:srgbClr val="055C6B"/>
                </a:solidFill>
                <a:latin typeface="Calibri" charset="0"/>
              </a:rPr>
              <a:t>Programs: </a:t>
            </a:r>
          </a:p>
          <a:p>
            <a:pPr algn="ctr"/>
            <a:r>
              <a:rPr lang="en-US" sz="3600" dirty="0" smtClean="0">
                <a:solidFill>
                  <a:srgbClr val="055C6B"/>
                </a:solidFill>
                <a:latin typeface="Calibri" charset="0"/>
              </a:rPr>
              <a:t>Our collaborators</a:t>
            </a:r>
          </a:p>
          <a:p>
            <a:pPr algn="ctr"/>
            <a:r>
              <a:rPr lang="en-US" sz="3600" dirty="0">
                <a:solidFill>
                  <a:srgbClr val="055C6B"/>
                </a:solidFill>
                <a:latin typeface="Calibri" charset="0"/>
              </a:rPr>
              <a:t/>
            </a:r>
            <a:br>
              <a:rPr lang="en-US" sz="3600" dirty="0">
                <a:solidFill>
                  <a:srgbClr val="055C6B"/>
                </a:solidFill>
                <a:latin typeface="Calibri" charset="0"/>
              </a:rPr>
            </a:b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844824"/>
            <a:ext cx="70612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99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5897" y="2673410"/>
            <a:ext cx="7722491" cy="35115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ea typeface="+mn-ea"/>
                <a:cs typeface="+mn-cs"/>
              </a:rPr>
              <a:t>2012-16 DNA Barcoding Programs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  <a:ea typeface="+mn-ea"/>
                <a:cs typeface="+mn-cs"/>
              </a:rPr>
              <a:t>873 </a:t>
            </a:r>
            <a:r>
              <a:rPr lang="en-US" sz="1800" dirty="0" smtClean="0">
                <a:solidFill>
                  <a:schemeClr val="tx1"/>
                </a:solidFill>
                <a:ea typeface="+mn-ea"/>
                <a:cs typeface="+mn-cs"/>
              </a:rPr>
              <a:t>Students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ea typeface="+mn-ea"/>
                <a:cs typeface="+mn-cs"/>
              </a:rPr>
              <a:t>First research experience for most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&gt;</a:t>
            </a:r>
            <a:r>
              <a:rPr lang="en-US" sz="1800" dirty="0">
                <a:solidFill>
                  <a:srgbClr val="FF0000"/>
                </a:solidFill>
              </a:rPr>
              <a:t>30% underrepresented </a:t>
            </a:r>
            <a:r>
              <a:rPr lang="en-US" sz="1800" dirty="0" smtClean="0">
                <a:solidFill>
                  <a:srgbClr val="FF0000"/>
                </a:solidFill>
              </a:rPr>
              <a:t>minorities</a:t>
            </a:r>
            <a:r>
              <a:rPr lang="en-US" sz="1800" dirty="0">
                <a:solidFill>
                  <a:srgbClr val="FF0000"/>
                </a:solidFill>
              </a:rPr>
              <a:t> </a:t>
            </a:r>
            <a:r>
              <a:rPr lang="en-US" sz="1800" dirty="0" smtClean="0">
                <a:solidFill>
                  <a:srgbClr val="FF0000"/>
                </a:solidFill>
              </a:rPr>
              <a:t>in science</a:t>
            </a:r>
            <a:endParaRPr lang="en-US" sz="1800" dirty="0">
              <a:solidFill>
                <a:srgbClr val="FF0000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  <a:ea typeface="+mn-ea"/>
                <a:cs typeface="+mn-cs"/>
              </a:rPr>
              <a:t>345 </a:t>
            </a:r>
            <a:r>
              <a:rPr lang="en-US" sz="1800" dirty="0" smtClean="0">
                <a:solidFill>
                  <a:schemeClr val="tx1"/>
                </a:solidFill>
                <a:ea typeface="+mn-ea"/>
                <a:cs typeface="+mn-cs"/>
              </a:rPr>
              <a:t>Teams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  <a:ea typeface="+mn-ea"/>
                <a:cs typeface="+mn-cs"/>
              </a:rPr>
              <a:t>212 </a:t>
            </a:r>
            <a:r>
              <a:rPr lang="en-US" sz="1800" dirty="0" smtClean="0">
                <a:solidFill>
                  <a:schemeClr val="tx1"/>
                </a:solidFill>
                <a:ea typeface="+mn-ea"/>
                <a:cs typeface="+mn-cs"/>
              </a:rPr>
              <a:t>Mentors from </a:t>
            </a:r>
            <a:r>
              <a:rPr lang="en-US" sz="1800" dirty="0" smtClean="0">
                <a:solidFill>
                  <a:srgbClr val="FF0000"/>
                </a:solidFill>
                <a:ea typeface="+mn-ea"/>
                <a:cs typeface="+mn-cs"/>
              </a:rPr>
              <a:t>159 </a:t>
            </a:r>
            <a:r>
              <a:rPr lang="en-US" sz="1800" dirty="0" smtClean="0">
                <a:solidFill>
                  <a:schemeClr val="tx1"/>
                </a:solidFill>
                <a:ea typeface="+mn-ea"/>
                <a:cs typeface="+mn-cs"/>
              </a:rPr>
              <a:t>Institutions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  <a:ea typeface="+mn-ea"/>
                <a:cs typeface="+mn-cs"/>
              </a:rPr>
              <a:t>5 </a:t>
            </a:r>
            <a:r>
              <a:rPr lang="en-US" sz="1800" dirty="0" smtClean="0">
                <a:solidFill>
                  <a:schemeClr val="tx1"/>
                </a:solidFill>
                <a:ea typeface="+mn-ea"/>
                <a:cs typeface="+mn-cs"/>
              </a:rPr>
              <a:t>NYC Boroughs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  <a:ea typeface="+mn-ea"/>
                <a:cs typeface="+mn-cs"/>
              </a:rPr>
              <a:t>5,800 </a:t>
            </a:r>
            <a:r>
              <a:rPr lang="en-US" sz="1800" dirty="0" smtClean="0">
                <a:solidFill>
                  <a:schemeClr val="tx1"/>
                </a:solidFill>
                <a:ea typeface="+mn-ea"/>
                <a:cs typeface="+mn-cs"/>
              </a:rPr>
              <a:t>samples processed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  <a:ea typeface="+mn-ea"/>
                <a:cs typeface="+mn-cs"/>
              </a:rPr>
              <a:t>9,900 </a:t>
            </a:r>
            <a:r>
              <a:rPr lang="en-US" sz="1800" dirty="0" smtClean="0">
                <a:solidFill>
                  <a:schemeClr val="tx1"/>
                </a:solidFill>
                <a:ea typeface="+mn-ea"/>
                <a:cs typeface="+mn-cs"/>
              </a:rPr>
              <a:t>barcode sequence reads, </a:t>
            </a:r>
            <a:r>
              <a:rPr lang="en-US" sz="1800" dirty="0" smtClean="0">
                <a:solidFill>
                  <a:srgbClr val="FF0000"/>
                </a:solidFill>
                <a:ea typeface="+mn-ea"/>
                <a:cs typeface="+mn-cs"/>
              </a:rPr>
              <a:t>&gt; 2,6 Million </a:t>
            </a:r>
            <a:r>
              <a:rPr lang="en-US" sz="1800" dirty="0" smtClean="0">
                <a:solidFill>
                  <a:schemeClr val="tx1"/>
                </a:solidFill>
                <a:ea typeface="+mn-ea"/>
                <a:cs typeface="+mn-cs"/>
              </a:rPr>
              <a:t>Next Generation Sequencing reads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FF0000"/>
                </a:solidFill>
                <a:ea typeface="+mn-ea"/>
                <a:cs typeface="+mn-cs"/>
              </a:rPr>
              <a:t>125 </a:t>
            </a:r>
            <a:r>
              <a:rPr lang="en-US" sz="1800" dirty="0" smtClean="0">
                <a:solidFill>
                  <a:schemeClr val="tx1"/>
                </a:solidFill>
                <a:ea typeface="+mn-ea"/>
                <a:cs typeface="+mn-cs"/>
              </a:rPr>
              <a:t>novel barcode sequences published at </a:t>
            </a:r>
            <a:r>
              <a:rPr lang="en-US" sz="1800" dirty="0" err="1" smtClean="0">
                <a:solidFill>
                  <a:schemeClr val="tx1"/>
                </a:solidFill>
                <a:ea typeface="+mn-ea"/>
                <a:cs typeface="+mn-cs"/>
              </a:rPr>
              <a:t>GenBank</a:t>
            </a:r>
            <a:endParaRPr lang="en-US" sz="18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several </a:t>
            </a:r>
            <a:r>
              <a:rPr lang="en-US" sz="1800" dirty="0">
                <a:solidFill>
                  <a:schemeClr val="tx1"/>
                </a:solidFill>
              </a:rPr>
              <a:t>publications in high-impact journals with student's contribution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800" dirty="0" smtClean="0">
              <a:solidFill>
                <a:schemeClr val="tx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39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020234386"/>
              </p:ext>
            </p:extLst>
          </p:nvPr>
        </p:nvGraphicFramePr>
        <p:xfrm>
          <a:off x="393700" y="1502153"/>
          <a:ext cx="8356600" cy="522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 bwMode="auto">
          <a:xfrm>
            <a:off x="1171551" y="176591"/>
            <a:ext cx="6858000" cy="132556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BFBFBF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Ctr="1"/>
          <a:lstStyle>
            <a:lvl1pPr>
              <a:defRPr sz="3200">
                <a:solidFill>
                  <a:srgbClr val="000000"/>
                </a:solidFill>
                <a:latin typeface="Georgia" charset="0"/>
                <a:ea typeface="ＭＳ Ｐゴシック" charset="0"/>
                <a:cs typeface="Georgia" charset="0"/>
              </a:defRPr>
            </a:lvl1pPr>
            <a:lvl2pPr>
              <a:defRPr sz="2800">
                <a:solidFill>
                  <a:srgbClr val="000000"/>
                </a:solidFill>
                <a:latin typeface="Georgia" charset="0"/>
                <a:ea typeface="ＭＳ Ｐゴシック" charset="0"/>
                <a:cs typeface="Georgia" charset="0"/>
              </a:defRPr>
            </a:lvl2pPr>
            <a:lvl3pPr>
              <a:defRPr sz="2400">
                <a:solidFill>
                  <a:srgbClr val="000000"/>
                </a:solidFill>
                <a:latin typeface="Georgia" charset="0"/>
                <a:ea typeface="ＭＳ Ｐゴシック" charset="0"/>
                <a:cs typeface="Georgia" charset="0"/>
              </a:defRPr>
            </a:lvl3pPr>
            <a:lvl4pPr>
              <a:defRPr sz="2000">
                <a:solidFill>
                  <a:srgbClr val="000000"/>
                </a:solidFill>
                <a:latin typeface="Georgia" charset="0"/>
                <a:ea typeface="ＭＳ Ｐゴシック" charset="0"/>
                <a:cs typeface="Georgia" charset="0"/>
              </a:defRPr>
            </a:lvl4pPr>
            <a:lvl5pPr>
              <a:defRPr sz="2000">
                <a:solidFill>
                  <a:srgbClr val="000000"/>
                </a:solidFill>
                <a:latin typeface="Georgia" charset="0"/>
                <a:ea typeface="ＭＳ Ｐゴシック" charset="0"/>
                <a:cs typeface="Georgia" charset="0"/>
              </a:defRPr>
            </a:lvl5pPr>
            <a:lvl6pPr eaLnBrk="0" hangingPunct="0">
              <a:buFont typeface="Times New Roman" charset="0"/>
              <a:defRPr sz="2000">
                <a:solidFill>
                  <a:srgbClr val="000000"/>
                </a:solidFill>
                <a:latin typeface="Georgia" charset="0"/>
                <a:ea typeface="ＭＳ Ｐゴシック" charset="0"/>
                <a:cs typeface="Georgia" charset="0"/>
              </a:defRPr>
            </a:lvl6pPr>
            <a:lvl7pPr eaLnBrk="0" hangingPunct="0">
              <a:buFont typeface="Times New Roman" charset="0"/>
              <a:defRPr sz="2000">
                <a:solidFill>
                  <a:srgbClr val="000000"/>
                </a:solidFill>
                <a:latin typeface="Georgia" charset="0"/>
                <a:ea typeface="ＭＳ Ｐゴシック" charset="0"/>
                <a:cs typeface="Georgia" charset="0"/>
              </a:defRPr>
            </a:lvl7pPr>
            <a:lvl8pPr eaLnBrk="0" hangingPunct="0">
              <a:buFont typeface="Times New Roman" charset="0"/>
              <a:defRPr sz="2000">
                <a:solidFill>
                  <a:srgbClr val="000000"/>
                </a:solidFill>
                <a:latin typeface="Georgia" charset="0"/>
                <a:ea typeface="ＭＳ Ｐゴシック" charset="0"/>
                <a:cs typeface="Georgia" charset="0"/>
              </a:defRPr>
            </a:lvl8pPr>
            <a:lvl9pPr eaLnBrk="0" hangingPunct="0">
              <a:buFont typeface="Times New Roman" charset="0"/>
              <a:defRPr sz="2000">
                <a:solidFill>
                  <a:srgbClr val="000000"/>
                </a:solidFill>
                <a:latin typeface="Georgia" charset="0"/>
                <a:ea typeface="ＭＳ Ｐゴシック" charset="0"/>
                <a:cs typeface="Georgia" charset="0"/>
              </a:defRPr>
            </a:lvl9pPr>
          </a:lstStyle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3600" dirty="0" smtClean="0">
                <a:solidFill>
                  <a:schemeClr val="tx1"/>
                </a:solidFill>
                <a:latin typeface="Calibri" charset="0"/>
                <a:cs typeface="ＭＳ Ｐゴシック" charset="0"/>
              </a:rPr>
              <a:t>Evaluation (Attitude changed)</a:t>
            </a:r>
          </a:p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Calibri" charset="0"/>
                <a:cs typeface="ＭＳ Ｐゴシック" charset="0"/>
              </a:rPr>
              <a:t>SURE-III: High school DNA barcoding research has </a:t>
            </a:r>
          </a:p>
          <a:p>
            <a:pPr algn="ctr" defTabSz="457200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latin typeface="Calibri" charset="0"/>
                <a:cs typeface="ＭＳ Ｐゴシック" charset="0"/>
              </a:rPr>
              <a:t>similar impacts as undergraduate research</a:t>
            </a:r>
          </a:p>
        </p:txBody>
      </p:sp>
    </p:spTree>
    <p:extLst>
      <p:ext uri="{BB962C8B-B14F-4D97-AF65-F5344CB8AC3E}">
        <p14:creationId xmlns:p14="http://schemas.microsoft.com/office/powerpoint/2010/main" val="3645213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86779330"/>
              </p:ext>
            </p:extLst>
          </p:nvPr>
        </p:nvGraphicFramePr>
        <p:xfrm>
          <a:off x="489267" y="990600"/>
          <a:ext cx="8165465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9267" y="334794"/>
            <a:ext cx="8552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DNALC Exit Survey 2012-2015 (</a:t>
            </a:r>
            <a:r>
              <a:rPr lang="en-US" sz="3600" dirty="0" err="1" smtClean="0"/>
              <a:t>conceptional</a:t>
            </a:r>
            <a:r>
              <a:rPr lang="en-US" sz="3600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4305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Bildschirmpräsentation (4:3)</PresentationFormat>
  <Paragraphs>87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Calibri</vt:lpstr>
      <vt:lpstr>Times New Roman</vt:lpstr>
      <vt:lpstr>Office Theme</vt:lpstr>
      <vt:lpstr>1_Office Theme</vt:lpstr>
      <vt:lpstr>Citizen Science Infrastructure at the  DNA Learning Center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Cold Spring Harbor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Antonia Florio</dc:creator>
  <cp:lastModifiedBy>messe</cp:lastModifiedBy>
  <cp:revision>36</cp:revision>
  <dcterms:created xsi:type="dcterms:W3CDTF">2016-04-09T21:41:07Z</dcterms:created>
  <dcterms:modified xsi:type="dcterms:W3CDTF">2016-06-10T07:06:19Z</dcterms:modified>
</cp:coreProperties>
</file>