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61" r:id="rId2"/>
    <p:sldId id="262" r:id="rId3"/>
    <p:sldId id="267" r:id="rId4"/>
    <p:sldId id="273" r:id="rId5"/>
    <p:sldId id="275" r:id="rId6"/>
    <p:sldId id="277" r:id="rId7"/>
    <p:sldId id="278" r:id="rId8"/>
    <p:sldId id="276" r:id="rId9"/>
    <p:sldId id="279" r:id="rId10"/>
    <p:sldId id="271" r:id="rId11"/>
    <p:sldId id="27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C8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3" autoAdjust="0"/>
    <p:restoredTop sz="80061" autoAdjust="0"/>
  </p:normalViewPr>
  <p:slideViewPr>
    <p:cSldViewPr snapToGrid="0" showGuides="1">
      <p:cViewPr varScale="1">
        <p:scale>
          <a:sx n="81" d="100"/>
          <a:sy n="81" d="100"/>
        </p:scale>
        <p:origin x="-512"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11/06/16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noProof="0" dirty="0" smtClean="0"/>
              <a:t>This work is a continuation of the research</a:t>
            </a:r>
            <a:r>
              <a:rPr lang="en-GB" baseline="0" noProof="0" dirty="0" smtClean="0"/>
              <a:t> activities in pulse, and we aim to visualize an overall model of the possibilities and challenges connected to the meeting between research and exhibition development. And trying to give an overall view and visualize what we have learned in the process.</a:t>
            </a:r>
            <a:endParaRPr lang="en-GB" noProof="0" dirty="0"/>
          </a:p>
        </p:txBody>
      </p:sp>
      <p:sp>
        <p:nvSpPr>
          <p:cNvPr id="4" name="Pladsholder til dias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402459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noProof="0" dirty="0" smtClean="0"/>
              <a:t>Like</a:t>
            </a:r>
            <a:r>
              <a:rPr lang="en-GB" baseline="0" noProof="0" dirty="0" smtClean="0"/>
              <a:t> they said in the session about re-thinking collaboration with scientists. Its about what kind of conversations that is initiated an facilitated between researchers and SC.</a:t>
            </a:r>
          </a:p>
          <a:p>
            <a:endParaRPr lang="en-GB" baseline="0" noProof="0" dirty="0" smtClean="0"/>
          </a:p>
          <a:p>
            <a:r>
              <a:rPr lang="en-GB" baseline="0" noProof="0" dirty="0" smtClean="0"/>
              <a:t>What we wanted to emphasize – format/design choices  </a:t>
            </a:r>
            <a:endParaRPr lang="en-GB" noProof="0" dirty="0"/>
          </a:p>
        </p:txBody>
      </p:sp>
      <p:sp>
        <p:nvSpPr>
          <p:cNvPr id="4" name="Pladsholder til diasnumm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46116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smtClean="0"/>
              <a:t>Making a model from a DBR framework in the Science Centre context</a:t>
            </a:r>
          </a:p>
          <a:p>
            <a:endParaRPr lang="en-GB" dirty="0" smtClean="0"/>
          </a:p>
          <a:p>
            <a:endParaRPr lang="en-GB" dirty="0" smtClean="0"/>
          </a:p>
          <a:p>
            <a:r>
              <a:rPr lang="en-GB" dirty="0" smtClean="0"/>
              <a:t>What did we learn?</a:t>
            </a:r>
          </a:p>
          <a:p>
            <a:endParaRPr lang="en-GB" dirty="0" smtClean="0"/>
          </a:p>
          <a:p>
            <a:pPr marL="285750" indent="-285750">
              <a:buFontTx/>
              <a:buChar char="-"/>
            </a:pPr>
            <a:r>
              <a:rPr lang="en-GB" dirty="0" smtClean="0"/>
              <a:t>There is a need for communication strategies when research and development meet.</a:t>
            </a:r>
          </a:p>
          <a:p>
            <a:pPr marL="285750" indent="-285750">
              <a:buFontTx/>
              <a:buChar char="-"/>
            </a:pPr>
            <a:endParaRPr lang="en-GB" dirty="0" smtClean="0"/>
          </a:p>
          <a:p>
            <a:pPr marL="285750" indent="-285750">
              <a:buFontTx/>
              <a:buChar char="-"/>
            </a:pPr>
            <a:r>
              <a:rPr lang="en-GB" dirty="0" smtClean="0"/>
              <a:t>The exhibition is not the sole ‘production’ outcome of such a project, research papers and referable knowledge is also a core ‘product’.</a:t>
            </a:r>
          </a:p>
          <a:p>
            <a:pPr marL="285750" indent="-285750">
              <a:buFontTx/>
              <a:buChar char="-"/>
            </a:pPr>
            <a:endParaRPr lang="en-GB" dirty="0" smtClean="0"/>
          </a:p>
          <a:p>
            <a:pPr marL="285750" indent="-285750">
              <a:buFontTx/>
              <a:buChar char="-"/>
            </a:pPr>
            <a:r>
              <a:rPr lang="en-GB" dirty="0" smtClean="0"/>
              <a:t>The form of the classical research paper, report and so forth needs a forum for channelling and discussing the knowledge gained.</a:t>
            </a:r>
          </a:p>
          <a:p>
            <a:pPr marL="285750" indent="-285750">
              <a:buFontTx/>
              <a:buChar char="-"/>
            </a:pPr>
            <a:endParaRPr lang="en-GB" dirty="0" smtClean="0"/>
          </a:p>
          <a:p>
            <a:pPr marL="285750" indent="-285750">
              <a:buFontTx/>
              <a:buChar char="-"/>
            </a:pPr>
            <a:r>
              <a:rPr lang="en-GB" dirty="0" smtClean="0"/>
              <a:t>The level of collaboration between researchers and developers shifts during the project.</a:t>
            </a:r>
          </a:p>
          <a:p>
            <a:pPr marL="285750" indent="-285750">
              <a:buFontTx/>
              <a:buChar char="-"/>
            </a:pPr>
            <a:endParaRPr lang="en-GB" dirty="0" smtClean="0"/>
          </a:p>
          <a:p>
            <a:pPr marL="285750" indent="-285750">
              <a:buFontTx/>
              <a:buChar char="-"/>
            </a:pPr>
            <a:r>
              <a:rPr lang="en-GB" dirty="0" smtClean="0"/>
              <a:t>Data collected needs to both answer questions directly applicable for the development of the exhibition and work as data material usable for bigger research questions.</a:t>
            </a:r>
          </a:p>
          <a:p>
            <a:pPr marL="742950" lvl="1" indent="-285750">
              <a:buFontTx/>
              <a:buChar char="-"/>
            </a:pPr>
            <a:r>
              <a:rPr lang="en-GB" dirty="0" err="1" smtClean="0"/>
              <a:t>Eg</a:t>
            </a:r>
            <a:r>
              <a:rPr lang="en-GB" dirty="0" smtClean="0"/>
              <a:t> do we need to make this handle bigger before they pull it.</a:t>
            </a:r>
            <a:r>
              <a:rPr lang="en-GB" baseline="0" dirty="0" smtClean="0"/>
              <a:t> And in what kind of way does the handle support which learning outcomes.</a:t>
            </a:r>
            <a:endParaRPr lang="en-GB" dirty="0" smtClean="0"/>
          </a:p>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344773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smtClean="0"/>
              <a:t>Making a model from a DBR framework in the Science Centre context</a:t>
            </a:r>
          </a:p>
          <a:p>
            <a:r>
              <a:rPr lang="en-GB" dirty="0" smtClean="0"/>
              <a:t>(Hauser, </a:t>
            </a:r>
            <a:r>
              <a:rPr lang="en-GB" dirty="0" err="1" smtClean="0"/>
              <a:t>Noschka</a:t>
            </a:r>
            <a:r>
              <a:rPr lang="en-GB" dirty="0" smtClean="0"/>
              <a:t>-Ross &amp; Zahn,</a:t>
            </a:r>
            <a:r>
              <a:rPr lang="en-GB" baseline="0" dirty="0" smtClean="0"/>
              <a:t> 2009)</a:t>
            </a:r>
            <a:endParaRPr lang="en-GB" dirty="0" smtClean="0"/>
          </a:p>
          <a:p>
            <a:r>
              <a:rPr lang="en-GB" dirty="0" smtClean="0"/>
              <a:t>Brief</a:t>
            </a:r>
            <a:r>
              <a:rPr lang="en-GB" baseline="0" dirty="0" smtClean="0"/>
              <a:t> walk through of the model</a:t>
            </a:r>
          </a:p>
          <a:p>
            <a:r>
              <a:rPr lang="en-GB" baseline="0" dirty="0" smtClean="0"/>
              <a:t>Right side mimics typical production circle of an exhibition and left side mimics a typical educational research project. </a:t>
            </a:r>
            <a:endParaRPr lang="en-GB"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344773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Area</a:t>
            </a:r>
            <a:r>
              <a:rPr lang="da-DK" dirty="0" smtClean="0"/>
              <a:t> of </a:t>
            </a:r>
            <a:r>
              <a:rPr lang="da-DK" dirty="0" err="1" smtClean="0"/>
              <a:t>challenges</a:t>
            </a:r>
            <a:r>
              <a:rPr lang="da-DK" baseline="0" dirty="0"/>
              <a:t> </a:t>
            </a:r>
            <a:r>
              <a:rPr lang="da-DK" baseline="0" dirty="0" smtClean="0"/>
              <a:t>– the same </a:t>
            </a:r>
            <a:r>
              <a:rPr lang="da-DK" baseline="0" dirty="0" err="1" smtClean="0"/>
              <a:t>articulations</a:t>
            </a:r>
            <a:r>
              <a:rPr lang="da-DK" baseline="0" dirty="0" smtClean="0"/>
              <a:t> is </a:t>
            </a:r>
            <a:r>
              <a:rPr lang="da-DK" baseline="0" dirty="0" err="1" smtClean="0"/>
              <a:t>seen</a:t>
            </a:r>
            <a:r>
              <a:rPr lang="da-DK" baseline="0" dirty="0" smtClean="0"/>
              <a:t> in litterature studies of </a:t>
            </a:r>
            <a:r>
              <a:rPr lang="da-DK" baseline="0" dirty="0" err="1" smtClean="0"/>
              <a:t>other</a:t>
            </a:r>
            <a:r>
              <a:rPr lang="da-DK" baseline="0" dirty="0" smtClean="0"/>
              <a:t> DBR </a:t>
            </a:r>
            <a:r>
              <a:rPr lang="da-DK" baseline="0" dirty="0" err="1" smtClean="0"/>
              <a:t>projects</a:t>
            </a:r>
            <a:r>
              <a:rPr lang="da-DK" baseline="0" dirty="0" smtClean="0"/>
              <a:t> in the museum and SC </a:t>
            </a:r>
            <a:r>
              <a:rPr lang="da-DK" baseline="0" dirty="0" err="1" smtClean="0"/>
              <a:t>context</a:t>
            </a:r>
            <a:r>
              <a:rPr lang="da-DK" baseline="0" dirty="0" smtClean="0"/>
              <a:t>.</a:t>
            </a:r>
            <a:endParaRPr lang="da-DK" dirty="0" smtClean="0"/>
          </a:p>
        </p:txBody>
      </p:sp>
      <p:sp>
        <p:nvSpPr>
          <p:cNvPr id="4" name="Pladsholder til diasnummer 3"/>
          <p:cNvSpPr>
            <a:spLocks noGrp="1"/>
          </p:cNvSpPr>
          <p:nvPr>
            <p:ph type="sldNum" sz="quarter" idx="10"/>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170377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smtClean="0"/>
              <a:t>Making a model from a DBR framework in the Science Centre context</a:t>
            </a:r>
          </a:p>
          <a:p>
            <a:endParaRPr lang="en-GB" baseline="0" dirty="0" smtClean="0"/>
          </a:p>
          <a:p>
            <a:r>
              <a:rPr lang="en-GB" baseline="0" dirty="0" smtClean="0"/>
              <a:t>Developers hold valuable knowledge such as of the many aspects of creating an exhibition</a:t>
            </a:r>
          </a:p>
          <a:p>
            <a:r>
              <a:rPr lang="en-GB" baseline="0" dirty="0" smtClean="0"/>
              <a:t>Researches hold valuable skills such as data gathering methods, researching relevant knowledge</a:t>
            </a:r>
          </a:p>
          <a:p>
            <a:endParaRPr lang="en-GB" baseline="0" dirty="0" smtClean="0"/>
          </a:p>
          <a:p>
            <a:r>
              <a:rPr lang="en-GB" baseline="0" dirty="0" smtClean="0"/>
              <a:t>It is important that both have an understanding and appreciation of the research and development process and skills involved and needed.</a:t>
            </a:r>
            <a:endParaRPr lang="en-GB"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344773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smtClean="0"/>
              <a:t>Making a model from a DBR framework in the Science Centre context</a:t>
            </a:r>
          </a:p>
          <a:p>
            <a:r>
              <a:rPr lang="en-GB" dirty="0" smtClean="0"/>
              <a:t>Challenges</a:t>
            </a:r>
            <a:r>
              <a:rPr lang="en-GB" baseline="0" dirty="0" smtClean="0"/>
              <a:t> also being different time momentums.</a:t>
            </a:r>
            <a:endParaRPr lang="en-GB"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344773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200" dirty="0" smtClean="0"/>
          </a:p>
          <a:p>
            <a:r>
              <a:rPr lang="en-GB" sz="1200" dirty="0" smtClean="0"/>
              <a:t>Both: An evaluation report (non-academic) is created to answer overall questions such as the popularity of the exhibition and audience responses to the entertainment and educational value of the exhibition. This is mostly based on quantitative data.</a:t>
            </a:r>
          </a:p>
          <a:p>
            <a:r>
              <a:rPr lang="en-GB" sz="1200" dirty="0" smtClean="0"/>
              <a:t>And research questions are explored for further publications asking in depth questions such as what knowledge types does the visitors achieve in which parts of the exhibition?</a:t>
            </a:r>
          </a:p>
          <a:p>
            <a:endParaRPr lang="en-GB" sz="1200" dirty="0" smtClean="0"/>
          </a:p>
          <a:p>
            <a:r>
              <a:rPr lang="en-GB" sz="1200" dirty="0" smtClean="0"/>
              <a:t>The findings leading up to the model, and the use and possibilities of the model are planed to be presented in different</a:t>
            </a:r>
            <a:r>
              <a:rPr lang="en-GB" sz="1200" baseline="0" dirty="0" smtClean="0"/>
              <a:t> forums in the organisation.</a:t>
            </a:r>
            <a:endParaRPr lang="en-GB" sz="1200"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344773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smtClean="0"/>
              <a:t>N</a:t>
            </a:r>
            <a:r>
              <a:rPr lang="en-GB" b="0" dirty="0" smtClean="0"/>
              <a:t>o finished and published papers yet,</a:t>
            </a:r>
            <a:r>
              <a:rPr lang="en-GB" b="0" baseline="0" dirty="0" smtClean="0"/>
              <a:t> but the data was collected and almost analysed. People not directly involved in the pulse project where there too, to learn about the findings. It included presentations from master students too. </a:t>
            </a:r>
          </a:p>
          <a:p>
            <a:endParaRPr lang="en-GB" b="0" baseline="0" dirty="0" smtClean="0"/>
          </a:p>
          <a:p>
            <a:r>
              <a:rPr lang="en-GB" b="0" baseline="0" dirty="0" smtClean="0"/>
              <a:t>The developers now have a collected picture of the knowledge building in the exhibition.</a:t>
            </a:r>
          </a:p>
          <a:p>
            <a:endParaRPr lang="en-GB" b="0" baseline="0" dirty="0" smtClean="0"/>
          </a:p>
          <a:p>
            <a:r>
              <a:rPr lang="en-GB" b="0" baseline="0" dirty="0" smtClean="0"/>
              <a:t>The presentations focused on what the study was concerned with and how the findings could have an impact on the re-design of the exhibition.</a:t>
            </a:r>
            <a:endParaRPr lang="en-GB" b="0"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344773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farve">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C118ECF-05B6-4D86-9FDD-73E14CB9F3D3}" type="datetime2">
              <a:rPr lang="da-DK" smtClean="0"/>
              <a:t>lørdag den 11. juni 16</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sp>
        <p:nvSpPr>
          <p:cNvPr id="14" name="Title 1"/>
          <p:cNvSpPr>
            <a:spLocks noGrp="1"/>
          </p:cNvSpPr>
          <p:nvPr>
            <p:ph type="ctrTitle" hasCustomPrompt="1"/>
          </p:nvPr>
        </p:nvSpPr>
        <p:spPr>
          <a:xfrm>
            <a:off x="314992" y="481898"/>
            <a:ext cx="9646766" cy="2417419"/>
          </a:xfrm>
        </p:spPr>
        <p:txBody>
          <a:bodyPr anchor="t" anchorCtr="0"/>
          <a:lstStyle>
            <a:lvl1pPr algn="l">
              <a:lnSpc>
                <a:spcPct val="85000"/>
              </a:lnSpc>
              <a:defRPr sz="9600" baseline="0">
                <a:solidFill>
                  <a:schemeClr val="bg1"/>
                </a:solidFill>
              </a:defRPr>
            </a:lvl1pPr>
          </a:lstStyle>
          <a:p>
            <a:r>
              <a:rPr lang="da-DK" dirty="0" smtClean="0"/>
              <a:t>Tilføj tekst</a:t>
            </a:r>
            <a:endParaRPr lang="da-DK" dirty="0"/>
          </a:p>
        </p:txBody>
      </p:sp>
      <p:sp>
        <p:nvSpPr>
          <p:cNvPr id="24" name="Subtitle 2"/>
          <p:cNvSpPr>
            <a:spLocks noGrp="1"/>
          </p:cNvSpPr>
          <p:nvPr>
            <p:ph type="subTitle" idx="1"/>
          </p:nvPr>
        </p:nvSpPr>
        <p:spPr>
          <a:xfrm>
            <a:off x="324000" y="4851099"/>
            <a:ext cx="9597320" cy="410594"/>
          </a:xfrm>
        </p:spPr>
        <p:txBody>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dirty="0"/>
          </a:p>
        </p:txBody>
      </p:sp>
      <p:pic>
        <p:nvPicPr>
          <p:cNvPr id="25" name="Billede 24"/>
          <p:cNvPicPr>
            <a:picLocks noChangeAspect="1"/>
          </p:cNvPicPr>
          <p:nvPr userDrawn="1"/>
        </p:nvPicPr>
        <p:blipFill>
          <a:blip r:embed="rId2" cstate="print">
            <a:lum bright="100000"/>
            <a:extLst>
              <a:ext uri="{28A0092B-C50C-407E-A947-70E740481C1C}">
                <a14:useLocalDpi xmlns:a14="http://schemas.microsoft.com/office/drawing/2010/main" val="0"/>
              </a:ext>
            </a:extLst>
          </a:blip>
          <a:stretch>
            <a:fillRect/>
          </a:stretch>
        </p:blipFill>
        <p:spPr>
          <a:xfrm>
            <a:off x="10678438" y="5856012"/>
            <a:ext cx="1189561" cy="677988"/>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billedebaggrund">
    <p:bg>
      <p:bgPr>
        <a:solidFill>
          <a:schemeClr val="accent3"/>
        </a:solidFill>
        <a:effectLst/>
      </p:bgPr>
    </p:bg>
    <p:spTree>
      <p:nvGrpSpPr>
        <p:cNvPr id="1" name=""/>
        <p:cNvGrpSpPr/>
        <p:nvPr/>
      </p:nvGrpSpPr>
      <p:grpSpPr>
        <a:xfrm>
          <a:off x="0" y="0"/>
          <a:ext cx="0" cy="0"/>
          <a:chOff x="0" y="0"/>
          <a:chExt cx="0" cy="0"/>
        </a:xfrm>
      </p:grpSpPr>
      <p:sp>
        <p:nvSpPr>
          <p:cNvPr id="18" name="Pladsholder til billede 6"/>
          <p:cNvSpPr>
            <a:spLocks noGrp="1"/>
          </p:cNvSpPr>
          <p:nvPr>
            <p:ph type="pic" sz="quarter" idx="17" hasCustomPrompt="1"/>
          </p:nvPr>
        </p:nvSpPr>
        <p:spPr>
          <a:xfrm>
            <a:off x="0" y="0"/>
            <a:ext cx="12192000" cy="6858000"/>
          </a:xfrm>
          <a:solidFill>
            <a:schemeClr val="tx2"/>
          </a:solidFill>
        </p:spPr>
        <p:txBody>
          <a:bodyPr lIns="0" tIns="576000" anchor="ctr" anchorCtr="0"/>
          <a:lstStyle>
            <a:lvl1pPr marL="0" indent="0" algn="ctr">
              <a:buFontTx/>
              <a:buNone/>
              <a:defRPr sz="1200" b="0" baseline="0">
                <a:solidFill>
                  <a:schemeClr val="bg1"/>
                </a:solidFill>
              </a:defRPr>
            </a:lvl1pPr>
          </a:lstStyle>
          <a:p>
            <a:r>
              <a:rPr lang="da-DK" dirty="0" smtClean="0"/>
              <a:t>Klik her og indsæt billede</a:t>
            </a:r>
            <a:endParaRPr lang="da-DK" dirty="0"/>
          </a:p>
        </p:txBody>
      </p:sp>
      <p:sp>
        <p:nvSpPr>
          <p:cNvPr id="4" name="Date Placeholder 3"/>
          <p:cNvSpPr>
            <a:spLocks noGrp="1"/>
          </p:cNvSpPr>
          <p:nvPr>
            <p:ph type="dt" sz="half" idx="10"/>
          </p:nvPr>
        </p:nvSpPr>
        <p:spPr/>
        <p:txBody>
          <a:bodyPr/>
          <a:lstStyle>
            <a:lvl1pPr>
              <a:defRPr>
                <a:solidFill>
                  <a:schemeClr val="bg1"/>
                </a:solidFill>
              </a:defRPr>
            </a:lvl1pPr>
          </a:lstStyle>
          <a:p>
            <a:fld id="{29037C69-B634-4990-8D03-C3A6964D02A0}" type="datetime2">
              <a:rPr lang="da-DK" smtClean="0"/>
              <a:t>lørdag den 11. juni 16</a:t>
            </a:fld>
            <a:endParaRPr lang="da-DK" dirty="0"/>
          </a:p>
        </p:txBody>
      </p:sp>
      <p:sp>
        <p:nvSpPr>
          <p:cNvPr id="5" name="Footer Placeholder 4"/>
          <p:cNvSpPr>
            <a:spLocks noGrp="1"/>
          </p:cNvSpPr>
          <p:nvPr>
            <p:ph type="ftr" sz="quarter" idx="11"/>
          </p:nvPr>
        </p:nvSpPr>
        <p:spPr>
          <a:xfrm>
            <a:off x="3229433" y="5767358"/>
            <a:ext cx="8638565" cy="766641"/>
          </a:xfrm>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sp>
        <p:nvSpPr>
          <p:cNvPr id="26" name="Title 1"/>
          <p:cNvSpPr>
            <a:spLocks noGrp="1"/>
          </p:cNvSpPr>
          <p:nvPr>
            <p:ph type="ctrTitle" hasCustomPrompt="1"/>
          </p:nvPr>
        </p:nvSpPr>
        <p:spPr>
          <a:xfrm>
            <a:off x="314992" y="481898"/>
            <a:ext cx="9646766" cy="2417419"/>
          </a:xfrm>
        </p:spPr>
        <p:txBody>
          <a:bodyPr anchor="t" anchorCtr="0"/>
          <a:lstStyle>
            <a:lvl1pPr algn="l">
              <a:lnSpc>
                <a:spcPct val="85000"/>
              </a:lnSpc>
              <a:defRPr sz="9600" baseline="0">
                <a:solidFill>
                  <a:schemeClr val="bg1"/>
                </a:solidFill>
              </a:defRPr>
            </a:lvl1pPr>
          </a:lstStyle>
          <a:p>
            <a:r>
              <a:rPr lang="da-DK" dirty="0" smtClean="0"/>
              <a:t>Tilføj tekst</a:t>
            </a:r>
            <a:endParaRPr lang="da-DK" dirty="0"/>
          </a:p>
        </p:txBody>
      </p:sp>
      <p:sp>
        <p:nvSpPr>
          <p:cNvPr id="27" name="Subtitle 2"/>
          <p:cNvSpPr>
            <a:spLocks noGrp="1"/>
          </p:cNvSpPr>
          <p:nvPr>
            <p:ph type="subTitle" idx="1"/>
          </p:nvPr>
        </p:nvSpPr>
        <p:spPr>
          <a:xfrm>
            <a:off x="324000" y="4851099"/>
            <a:ext cx="9597320" cy="410594"/>
          </a:xfrm>
        </p:spPr>
        <p:txBody>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dirty="0"/>
          </a:p>
        </p:txBody>
      </p:sp>
    </p:spTree>
    <p:extLst>
      <p:ext uri="{BB962C8B-B14F-4D97-AF65-F5344CB8AC3E}">
        <p14:creationId xmlns:p14="http://schemas.microsoft.com/office/powerpoint/2010/main" val="41246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FED952CD-DC93-4409-A652-367D5C989655}" type="datetime2">
              <a:rPr lang="da-DK" smtClean="0"/>
              <a:t>lørdag den 11. juni 16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
        <p:nvSpPr>
          <p:cNvPr id="11" name="Title 1"/>
          <p:cNvSpPr>
            <a:spLocks noGrp="1"/>
          </p:cNvSpPr>
          <p:nvPr>
            <p:ph type="title"/>
          </p:nvPr>
        </p:nvSpPr>
        <p:spPr>
          <a:xfrm>
            <a:off x="324001" y="306762"/>
            <a:ext cx="9637756" cy="1679694"/>
          </a:xfrm>
        </p:spPr>
        <p:txBody>
          <a:bodyPr/>
          <a:lstStyle/>
          <a:p>
            <a:r>
              <a:rPr lang="da-DK" smtClean="0"/>
              <a:t>Klik for at redigere i masteren</a:t>
            </a:r>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da-DK" dirty="0"/>
          </a:p>
        </p:txBody>
      </p:sp>
      <p:sp>
        <p:nvSpPr>
          <p:cNvPr id="3" name="Content Placeholder 2"/>
          <p:cNvSpPr>
            <a:spLocks noGrp="1"/>
          </p:cNvSpPr>
          <p:nvPr>
            <p:ph idx="1"/>
          </p:nvPr>
        </p:nvSpPr>
        <p:spPr>
          <a:xfrm>
            <a:off x="324001" y="2091558"/>
            <a:ext cx="5610000" cy="3415401"/>
          </a:xfrm>
        </p:spPr>
        <p:txBody>
          <a:bodyPr rIns="0"/>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7FC4D7B5-100B-4BE3-AA8A-E092A0D10756}" type="datetime2">
              <a:rPr lang="da-DK" smtClean="0"/>
              <a:t>lørdag den 11. juni 16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
        <p:nvSpPr>
          <p:cNvPr id="8" name="Content Placeholder 2"/>
          <p:cNvSpPr>
            <a:spLocks noGrp="1"/>
          </p:cNvSpPr>
          <p:nvPr>
            <p:ph idx="13"/>
          </p:nvPr>
        </p:nvSpPr>
        <p:spPr>
          <a:xfrm>
            <a:off x="6258000" y="2091558"/>
            <a:ext cx="5609999" cy="3415401"/>
          </a:xfrm>
        </p:spPr>
        <p:txBody>
          <a:bodyPr rIns="0"/>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88680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232" y="346842"/>
            <a:ext cx="9637524" cy="2020032"/>
          </a:xfrm>
        </p:spPr>
        <p:txBody>
          <a:bodyPr anchor="ctr" anchorCtr="0"/>
          <a:lstStyle>
            <a:lvl1pPr>
              <a:defRPr sz="13800">
                <a:solidFill>
                  <a:schemeClr val="tx2"/>
                </a:solidFill>
              </a:defRPr>
            </a:lvl1pPr>
          </a:lstStyle>
          <a:p>
            <a:r>
              <a:rPr lang="da-DK" dirty="0" smtClean="0"/>
              <a:t>tekst</a:t>
            </a:r>
            <a:endParaRPr lang="da-DK" dirty="0"/>
          </a:p>
        </p:txBody>
      </p:sp>
      <p:sp>
        <p:nvSpPr>
          <p:cNvPr id="3" name="Text Placeholder 2"/>
          <p:cNvSpPr>
            <a:spLocks noGrp="1"/>
          </p:cNvSpPr>
          <p:nvPr>
            <p:ph type="body" idx="1" hasCustomPrompt="1"/>
          </p:nvPr>
        </p:nvSpPr>
        <p:spPr>
          <a:xfrm>
            <a:off x="324232" y="3383613"/>
            <a:ext cx="9637524" cy="2389188"/>
          </a:xfrm>
        </p:spPr>
        <p:txBody>
          <a:bodyPr anchor="ctr" anchorCtr="0"/>
          <a:lstStyle>
            <a:lvl1pPr marL="0" indent="0" algn="r">
              <a:buNone/>
              <a:defRPr sz="138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err="1" smtClean="0"/>
              <a:t>tEkst</a:t>
            </a:r>
            <a:endParaRPr lang="da-DK" dirty="0" smtClean="0"/>
          </a:p>
        </p:txBody>
      </p:sp>
      <p:sp>
        <p:nvSpPr>
          <p:cNvPr id="4" name="Date Placeholder 3"/>
          <p:cNvSpPr>
            <a:spLocks noGrp="1"/>
          </p:cNvSpPr>
          <p:nvPr>
            <p:ph type="dt" sz="half" idx="10"/>
          </p:nvPr>
        </p:nvSpPr>
        <p:spPr/>
        <p:txBody>
          <a:bodyPr/>
          <a:lstStyle>
            <a:lvl1pPr>
              <a:defRPr>
                <a:solidFill>
                  <a:schemeClr val="tx2"/>
                </a:solidFill>
              </a:defRPr>
            </a:lvl1pPr>
          </a:lstStyle>
          <a:p>
            <a:fld id="{BA9D1951-EF9C-4DC9-94FC-17741BFFDED5}" type="datetime2">
              <a:rPr lang="da-DK" smtClean="0"/>
              <a:t>lørdag den 11. juni 16</a:t>
            </a:fld>
            <a:endParaRPr lang="da-DK"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D37B1E-C366-494F-A587-962AD9AABC83}" type="slidenum">
              <a:rPr lang="da-DK" smtClean="0"/>
              <a:pPr/>
              <a:t>‹nr.›</a:t>
            </a:fld>
            <a:endParaRPr lang="da-DK" dirty="0"/>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8438" y="5856012"/>
            <a:ext cx="1189561" cy="677988"/>
          </a:xfrm>
          <a:prstGeom prst="rect">
            <a:avLst/>
          </a:prstGeom>
        </p:spPr>
      </p:pic>
      <p:sp>
        <p:nvSpPr>
          <p:cNvPr id="9" name="Pladsholder til tekst 8"/>
          <p:cNvSpPr>
            <a:spLocks noGrp="1"/>
          </p:cNvSpPr>
          <p:nvPr>
            <p:ph type="body" sz="quarter" idx="13" hasCustomPrompt="1"/>
          </p:nvPr>
        </p:nvSpPr>
        <p:spPr>
          <a:xfrm>
            <a:off x="324232" y="1794755"/>
            <a:ext cx="9637525" cy="2246669"/>
          </a:xfrm>
        </p:spPr>
        <p:txBody>
          <a:bodyPr anchor="ctr" anchorCtr="0"/>
          <a:lstStyle>
            <a:lvl1pPr marL="0" indent="0" algn="ctr">
              <a:buNone/>
              <a:defRPr sz="13800" baseline="0">
                <a:solidFill>
                  <a:schemeClr val="tx2"/>
                </a:solidFill>
                <a:latin typeface="+mj-lt"/>
              </a:defRPr>
            </a:lvl1pPr>
          </a:lstStyle>
          <a:p>
            <a:pPr lvl="0"/>
            <a:r>
              <a:rPr lang="da-DK" dirty="0" smtClean="0"/>
              <a:t>tekst</a:t>
            </a:r>
            <a:endParaRPr lang="en-GB" dirty="0"/>
          </a:p>
        </p:txBody>
      </p:sp>
    </p:spTree>
    <p:extLst>
      <p:ext uri="{BB962C8B-B14F-4D97-AF65-F5344CB8AC3E}">
        <p14:creationId xmlns:p14="http://schemas.microsoft.com/office/powerpoint/2010/main" val="206419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ymbol/numm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232" y="874110"/>
            <a:ext cx="11543767" cy="4981902"/>
          </a:xfrm>
        </p:spPr>
        <p:txBody>
          <a:bodyPr tIns="0" anchor="ctr" anchorCtr="0"/>
          <a:lstStyle>
            <a:lvl1pPr algn="ctr">
              <a:defRPr sz="34400">
                <a:solidFill>
                  <a:schemeClr val="tx2"/>
                </a:solidFill>
              </a:defRPr>
            </a:lvl1pPr>
          </a:lstStyle>
          <a:p>
            <a:r>
              <a:rPr lang="da-DK" dirty="0" smtClean="0"/>
              <a:t>01</a:t>
            </a:r>
            <a:endParaRPr lang="da-DK" dirty="0"/>
          </a:p>
        </p:txBody>
      </p:sp>
      <p:sp>
        <p:nvSpPr>
          <p:cNvPr id="4" name="Date Placeholder 3"/>
          <p:cNvSpPr>
            <a:spLocks noGrp="1"/>
          </p:cNvSpPr>
          <p:nvPr>
            <p:ph type="dt" sz="half" idx="10"/>
          </p:nvPr>
        </p:nvSpPr>
        <p:spPr/>
        <p:txBody>
          <a:bodyPr/>
          <a:lstStyle>
            <a:lvl1pPr>
              <a:defRPr>
                <a:solidFill>
                  <a:schemeClr val="tx2"/>
                </a:solidFill>
              </a:defRPr>
            </a:lvl1pPr>
          </a:lstStyle>
          <a:p>
            <a:fld id="{55E0BC97-6B0C-41C7-BBCF-44817207B875}" type="datetime2">
              <a:rPr lang="da-DK" smtClean="0"/>
              <a:t>lørdag den 11. juni 16</a:t>
            </a:fld>
            <a:endParaRPr lang="da-DK"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D37B1E-C366-494F-A587-962AD9AABC83}" type="slidenum">
              <a:rPr lang="da-DK" smtClean="0"/>
              <a:pPr/>
              <a:t>‹nr.›</a:t>
            </a:fld>
            <a:endParaRPr lang="da-DK" dirty="0"/>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8438" y="5856012"/>
            <a:ext cx="1189561" cy="677988"/>
          </a:xfrm>
          <a:prstGeom prst="rect">
            <a:avLst/>
          </a:prstGeom>
        </p:spPr>
      </p:pic>
    </p:spTree>
    <p:extLst>
      <p:ext uri="{BB962C8B-B14F-4D97-AF65-F5344CB8AC3E}">
        <p14:creationId xmlns:p14="http://schemas.microsoft.com/office/powerpoint/2010/main" val="13175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1BAD40-E8AE-4A4F-8DDF-9D706706BE38}" type="datetime2">
              <a:rPr lang="da-DK" smtClean="0"/>
              <a:t>lørdag den 11. juni 16</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
        <p:nvSpPr>
          <p:cNvPr id="7" name="Title 1"/>
          <p:cNvSpPr>
            <a:spLocks noGrp="1"/>
          </p:cNvSpPr>
          <p:nvPr>
            <p:ph type="title"/>
          </p:nvPr>
        </p:nvSpPr>
        <p:spPr>
          <a:xfrm>
            <a:off x="324001" y="306762"/>
            <a:ext cx="9637756" cy="1679694"/>
          </a:xfrm>
        </p:spPr>
        <p:txBody>
          <a:bodyPr/>
          <a:lstStyle/>
          <a:p>
            <a:r>
              <a:rPr lang="da-DK" smtClean="0"/>
              <a:t>Klik for at redigere i masteren</a:t>
            </a:r>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6781E-081C-497F-9054-0560CC5BD0E7}" type="datetime2">
              <a:rPr lang="da-DK" smtClean="0"/>
              <a:t>lørdag den 11. juni 16</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1" y="306762"/>
            <a:ext cx="9637756" cy="1679694"/>
          </a:xfrm>
          <a:prstGeom prst="rect">
            <a:avLst/>
          </a:prstGeom>
        </p:spPr>
        <p:txBody>
          <a:bodyPr vert="horz" lIns="0" tIns="0" rIns="0" bIns="0" rtlCol="0" anchor="t" anchorCtr="0">
            <a:noAutofit/>
          </a:bodyPr>
          <a:lstStyle/>
          <a:p>
            <a:r>
              <a:rPr lang="da-DK" dirty="0" smtClean="0"/>
              <a:t>Klik for at redigere i </a:t>
            </a:r>
            <a:r>
              <a:rPr lang="da-DK" dirty="0" err="1" smtClean="0"/>
              <a:t>mastEr</a:t>
            </a:r>
            <a:r>
              <a:rPr lang="da-DK" dirty="0" smtClean="0"/>
              <a:t> </a:t>
            </a:r>
            <a:endParaRPr lang="en-GB" dirty="0"/>
          </a:p>
        </p:txBody>
      </p:sp>
      <p:sp>
        <p:nvSpPr>
          <p:cNvPr id="3" name="Text Placeholder 2"/>
          <p:cNvSpPr>
            <a:spLocks noGrp="1"/>
          </p:cNvSpPr>
          <p:nvPr>
            <p:ph type="body" idx="1"/>
          </p:nvPr>
        </p:nvSpPr>
        <p:spPr>
          <a:xfrm>
            <a:off x="324000" y="2091559"/>
            <a:ext cx="11543999" cy="3415400"/>
          </a:xfrm>
          <a:prstGeom prst="rect">
            <a:avLst/>
          </a:prstGeom>
        </p:spPr>
        <p:txBody>
          <a:bodyPr vert="horz" lIns="0" tIns="0" rIns="1836000" bIns="0" rtlCol="0">
            <a:noAutofit/>
          </a:bodyPr>
          <a:lstStyle/>
          <a:p>
            <a:pPr lvl="0"/>
            <a:r>
              <a:rPr lang="da-DK" dirty="0" smtClean="0"/>
              <a:t>Klik for at redigere i master </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endParaRPr lang="en-GB" dirty="0"/>
          </a:p>
        </p:txBody>
      </p:sp>
      <p:sp>
        <p:nvSpPr>
          <p:cNvPr id="4" name="Date Placeholder 3"/>
          <p:cNvSpPr>
            <a:spLocks noGrp="1"/>
          </p:cNvSpPr>
          <p:nvPr>
            <p:ph type="dt" sz="half" idx="2"/>
          </p:nvPr>
        </p:nvSpPr>
        <p:spPr>
          <a:xfrm>
            <a:off x="1208671" y="6341806"/>
            <a:ext cx="1858761" cy="192194"/>
          </a:xfrm>
          <a:prstGeom prst="rect">
            <a:avLst/>
          </a:prstGeom>
        </p:spPr>
        <p:txBody>
          <a:bodyPr vert="horz" lIns="0" tIns="0" rIns="0" bIns="0" rtlCol="0" anchor="b" anchorCtr="0">
            <a:noAutofit/>
          </a:bodyPr>
          <a:lstStyle>
            <a:lvl1pPr algn="l">
              <a:defRPr sz="900">
                <a:solidFill>
                  <a:schemeClr val="tx2"/>
                </a:solidFill>
                <a:latin typeface="+mn-lt"/>
              </a:defRPr>
            </a:lvl1pPr>
          </a:lstStyle>
          <a:p>
            <a:fld id="{AFD95A0A-0BF3-43FD-AA78-50F62EBCCFA6}" type="datetime2">
              <a:rPr lang="da-DK" smtClean="0"/>
              <a:t>lørdag den 11. juni 16</a:t>
            </a:fld>
            <a:endParaRPr lang="en-GB" dirty="0"/>
          </a:p>
        </p:txBody>
      </p:sp>
      <p:sp>
        <p:nvSpPr>
          <p:cNvPr id="5" name="Footer Placeholder 4"/>
          <p:cNvSpPr>
            <a:spLocks noGrp="1"/>
          </p:cNvSpPr>
          <p:nvPr>
            <p:ph type="ftr" sz="quarter" idx="3"/>
          </p:nvPr>
        </p:nvSpPr>
        <p:spPr>
          <a:xfrm>
            <a:off x="3229432" y="6341806"/>
            <a:ext cx="2522439" cy="192194"/>
          </a:xfrm>
          <a:prstGeom prst="rect">
            <a:avLst/>
          </a:prstGeom>
        </p:spPr>
        <p:txBody>
          <a:bodyPr vert="horz" lIns="0" tIns="0" rIns="0" bIns="0" rtlCol="0" anchor="b" anchorCtr="0">
            <a:noAutofit/>
          </a:bodyPr>
          <a:lstStyle>
            <a:lvl1pPr algn="l">
              <a:defRPr sz="900">
                <a:solidFill>
                  <a:schemeClr val="tx2"/>
                </a:solidFill>
                <a:latin typeface="+mn-lt"/>
              </a:defRPr>
            </a:lvl1pPr>
          </a:lstStyle>
          <a:p>
            <a:endParaRPr lang="en-GB" dirty="0"/>
          </a:p>
        </p:txBody>
      </p:sp>
      <p:sp>
        <p:nvSpPr>
          <p:cNvPr id="6" name="Slide Number Placeholder 5"/>
          <p:cNvSpPr>
            <a:spLocks noGrp="1"/>
          </p:cNvSpPr>
          <p:nvPr>
            <p:ph type="sldNum" sz="quarter" idx="4"/>
          </p:nvPr>
        </p:nvSpPr>
        <p:spPr>
          <a:xfrm>
            <a:off x="324232" y="6341806"/>
            <a:ext cx="722439" cy="192194"/>
          </a:xfrm>
          <a:prstGeom prst="rect">
            <a:avLst/>
          </a:prstGeom>
        </p:spPr>
        <p:txBody>
          <a:bodyPr vert="horz" lIns="0" tIns="0" rIns="0" bIns="0" rtlCol="0" anchor="b" anchorCtr="0">
            <a:noAutofit/>
          </a:bodyPr>
          <a:lstStyle>
            <a:lvl1pPr algn="l">
              <a:defRPr sz="900">
                <a:solidFill>
                  <a:schemeClr val="tx2"/>
                </a:solidFill>
                <a:latin typeface="+mn-lt"/>
              </a:defRPr>
            </a:lvl1pPr>
          </a:lstStyle>
          <a:p>
            <a:fld id="{45D37B1E-C366-494F-A587-962AD9AABC83}" type="slidenum">
              <a:rPr lang="en-GB" smtClean="0"/>
              <a:pPr/>
              <a:t>‹nr.›</a:t>
            </a:fld>
            <a:endParaRPr lang="en-GB" dirty="0"/>
          </a:p>
        </p:txBody>
      </p:sp>
      <p:pic>
        <p:nvPicPr>
          <p:cNvPr id="8" name="Billed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78438" y="5856012"/>
            <a:ext cx="1189561" cy="677988"/>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0" r:id="rId4"/>
    <p:sldLayoutId id="2147483651" r:id="rId5"/>
    <p:sldLayoutId id="2147483661" r:id="rId6"/>
    <p:sldLayoutId id="2147483654" r:id="rId7"/>
    <p:sldLayoutId id="2147483655" r:id="rId8"/>
  </p:sldLayoutIdLst>
  <p:hf hdr="0"/>
  <p:txStyles>
    <p:titleStyle>
      <a:lvl1pPr algn="l" defTabSz="914400" rtl="0" eaLnBrk="1" latinLnBrk="0" hangingPunct="1">
        <a:lnSpc>
          <a:spcPct val="85000"/>
        </a:lnSpc>
        <a:spcBef>
          <a:spcPct val="0"/>
        </a:spcBef>
        <a:buNone/>
        <a:defRPr sz="6000" kern="1200">
          <a:solidFill>
            <a:schemeClr val="tx2"/>
          </a:solidFill>
          <a:latin typeface="+mj-lt"/>
          <a:ea typeface="+mj-ea"/>
          <a:cs typeface="+mj-cs"/>
        </a:defRPr>
      </a:lvl1pPr>
    </p:titleStyle>
    <p:bodyStyle>
      <a:lvl1pPr marL="180000" indent="-180000" algn="l" defTabSz="914400" rtl="0" eaLnBrk="1" latinLnBrk="0" hangingPunct="1">
        <a:lnSpc>
          <a:spcPct val="90000"/>
        </a:lnSpc>
        <a:spcBef>
          <a:spcPts val="600"/>
        </a:spcBef>
        <a:buFont typeface="Wingdings" panose="05000000000000000000" pitchFamily="2" charset="2"/>
        <a:buChar char="§"/>
        <a:defRPr sz="24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Font typeface="Wingdings" panose="05000000000000000000" pitchFamily="2" charset="2"/>
        <a:buChar char="§"/>
        <a:defRPr sz="2000" kern="1200">
          <a:solidFill>
            <a:schemeClr val="tx2"/>
          </a:solidFill>
          <a:latin typeface="+mn-lt"/>
          <a:ea typeface="+mn-ea"/>
          <a:cs typeface="+mn-cs"/>
        </a:defRPr>
      </a:lvl2pPr>
      <a:lvl3pPr marL="540000" indent="-180000" algn="l" defTabSz="914400" rtl="0" eaLnBrk="1" latinLnBrk="0" hangingPunct="1">
        <a:lnSpc>
          <a:spcPct val="90000"/>
        </a:lnSpc>
        <a:spcBef>
          <a:spcPts val="600"/>
        </a:spcBef>
        <a:buFont typeface="Wingdings" panose="05000000000000000000" pitchFamily="2" charset="2"/>
        <a:buChar char="§"/>
        <a:defRPr sz="18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Wingdings" panose="05000000000000000000" pitchFamily="2" charset="2"/>
        <a:buChar char="§"/>
        <a:defRPr sz="16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Font typeface="Wingdings" panose="05000000000000000000" pitchFamily="2" charset="2"/>
        <a:buChar char="§"/>
        <a:defRPr sz="16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Font typeface="Wingdings" panose="05000000000000000000" pitchFamily="2" charset="2"/>
        <a:buChar char="§"/>
        <a:defRPr sz="16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Font typeface="Wingdings" panose="05000000000000000000" pitchFamily="2" charset="2"/>
        <a:buChar char="§"/>
        <a:defRPr sz="16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Font typeface="Wingdings" panose="05000000000000000000" pitchFamily="2" charset="2"/>
        <a:buChar char="§"/>
        <a:defRPr sz="16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Font typeface="Wingdings" panose="05000000000000000000" pitchFamily="2" charset="2"/>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20" userDrawn="1">
          <p15:clr>
            <a:srgbClr val="F26B43"/>
          </p15:clr>
        </p15:guide>
        <p15:guide id="2" pos="7152" userDrawn="1">
          <p15:clr>
            <a:srgbClr val="F26B43"/>
          </p15:clr>
        </p15:guide>
        <p15:guide id="3" orient="horz" pos="230" userDrawn="1">
          <p15:clr>
            <a:srgbClr val="F26B43"/>
          </p15:clr>
        </p15:guide>
        <p15:guide id="4" orient="horz" pos="1065" userDrawn="1">
          <p15:clr>
            <a:srgbClr val="F26B43"/>
          </p15:clr>
        </p15:guide>
        <p15:guide id="5" orient="horz" pos="1150" userDrawn="1">
          <p15:clr>
            <a:srgbClr val="F26B43"/>
          </p15:clr>
        </p15:guide>
        <p15:guide id="6" orient="horz" pos="3891" userDrawn="1">
          <p15:clr>
            <a:srgbClr val="F26B43"/>
          </p15:clr>
        </p15:guide>
        <p15:guide id="7" pos="3803" userDrawn="1">
          <p15:clr>
            <a:srgbClr val="F26B43"/>
          </p15:clr>
        </p15:guide>
        <p15:guide id="8" pos="38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marzach87@hotmail.com" TargetMode="External"/><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mailto:mariaz@experimentarium.d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6600" dirty="0" smtClean="0"/>
              <a:t>Integrating research into exhibition development</a:t>
            </a:r>
            <a:endParaRPr lang="en-GB" sz="6600" dirty="0"/>
          </a:p>
        </p:txBody>
      </p:sp>
      <p:sp>
        <p:nvSpPr>
          <p:cNvPr id="7" name="Pladsholder til slidenummer 6"/>
          <p:cNvSpPr>
            <a:spLocks noGrp="1"/>
          </p:cNvSpPr>
          <p:nvPr>
            <p:ph type="sldNum" sz="quarter" idx="12"/>
          </p:nvPr>
        </p:nvSpPr>
        <p:spPr/>
        <p:txBody>
          <a:bodyPr/>
          <a:lstStyle/>
          <a:p>
            <a:fld id="{45D37B1E-C366-494F-A587-962AD9AABC83}" type="slidenum">
              <a:rPr lang="da-DK" smtClean="0"/>
              <a:pPr/>
              <a:t>1</a:t>
            </a:fld>
            <a:endParaRPr lang="da-DK" dirty="0"/>
          </a:p>
        </p:txBody>
      </p:sp>
      <p:sp>
        <p:nvSpPr>
          <p:cNvPr id="9" name="Rektangel 8"/>
          <p:cNvSpPr/>
          <p:nvPr/>
        </p:nvSpPr>
        <p:spPr>
          <a:xfrm>
            <a:off x="2262910" y="2644017"/>
            <a:ext cx="9351818" cy="1200329"/>
          </a:xfrm>
          <a:prstGeom prst="rect">
            <a:avLst/>
          </a:prstGeom>
        </p:spPr>
        <p:txBody>
          <a:bodyPr wrap="square">
            <a:spAutoFit/>
          </a:bodyPr>
          <a:lstStyle/>
          <a:p>
            <a:r>
              <a:rPr lang="en-GB" sz="3600" dirty="0" smtClean="0"/>
              <a:t>Towards a model for a research based exhibition design processes.</a:t>
            </a:r>
            <a:endParaRPr lang="en-GB" sz="3600" dirty="0"/>
          </a:p>
        </p:txBody>
      </p:sp>
    </p:spTree>
    <p:extLst>
      <p:ext uri="{BB962C8B-B14F-4D97-AF65-F5344CB8AC3E}">
        <p14:creationId xmlns:p14="http://schemas.microsoft.com/office/powerpoint/2010/main" val="2770787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pPr/>
              <a:t>10</a:t>
            </a:fld>
            <a:endParaRPr lang="da-DK" dirty="0"/>
          </a:p>
        </p:txBody>
      </p:sp>
      <p:sp>
        <p:nvSpPr>
          <p:cNvPr id="3" name="Tekstfelt 2"/>
          <p:cNvSpPr txBox="1"/>
          <p:nvPr/>
        </p:nvSpPr>
        <p:spPr>
          <a:xfrm>
            <a:off x="3946195" y="3068997"/>
            <a:ext cx="3885715" cy="369332"/>
          </a:xfrm>
          <a:prstGeom prst="rect">
            <a:avLst/>
          </a:prstGeom>
          <a:noFill/>
        </p:spPr>
        <p:txBody>
          <a:bodyPr wrap="square" lIns="0" tIns="0" rIns="0" bIns="0" rtlCol="0">
            <a:spAutoFit/>
          </a:bodyPr>
          <a:lstStyle/>
          <a:p>
            <a:r>
              <a:rPr lang="da-DK" sz="2400" dirty="0" err="1" smtClean="0"/>
              <a:t>Thank</a:t>
            </a:r>
            <a:r>
              <a:rPr lang="da-DK" sz="2400" dirty="0" smtClean="0"/>
              <a:t> </a:t>
            </a:r>
            <a:r>
              <a:rPr lang="da-DK" sz="2400" dirty="0" err="1" smtClean="0"/>
              <a:t>you</a:t>
            </a:r>
            <a:r>
              <a:rPr lang="da-DK" sz="2400" dirty="0" smtClean="0"/>
              <a:t> for </a:t>
            </a:r>
            <a:r>
              <a:rPr lang="da-DK" sz="2400" dirty="0" err="1" smtClean="0"/>
              <a:t>listening</a:t>
            </a:r>
            <a:r>
              <a:rPr lang="da-DK" sz="2400" dirty="0" smtClean="0"/>
              <a:t>!</a:t>
            </a:r>
          </a:p>
        </p:txBody>
      </p:sp>
    </p:spTree>
    <p:extLst>
      <p:ext uri="{BB962C8B-B14F-4D97-AF65-F5344CB8AC3E}">
        <p14:creationId xmlns:p14="http://schemas.microsoft.com/office/powerpoint/2010/main" val="30346672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11</a:t>
            </a:fld>
            <a:endParaRPr lang="da-DK" dirty="0"/>
          </a:p>
        </p:txBody>
      </p:sp>
      <p:sp>
        <p:nvSpPr>
          <p:cNvPr id="5" name="Titel 4"/>
          <p:cNvSpPr>
            <a:spLocks noGrp="1"/>
          </p:cNvSpPr>
          <p:nvPr>
            <p:ph type="title"/>
          </p:nvPr>
        </p:nvSpPr>
        <p:spPr>
          <a:xfrm>
            <a:off x="324001" y="306762"/>
            <a:ext cx="9637756" cy="5876080"/>
          </a:xfrm>
        </p:spPr>
        <p:txBody>
          <a:bodyPr/>
          <a:lstStyle/>
          <a:p>
            <a:r>
              <a:rPr lang="en-GB" sz="1600" b="1" dirty="0" smtClean="0"/>
              <a:t>References</a:t>
            </a:r>
            <a:br>
              <a:rPr lang="en-GB" sz="1600" b="1" dirty="0" smtClean="0"/>
            </a:br>
            <a:r>
              <a:rPr lang="en-GB" sz="1600" b="1" dirty="0" smtClean="0"/>
              <a:t/>
            </a:r>
            <a:br>
              <a:rPr lang="en-GB" sz="1600" b="1" dirty="0" smtClean="0"/>
            </a:br>
            <a:r>
              <a:rPr lang="en-GB" sz="1600" b="1" dirty="0"/>
              <a:t/>
            </a:r>
            <a:br>
              <a:rPr lang="en-GB" sz="1600" b="1" dirty="0"/>
            </a:br>
            <a:r>
              <a:rPr lang="en-GB" sz="1400" dirty="0"/>
              <a:t/>
            </a:r>
            <a:br>
              <a:rPr lang="en-GB" sz="1400" dirty="0"/>
            </a:br>
            <a:r>
              <a:rPr lang="en-GB" sz="1400" dirty="0" err="1"/>
              <a:t>Barab</a:t>
            </a:r>
            <a:r>
              <a:rPr lang="en-GB" sz="1400" dirty="0"/>
              <a:t>, s., &amp; Squire, K. (2004). Design-based research: Putting a stake in the ground. The journal of the learning </a:t>
            </a:r>
            <a:r>
              <a:rPr lang="en-GB" sz="1400" dirty="0" err="1"/>
              <a:t>scinences</a:t>
            </a:r>
            <a:r>
              <a:rPr lang="en-GB" sz="1400" dirty="0"/>
              <a:t>, 13(7), s. 1-14.</a:t>
            </a:r>
            <a:br>
              <a:rPr lang="en-GB" sz="1400" dirty="0"/>
            </a:br>
            <a:r>
              <a:rPr lang="en-GB" sz="1400" dirty="0" smtClean="0"/>
              <a:t/>
            </a:r>
            <a:br>
              <a:rPr lang="en-GB" sz="1400" dirty="0" smtClean="0"/>
            </a:br>
            <a:r>
              <a:rPr lang="da-DK" sz="1400" dirty="0"/>
              <a:t>Cobb, P., </a:t>
            </a:r>
            <a:r>
              <a:rPr lang="da-DK" sz="1400" dirty="0" err="1"/>
              <a:t>Confrey</a:t>
            </a:r>
            <a:r>
              <a:rPr lang="da-DK" sz="1400" dirty="0"/>
              <a:t>, J., </a:t>
            </a:r>
            <a:r>
              <a:rPr lang="da-DK" sz="1400" dirty="0" err="1"/>
              <a:t>Lehrer</a:t>
            </a:r>
            <a:r>
              <a:rPr lang="da-DK" sz="1400" dirty="0"/>
              <a:t>, R., &amp; Schauble, L. (2003). Design </a:t>
            </a:r>
            <a:r>
              <a:rPr lang="da-DK" sz="1400" dirty="0" err="1"/>
              <a:t>experiments</a:t>
            </a:r>
            <a:r>
              <a:rPr lang="da-DK" sz="1400" dirty="0"/>
              <a:t> in </a:t>
            </a:r>
            <a:r>
              <a:rPr lang="da-DK" sz="1400" dirty="0" err="1"/>
              <a:t>educational</a:t>
            </a:r>
            <a:r>
              <a:rPr lang="da-DK" sz="1400" dirty="0"/>
              <a:t> research. </a:t>
            </a:r>
            <a:r>
              <a:rPr lang="da-DK" sz="1400" i="1" dirty="0" err="1"/>
              <a:t>Educational</a:t>
            </a:r>
            <a:r>
              <a:rPr lang="da-DK" sz="1400" i="1" dirty="0"/>
              <a:t> researcher, 31</a:t>
            </a:r>
            <a:r>
              <a:rPr lang="da-DK" sz="1400" dirty="0"/>
              <a:t>(1), s. 9-13.</a:t>
            </a:r>
            <a:br>
              <a:rPr lang="da-DK" sz="1400" dirty="0"/>
            </a:br>
            <a:r>
              <a:rPr lang="da-DK" sz="1400" dirty="0"/>
              <a:t/>
            </a:r>
            <a:br>
              <a:rPr lang="da-DK" sz="1400" dirty="0"/>
            </a:br>
            <a:r>
              <a:rPr lang="da-DK" sz="1400" dirty="0" err="1"/>
              <a:t>Ejersbo</a:t>
            </a:r>
            <a:r>
              <a:rPr lang="da-DK" sz="1400" dirty="0"/>
              <a:t>, L. R., Engelhardt, R., Frølunde, L., Magnussen, R., &amp; </a:t>
            </a:r>
            <a:r>
              <a:rPr lang="da-DK" sz="1400" dirty="0" err="1"/>
              <a:t>Misfeldt</a:t>
            </a:r>
            <a:r>
              <a:rPr lang="da-DK" sz="1400" dirty="0"/>
              <a:t>, M. (2008). Balancing </a:t>
            </a:r>
            <a:r>
              <a:rPr lang="da-DK" sz="1400" dirty="0" err="1"/>
              <a:t>product</a:t>
            </a:r>
            <a:r>
              <a:rPr lang="da-DK" sz="1400" dirty="0"/>
              <a:t> design and </a:t>
            </a:r>
            <a:r>
              <a:rPr lang="da-DK" sz="1400" dirty="0" err="1"/>
              <a:t>theoretical</a:t>
            </a:r>
            <a:r>
              <a:rPr lang="da-DK" sz="1400" dirty="0"/>
              <a:t> </a:t>
            </a:r>
            <a:r>
              <a:rPr lang="da-DK" sz="1400" dirty="0" err="1"/>
              <a:t>insights</a:t>
            </a:r>
            <a:r>
              <a:rPr lang="da-DK" sz="1400" dirty="0"/>
              <a:t>. I A. E. Kelly, R. A. </a:t>
            </a:r>
            <a:r>
              <a:rPr lang="da-DK" sz="1400" dirty="0" err="1"/>
              <a:t>Lesh</a:t>
            </a:r>
            <a:r>
              <a:rPr lang="da-DK" sz="1400" dirty="0"/>
              <a:t>, &amp; J. Y. </a:t>
            </a:r>
            <a:r>
              <a:rPr lang="da-DK" sz="1400" dirty="0" err="1"/>
              <a:t>Baek</a:t>
            </a:r>
            <a:r>
              <a:rPr lang="da-DK" sz="1400" dirty="0"/>
              <a:t>, The </a:t>
            </a:r>
            <a:r>
              <a:rPr lang="da-DK" sz="1400" dirty="0" err="1"/>
              <a:t>handbook</a:t>
            </a:r>
            <a:r>
              <a:rPr lang="da-DK" sz="1400" dirty="0"/>
              <a:t> of design research </a:t>
            </a:r>
            <a:r>
              <a:rPr lang="da-DK" sz="1400" dirty="0" err="1"/>
              <a:t>methods</a:t>
            </a:r>
            <a:r>
              <a:rPr lang="da-DK" sz="1400" dirty="0"/>
              <a:t> in </a:t>
            </a:r>
            <a:r>
              <a:rPr lang="da-DK" sz="1400" dirty="0" err="1"/>
              <a:t>education</a:t>
            </a:r>
            <a:r>
              <a:rPr lang="da-DK" sz="1400" dirty="0"/>
              <a:t>: Innovations in science, </a:t>
            </a:r>
            <a:r>
              <a:rPr lang="da-DK" sz="1400" dirty="0" err="1"/>
              <a:t>technology</a:t>
            </a:r>
            <a:r>
              <a:rPr lang="da-DK" sz="1400" dirty="0"/>
              <a:t>, </a:t>
            </a:r>
            <a:r>
              <a:rPr lang="da-DK" sz="1400" dirty="0" err="1"/>
              <a:t>engineering</a:t>
            </a:r>
            <a:r>
              <a:rPr lang="da-DK" sz="1400" dirty="0"/>
              <a:t> and </a:t>
            </a:r>
            <a:r>
              <a:rPr lang="en-GB" sz="1400" dirty="0" smtClean="0"/>
              <a:t/>
            </a:r>
            <a:br>
              <a:rPr lang="en-GB" sz="1400" dirty="0" smtClean="0"/>
            </a:br>
            <a:r>
              <a:rPr lang="en-GB" sz="1400" dirty="0"/>
              <a:t/>
            </a:r>
            <a:br>
              <a:rPr lang="en-GB" sz="1400" dirty="0"/>
            </a:br>
            <a:r>
              <a:rPr lang="en-GB" sz="1400" dirty="0" err="1"/>
              <a:t>Laherto</a:t>
            </a:r>
            <a:r>
              <a:rPr lang="en-GB" sz="1400" dirty="0"/>
              <a:t>, A. (2013). Informing the development of science exhibitions through educational research. International Journal of Science Education, Part B, 3(2), s. 121-143.</a:t>
            </a:r>
            <a:br>
              <a:rPr lang="en-GB" sz="1400" dirty="0"/>
            </a:br>
            <a:r>
              <a:rPr lang="en-GB" sz="1400" dirty="0" smtClean="0"/>
              <a:t/>
            </a:r>
            <a:br>
              <a:rPr lang="en-GB" sz="1400" dirty="0" smtClean="0"/>
            </a:br>
            <a:r>
              <a:rPr lang="da-DK" sz="1400" dirty="0" err="1"/>
              <a:t>Reisman</a:t>
            </a:r>
            <a:r>
              <a:rPr lang="da-DK" sz="1400" dirty="0"/>
              <a:t>, M. (2008). Using Design-</a:t>
            </a:r>
            <a:r>
              <a:rPr lang="da-DK" sz="1400" dirty="0" err="1"/>
              <a:t>Based</a:t>
            </a:r>
            <a:r>
              <a:rPr lang="da-DK" sz="1400" dirty="0"/>
              <a:t> Research in </a:t>
            </a:r>
            <a:r>
              <a:rPr lang="da-DK" sz="1400" dirty="0" err="1"/>
              <a:t>Informal</a:t>
            </a:r>
            <a:r>
              <a:rPr lang="da-DK" sz="1400" dirty="0"/>
              <a:t> </a:t>
            </a:r>
            <a:r>
              <a:rPr lang="da-DK" sz="1400" dirty="0" err="1"/>
              <a:t>Enviornments</a:t>
            </a:r>
            <a:r>
              <a:rPr lang="da-DK" sz="1400" dirty="0"/>
              <a:t>. </a:t>
            </a:r>
            <a:r>
              <a:rPr lang="da-DK" sz="1400" i="1" dirty="0"/>
              <a:t>The Journal of Museum Education, 33</a:t>
            </a:r>
            <a:r>
              <a:rPr lang="da-DK" sz="1400" dirty="0"/>
              <a:t>(2), s. 175-185.</a:t>
            </a:r>
            <a:br>
              <a:rPr lang="da-DK" sz="1400" dirty="0"/>
            </a:br>
            <a:r>
              <a:rPr lang="da-DK" sz="1400" dirty="0" smtClean="0"/>
              <a:t/>
            </a:r>
            <a:br>
              <a:rPr lang="da-DK" sz="1400" dirty="0" smtClean="0"/>
            </a:br>
            <a:r>
              <a:rPr lang="da-DK" sz="1400" dirty="0"/>
              <a:t>Walter, H., </a:t>
            </a:r>
            <a:r>
              <a:rPr lang="da-DK" sz="1400" dirty="0" err="1"/>
              <a:t>Noschka</a:t>
            </a:r>
            <a:r>
              <a:rPr lang="da-DK" sz="1400" dirty="0"/>
              <a:t>-Roos, A., &amp; Reussne, E. (13. </a:t>
            </a:r>
            <a:r>
              <a:rPr lang="da-DK" sz="1400" dirty="0" err="1"/>
              <a:t>October</a:t>
            </a:r>
            <a:r>
              <a:rPr lang="da-DK" sz="1400" dirty="0"/>
              <a:t> 2009). Design-</a:t>
            </a:r>
            <a:r>
              <a:rPr lang="da-DK" sz="1400" dirty="0" err="1"/>
              <a:t>Based</a:t>
            </a:r>
            <a:r>
              <a:rPr lang="da-DK" sz="1400" dirty="0"/>
              <a:t> Research on Digital Media in a Museum Environment. </a:t>
            </a:r>
            <a:r>
              <a:rPr lang="da-DK" sz="1400" i="1" dirty="0" err="1"/>
              <a:t>Visitor</a:t>
            </a:r>
            <a:r>
              <a:rPr lang="da-DK" sz="1400" i="1" dirty="0"/>
              <a:t> Studies, 12</a:t>
            </a:r>
            <a:r>
              <a:rPr lang="da-DK" sz="1400" dirty="0"/>
              <a:t>(2), s. 182-198.</a:t>
            </a:r>
            <a:br>
              <a:rPr lang="da-DK" sz="1400" dirty="0"/>
            </a:br>
            <a:r>
              <a:rPr lang="da-DK" sz="1400" dirty="0" smtClean="0"/>
              <a:t/>
            </a:r>
            <a:br>
              <a:rPr lang="da-DK" sz="1400" dirty="0" smtClean="0"/>
            </a:br>
            <a:r>
              <a:rPr lang="da-DK" sz="1400" dirty="0" smtClean="0"/>
              <a:t>Zachariassen, M., Magnussen, R. &amp; Thiel, S, C. (2016) </a:t>
            </a:r>
            <a:r>
              <a:rPr lang="da-DK" sz="1400" dirty="0" err="1"/>
              <a:t>Towards</a:t>
            </a:r>
            <a:r>
              <a:rPr lang="da-DK" sz="1400" dirty="0"/>
              <a:t> a model for Research-</a:t>
            </a:r>
            <a:r>
              <a:rPr lang="da-DK" sz="1400" dirty="0" err="1"/>
              <a:t>based</a:t>
            </a:r>
            <a:r>
              <a:rPr lang="da-DK" sz="1400" dirty="0"/>
              <a:t> </a:t>
            </a:r>
            <a:r>
              <a:rPr lang="da-DK" sz="1400" dirty="0" err="1"/>
              <a:t>Exhibition</a:t>
            </a:r>
            <a:r>
              <a:rPr lang="da-DK" sz="1400" dirty="0"/>
              <a:t> Development </a:t>
            </a:r>
            <a:r>
              <a:rPr lang="da-DK" sz="1400" dirty="0" err="1"/>
              <a:t>using</a:t>
            </a:r>
            <a:r>
              <a:rPr lang="da-DK" sz="1400" dirty="0"/>
              <a:t> Design-</a:t>
            </a:r>
            <a:r>
              <a:rPr lang="da-DK" sz="1400" dirty="0" err="1"/>
              <a:t>based</a:t>
            </a:r>
            <a:r>
              <a:rPr lang="da-DK" sz="1400" dirty="0"/>
              <a:t> research as a </a:t>
            </a:r>
            <a:r>
              <a:rPr lang="da-DK" sz="1400" dirty="0" err="1" smtClean="0"/>
              <a:t>framework</a:t>
            </a:r>
            <a:r>
              <a:rPr lang="da-DK" sz="1400" dirty="0"/>
              <a:t>,</a:t>
            </a:r>
            <a:r>
              <a:rPr lang="da-DK" sz="1400" dirty="0" smtClean="0"/>
              <a:t> In </a:t>
            </a:r>
            <a:r>
              <a:rPr lang="da-DK" sz="1400" dirty="0" err="1" smtClean="0"/>
              <a:t>preparation</a:t>
            </a:r>
            <a:r>
              <a:rPr lang="da-DK" sz="1400" dirty="0" smtClean="0"/>
              <a:t>.</a:t>
            </a:r>
            <a:endParaRPr lang="en-GB" sz="1400" dirty="0"/>
          </a:p>
        </p:txBody>
      </p:sp>
    </p:spTree>
    <p:extLst>
      <p:ext uri="{BB962C8B-B14F-4D97-AF65-F5344CB8AC3E}">
        <p14:creationId xmlns:p14="http://schemas.microsoft.com/office/powerpoint/2010/main" val="36242237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45D37B1E-C366-494F-A587-962AD9AABC83}" type="slidenum">
              <a:rPr lang="da-DK" smtClean="0"/>
              <a:t>12</a:t>
            </a:fld>
            <a:endParaRPr lang="da-DK" dirty="0"/>
          </a:p>
        </p:txBody>
      </p:sp>
      <p:sp>
        <p:nvSpPr>
          <p:cNvPr id="5" name="Titel 4"/>
          <p:cNvSpPr>
            <a:spLocks noGrp="1"/>
          </p:cNvSpPr>
          <p:nvPr>
            <p:ph type="ctrTitle"/>
          </p:nvPr>
        </p:nvSpPr>
        <p:spPr>
          <a:xfrm>
            <a:off x="314992" y="481898"/>
            <a:ext cx="4557190" cy="938193"/>
          </a:xfrm>
        </p:spPr>
        <p:txBody>
          <a:bodyPr/>
          <a:lstStyle/>
          <a:p>
            <a:r>
              <a:rPr lang="da-DK" sz="7200" dirty="0" err="1"/>
              <a:t>W</a:t>
            </a:r>
            <a:r>
              <a:rPr lang="da-DK" sz="7200" dirty="0" err="1" smtClean="0"/>
              <a:t>ho</a:t>
            </a:r>
            <a:r>
              <a:rPr lang="da-DK" sz="7200" dirty="0" smtClean="0"/>
              <a:t> am I?</a:t>
            </a:r>
            <a:endParaRPr lang="en-GB" sz="7200" dirty="0"/>
          </a:p>
        </p:txBody>
      </p:sp>
      <p:sp>
        <p:nvSpPr>
          <p:cNvPr id="6" name="Undertitel 5"/>
          <p:cNvSpPr>
            <a:spLocks noGrp="1"/>
          </p:cNvSpPr>
          <p:nvPr>
            <p:ph type="subTitle" idx="1"/>
          </p:nvPr>
        </p:nvSpPr>
        <p:spPr>
          <a:xfrm>
            <a:off x="4583546" y="2149462"/>
            <a:ext cx="6142181" cy="2849719"/>
          </a:xfrm>
        </p:spPr>
        <p:txBody>
          <a:bodyPr/>
          <a:lstStyle/>
          <a:p>
            <a:r>
              <a:rPr lang="da-DK" sz="1600" b="1" dirty="0"/>
              <a:t>Maria Zachariassen</a:t>
            </a:r>
          </a:p>
          <a:p>
            <a:r>
              <a:rPr lang="da-DK" sz="1600" dirty="0"/>
              <a:t>Research and Development Assistent</a:t>
            </a:r>
          </a:p>
          <a:p>
            <a:r>
              <a:rPr lang="da-DK" sz="1600" i="1" dirty="0"/>
              <a:t>Experimentarium</a:t>
            </a:r>
          </a:p>
          <a:p>
            <a:endParaRPr lang="da-DK" sz="1600" dirty="0"/>
          </a:p>
          <a:p>
            <a:r>
              <a:rPr lang="da-DK" sz="1600" dirty="0">
                <a:hlinkClick r:id="rId2"/>
              </a:rPr>
              <a:t>mariaz@experimentarium.dk</a:t>
            </a:r>
            <a:endParaRPr lang="da-DK" sz="1600" dirty="0"/>
          </a:p>
          <a:p>
            <a:r>
              <a:rPr lang="da-DK" sz="1600" dirty="0">
                <a:hlinkClick r:id="rId3"/>
              </a:rPr>
              <a:t>marzach87@</a:t>
            </a:r>
            <a:r>
              <a:rPr lang="da-DK" sz="1600" dirty="0" smtClean="0">
                <a:hlinkClick r:id="rId3"/>
              </a:rPr>
              <a:t>hotmail.com</a:t>
            </a:r>
            <a:r>
              <a:rPr lang="da-DK" sz="1600" dirty="0" smtClean="0"/>
              <a:t> (</a:t>
            </a:r>
            <a:r>
              <a:rPr lang="da-DK" sz="1600" dirty="0" err="1" smtClean="0"/>
              <a:t>after</a:t>
            </a:r>
            <a:r>
              <a:rPr lang="da-DK" sz="1600" dirty="0" smtClean="0"/>
              <a:t> august 2016)</a:t>
            </a:r>
            <a:endParaRPr lang="da-DK" sz="1600" dirty="0"/>
          </a:p>
          <a:p>
            <a:endParaRPr lang="da-DK" sz="1600" dirty="0"/>
          </a:p>
          <a:p>
            <a:r>
              <a:rPr lang="da-DK" sz="1600" dirty="0"/>
              <a:t>+45 30645825</a:t>
            </a:r>
          </a:p>
          <a:p>
            <a:endParaRPr lang="da-DK" sz="1600" dirty="0"/>
          </a:p>
          <a:p>
            <a:r>
              <a:rPr lang="da-DK" sz="1600" dirty="0"/>
              <a:t>Denmark  </a:t>
            </a:r>
            <a:r>
              <a:rPr lang="da-DK" sz="1600" dirty="0" smtClean="0"/>
              <a:t> </a:t>
            </a:r>
            <a:endParaRPr lang="da-DK" sz="1600" dirty="0"/>
          </a:p>
        </p:txBody>
      </p:sp>
      <p:pic>
        <p:nvPicPr>
          <p:cNvPr id="7" name="Pladsholder til indhold 3" descr="Skærmbillede 2016-03-07 kl. 22.04.24.png"/>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39" r="-517"/>
          <a:stretch/>
        </p:blipFill>
        <p:spPr>
          <a:xfrm>
            <a:off x="1930863" y="2124825"/>
            <a:ext cx="2340484" cy="2862323"/>
          </a:xfrm>
          <a:prstGeom prst="rect">
            <a:avLst/>
          </a:prstGeom>
        </p:spPr>
      </p:pic>
    </p:spTree>
    <p:extLst>
      <p:ext uri="{BB962C8B-B14F-4D97-AF65-F5344CB8AC3E}">
        <p14:creationId xmlns:p14="http://schemas.microsoft.com/office/powerpoint/2010/main" val="1141976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pPr/>
              <a:t>2</a:t>
            </a:fld>
            <a:endParaRPr lang="da-DK" dirty="0"/>
          </a:p>
        </p:txBody>
      </p:sp>
      <p:sp>
        <p:nvSpPr>
          <p:cNvPr id="7" name="Tekstfelt 6"/>
          <p:cNvSpPr txBox="1"/>
          <p:nvPr/>
        </p:nvSpPr>
        <p:spPr>
          <a:xfrm>
            <a:off x="684769" y="622606"/>
            <a:ext cx="10707296" cy="5539979"/>
          </a:xfrm>
          <a:prstGeom prst="rect">
            <a:avLst/>
          </a:prstGeom>
          <a:noFill/>
        </p:spPr>
        <p:txBody>
          <a:bodyPr wrap="square" lIns="0" tIns="0" rIns="0" bIns="0" rtlCol="0">
            <a:spAutoFit/>
          </a:bodyPr>
          <a:lstStyle/>
          <a:p>
            <a:r>
              <a:rPr lang="en-GB" b="1" dirty="0" smtClean="0"/>
              <a:t>Exhibition development as a very complex process of creating a communication and educational product.</a:t>
            </a:r>
          </a:p>
          <a:p>
            <a:endParaRPr lang="en-GB" dirty="0" smtClean="0"/>
          </a:p>
          <a:p>
            <a:r>
              <a:rPr lang="en-GB" dirty="0" smtClean="0"/>
              <a:t> - Scientific correctness vs. Research based design choices (very roughly put)</a:t>
            </a:r>
          </a:p>
          <a:p>
            <a:r>
              <a:rPr lang="en-GB" i="1" dirty="0" smtClean="0"/>
              <a:t>Content/theme</a:t>
            </a:r>
          </a:p>
          <a:p>
            <a:r>
              <a:rPr lang="en-GB" dirty="0" smtClean="0"/>
              <a:t>It is one thing to check if the information/theme you want to convey is up to date</a:t>
            </a:r>
          </a:p>
          <a:p>
            <a:r>
              <a:rPr lang="en-GB" dirty="0" smtClean="0">
                <a:sym typeface="Wingdings"/>
              </a:rPr>
              <a:t> E.g. talking to brain specialists about the newest scientific discoveries when producing an exhibit about the brain.</a:t>
            </a:r>
            <a:endParaRPr lang="en-GB" dirty="0" smtClean="0"/>
          </a:p>
          <a:p>
            <a:endParaRPr lang="en-GB" dirty="0" smtClean="0"/>
          </a:p>
          <a:p>
            <a:r>
              <a:rPr lang="en-GB" i="1" u="sng" dirty="0" smtClean="0"/>
              <a:t>Format/form/design </a:t>
            </a:r>
            <a:r>
              <a:rPr lang="en-GB" i="1" u="sng" dirty="0" err="1" smtClean="0"/>
              <a:t>choises</a:t>
            </a:r>
            <a:endParaRPr lang="en-GB" i="1" u="sng" dirty="0" smtClean="0"/>
          </a:p>
          <a:p>
            <a:r>
              <a:rPr lang="en-GB" dirty="0" smtClean="0"/>
              <a:t>It is another thing to actively use theories and user driven methods in the development of an exhibition design. </a:t>
            </a:r>
          </a:p>
          <a:p>
            <a:r>
              <a:rPr lang="en-GB" dirty="0" smtClean="0">
                <a:sym typeface="Wingdings"/>
              </a:rPr>
              <a:t> E.g. PULSE is </a:t>
            </a:r>
            <a:r>
              <a:rPr lang="en-GB" dirty="0" smtClean="0"/>
              <a:t>based on well-defined, instructional concepts, such as a participatory approach, involving users as active agents and a positive, broad perception of health. </a:t>
            </a:r>
          </a:p>
          <a:p>
            <a:endParaRPr lang="da-DK" dirty="0" smtClean="0"/>
          </a:p>
          <a:p>
            <a:endParaRPr lang="da-DK" dirty="0"/>
          </a:p>
          <a:p>
            <a:endParaRPr lang="da-DK" dirty="0"/>
          </a:p>
          <a:p>
            <a:endParaRPr lang="da-DK" dirty="0" smtClean="0"/>
          </a:p>
          <a:p>
            <a:endParaRPr lang="da-DK" dirty="0"/>
          </a:p>
          <a:p>
            <a:r>
              <a:rPr lang="da-DK" dirty="0" smtClean="0"/>
              <a:t> </a:t>
            </a:r>
          </a:p>
        </p:txBody>
      </p:sp>
      <p:sp>
        <p:nvSpPr>
          <p:cNvPr id="2" name="Oval billedforklaring 1"/>
          <p:cNvSpPr/>
          <p:nvPr/>
        </p:nvSpPr>
        <p:spPr>
          <a:xfrm>
            <a:off x="139556" y="5393889"/>
            <a:ext cx="6664917" cy="1171017"/>
          </a:xfrm>
          <a:prstGeom prst="wedgeEllipseCallout">
            <a:avLst>
              <a:gd name="adj1" fmla="val -47704"/>
              <a:gd name="adj2" fmla="val 631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900" dirty="0" smtClean="0">
                <a:solidFill>
                  <a:schemeClr val="tx1"/>
                </a:solidFill>
              </a:rPr>
              <a:t>During the past few decades, museums and science centres throughout the world have placed increasing emphasis on their educational function. Although exhibitions are the primary means of promoting visitors’ learning, educational research is not often utilised when designing these learning environments. Rather, the development of exhibitions in museums and science centres tends to rely on the know-how of the staff (</a:t>
            </a:r>
            <a:r>
              <a:rPr lang="en-GB" sz="900" dirty="0" err="1" smtClean="0">
                <a:solidFill>
                  <a:schemeClr val="tx1"/>
                </a:solidFill>
              </a:rPr>
              <a:t>Laherto</a:t>
            </a:r>
            <a:r>
              <a:rPr lang="en-GB" sz="900" dirty="0" smtClean="0">
                <a:solidFill>
                  <a:schemeClr val="tx1"/>
                </a:solidFill>
              </a:rPr>
              <a:t>, 2013: 121)</a:t>
            </a:r>
          </a:p>
        </p:txBody>
      </p:sp>
    </p:spTree>
    <p:extLst>
      <p:ext uri="{BB962C8B-B14F-4D97-AF65-F5344CB8AC3E}">
        <p14:creationId xmlns:p14="http://schemas.microsoft.com/office/powerpoint/2010/main" val="3697468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3</a:t>
            </a:fld>
            <a:endParaRPr lang="da-DK" dirty="0"/>
          </a:p>
        </p:txBody>
      </p:sp>
      <p:sp>
        <p:nvSpPr>
          <p:cNvPr id="8" name="Tekstfelt 7"/>
          <p:cNvSpPr txBox="1"/>
          <p:nvPr/>
        </p:nvSpPr>
        <p:spPr>
          <a:xfrm>
            <a:off x="859482" y="775041"/>
            <a:ext cx="10196832" cy="5539979"/>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a:p>
            <a:endParaRPr lang="en-GB" dirty="0" smtClean="0"/>
          </a:p>
          <a:p>
            <a:r>
              <a:rPr lang="en-GB" dirty="0" smtClean="0"/>
              <a:t>What did we learn?</a:t>
            </a:r>
          </a:p>
          <a:p>
            <a:endParaRPr lang="en-GB" dirty="0" smtClean="0"/>
          </a:p>
          <a:p>
            <a:pPr marL="285750" indent="-285750">
              <a:buFontTx/>
              <a:buChar char="-"/>
            </a:pPr>
            <a:r>
              <a:rPr lang="en-GB" dirty="0" smtClean="0"/>
              <a:t>There is a need for communication strategies when research and development meet.</a:t>
            </a:r>
          </a:p>
          <a:p>
            <a:pPr marL="285750" indent="-285750">
              <a:buFontTx/>
              <a:buChar char="-"/>
            </a:pPr>
            <a:endParaRPr lang="en-GB" dirty="0" smtClean="0"/>
          </a:p>
          <a:p>
            <a:pPr marL="285750" indent="-285750">
              <a:buFontTx/>
              <a:buChar char="-"/>
            </a:pPr>
            <a:r>
              <a:rPr lang="en-GB" dirty="0" smtClean="0"/>
              <a:t>The exhibition is not the sole ‘production’ outcome of such a project, research papers and referable knowledge is also a core ‘product’.</a:t>
            </a:r>
          </a:p>
          <a:p>
            <a:pPr marL="285750" indent="-285750">
              <a:buFontTx/>
              <a:buChar char="-"/>
            </a:pPr>
            <a:endParaRPr lang="en-GB" dirty="0" smtClean="0"/>
          </a:p>
          <a:p>
            <a:pPr marL="285750" indent="-285750">
              <a:buFontTx/>
              <a:buChar char="-"/>
            </a:pPr>
            <a:r>
              <a:rPr lang="en-GB" dirty="0" smtClean="0"/>
              <a:t>The form of the research paper, report and so forth needs a forum for channelling and discussing the knowledge gained.</a:t>
            </a:r>
          </a:p>
          <a:p>
            <a:pPr marL="285750" indent="-285750">
              <a:buFontTx/>
              <a:buChar char="-"/>
            </a:pPr>
            <a:endParaRPr lang="en-GB" dirty="0" smtClean="0"/>
          </a:p>
          <a:p>
            <a:pPr marL="285750" indent="-285750">
              <a:buFontTx/>
              <a:buChar char="-"/>
            </a:pPr>
            <a:r>
              <a:rPr lang="en-GB" dirty="0" smtClean="0"/>
              <a:t>The level of collaboration between researchers and developers shifts during the project.</a:t>
            </a:r>
          </a:p>
          <a:p>
            <a:pPr marL="285750" indent="-285750">
              <a:buFontTx/>
              <a:buChar char="-"/>
            </a:pPr>
            <a:endParaRPr lang="en-GB" dirty="0"/>
          </a:p>
          <a:p>
            <a:pPr marL="285750" indent="-285750">
              <a:buFontTx/>
              <a:buChar char="-"/>
            </a:pPr>
            <a:r>
              <a:rPr lang="en-GB" dirty="0" smtClean="0"/>
              <a:t>Data collected needs to both answer questions directly applicable for the development of the exhibition and work as data material usable for exploring bigger research questions.</a:t>
            </a:r>
          </a:p>
          <a:p>
            <a:pPr marL="285750" indent="-285750">
              <a:buFontTx/>
              <a:buChar char="-"/>
            </a:pPr>
            <a:endParaRPr lang="da-DK" dirty="0" smtClean="0"/>
          </a:p>
        </p:txBody>
      </p:sp>
    </p:spTree>
    <p:extLst>
      <p:ext uri="{BB962C8B-B14F-4D97-AF65-F5344CB8AC3E}">
        <p14:creationId xmlns:p14="http://schemas.microsoft.com/office/powerpoint/2010/main" val="22824305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4</a:t>
            </a:fld>
            <a:endParaRPr lang="da-DK" dirty="0"/>
          </a:p>
        </p:txBody>
      </p:sp>
      <p:sp>
        <p:nvSpPr>
          <p:cNvPr id="8" name="Tekstfelt 7"/>
          <p:cNvSpPr txBox="1"/>
          <p:nvPr/>
        </p:nvSpPr>
        <p:spPr>
          <a:xfrm>
            <a:off x="973643" y="389780"/>
            <a:ext cx="10196832" cy="553998"/>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p:txBody>
      </p:sp>
      <p:pic>
        <p:nvPicPr>
          <p:cNvPr id="2" name="Billede 1" descr="4.0 DBR arti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44" y="782615"/>
            <a:ext cx="7006609" cy="5254957"/>
          </a:xfrm>
          <a:prstGeom prst="rect">
            <a:avLst/>
          </a:prstGeom>
        </p:spPr>
      </p:pic>
      <p:sp>
        <p:nvSpPr>
          <p:cNvPr id="3" name="Tekstfelt 2"/>
          <p:cNvSpPr txBox="1"/>
          <p:nvPr/>
        </p:nvSpPr>
        <p:spPr>
          <a:xfrm>
            <a:off x="970366" y="5921602"/>
            <a:ext cx="3136407" cy="169277"/>
          </a:xfrm>
          <a:prstGeom prst="rect">
            <a:avLst/>
          </a:prstGeom>
          <a:noFill/>
        </p:spPr>
        <p:txBody>
          <a:bodyPr wrap="none" lIns="0" tIns="0" rIns="0" bIns="0" rtlCol="0">
            <a:spAutoFit/>
          </a:bodyPr>
          <a:lstStyle/>
          <a:p>
            <a:r>
              <a:rPr lang="da-DK" sz="1100" dirty="0" smtClean="0"/>
              <a:t>(Zachariassen, Magnussen &amp; Thiel, in </a:t>
            </a:r>
            <a:r>
              <a:rPr lang="da-DK" sz="1100" dirty="0" err="1" smtClean="0"/>
              <a:t>prep</a:t>
            </a:r>
            <a:r>
              <a:rPr lang="da-DK" sz="1100" dirty="0" smtClean="0"/>
              <a:t>.) </a:t>
            </a:r>
          </a:p>
        </p:txBody>
      </p:sp>
      <p:sp>
        <p:nvSpPr>
          <p:cNvPr id="4" name="Tekstfelt 3"/>
          <p:cNvSpPr txBox="1"/>
          <p:nvPr/>
        </p:nvSpPr>
        <p:spPr>
          <a:xfrm>
            <a:off x="6920989" y="927480"/>
            <a:ext cx="4523616" cy="3139320"/>
          </a:xfrm>
          <a:prstGeom prst="rect">
            <a:avLst/>
          </a:prstGeom>
          <a:noFill/>
        </p:spPr>
        <p:txBody>
          <a:bodyPr wrap="square" lIns="0" tIns="0" rIns="0" bIns="0" rtlCol="0">
            <a:spAutoFit/>
          </a:bodyPr>
          <a:lstStyle/>
          <a:p>
            <a:r>
              <a:rPr lang="en-GB" sz="1200" dirty="0" smtClean="0"/>
              <a:t>Research Based Exhibitions are often large scale, time demanding and involves one or more researchers</a:t>
            </a:r>
          </a:p>
          <a:p>
            <a:endParaRPr lang="en-GB" sz="1200" dirty="0" smtClean="0"/>
          </a:p>
          <a:p>
            <a:r>
              <a:rPr lang="en-GB" sz="1200" dirty="0" smtClean="0"/>
              <a:t>Project catalyst/Problem: How was the project initiated. Are the big questions asked and are decisions argued and written down? (Hauser, </a:t>
            </a:r>
            <a:r>
              <a:rPr lang="en-GB" sz="1200" dirty="0" err="1" smtClean="0"/>
              <a:t>Noschka</a:t>
            </a:r>
            <a:r>
              <a:rPr lang="en-GB" sz="1200" dirty="0" smtClean="0"/>
              <a:t>-Ross &amp; Zahn, 2009)</a:t>
            </a:r>
          </a:p>
          <a:p>
            <a:endParaRPr lang="en-GB" sz="1200" dirty="0"/>
          </a:p>
          <a:p>
            <a:endParaRPr lang="en-GB" sz="1200" dirty="0"/>
          </a:p>
          <a:p>
            <a:r>
              <a:rPr lang="en-GB" sz="1200" dirty="0" smtClean="0"/>
              <a:t>Different collaboration levels when going from conceptual work and data work to the more ‘practical’ work </a:t>
            </a:r>
            <a:r>
              <a:rPr lang="en-GB" sz="1200" dirty="0" err="1" smtClean="0"/>
              <a:t>eg</a:t>
            </a:r>
            <a:r>
              <a:rPr lang="en-GB" sz="1200" dirty="0" smtClean="0"/>
              <a:t>. Exhibition production and paper production.</a:t>
            </a:r>
          </a:p>
          <a:p>
            <a:endParaRPr lang="en-GB" sz="1200" dirty="0"/>
          </a:p>
          <a:p>
            <a:endParaRPr lang="en-GB" sz="1200" dirty="0" smtClean="0"/>
          </a:p>
          <a:p>
            <a:r>
              <a:rPr lang="en-GB" sz="1200" dirty="0"/>
              <a:t>Area of challenges – “two worlds that </a:t>
            </a:r>
            <a:r>
              <a:rPr lang="en-GB" sz="1200" dirty="0" smtClean="0"/>
              <a:t>collide”</a:t>
            </a:r>
            <a:endParaRPr lang="en-GB" sz="1200" dirty="0"/>
          </a:p>
          <a:p>
            <a:endParaRPr lang="en-GB" sz="1200" dirty="0" smtClean="0"/>
          </a:p>
          <a:p>
            <a:endParaRPr lang="en-GB" sz="1200" dirty="0" smtClean="0"/>
          </a:p>
          <a:p>
            <a:endParaRPr lang="en-GB" sz="1200" dirty="0" smtClean="0"/>
          </a:p>
        </p:txBody>
      </p:sp>
    </p:spTree>
    <p:extLst>
      <p:ext uri="{BB962C8B-B14F-4D97-AF65-F5344CB8AC3E}">
        <p14:creationId xmlns:p14="http://schemas.microsoft.com/office/powerpoint/2010/main" val="29111973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lidenummer 6"/>
          <p:cNvSpPr>
            <a:spLocks noGrp="1"/>
          </p:cNvSpPr>
          <p:nvPr>
            <p:ph type="sldNum" sz="quarter" idx="12"/>
          </p:nvPr>
        </p:nvSpPr>
        <p:spPr/>
        <p:txBody>
          <a:bodyPr/>
          <a:lstStyle/>
          <a:p>
            <a:fld id="{45D37B1E-C366-494F-A587-962AD9AABC83}" type="slidenum">
              <a:rPr lang="da-DK" smtClean="0"/>
              <a:pPr/>
              <a:t>5</a:t>
            </a:fld>
            <a:endParaRPr lang="da-DK" dirty="0"/>
          </a:p>
        </p:txBody>
      </p:sp>
      <p:sp>
        <p:nvSpPr>
          <p:cNvPr id="11" name="Afrundet rektangel 10"/>
          <p:cNvSpPr/>
          <p:nvPr/>
        </p:nvSpPr>
        <p:spPr>
          <a:xfrm>
            <a:off x="3856182" y="2274454"/>
            <a:ext cx="4052454" cy="230909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smtClean="0"/>
              <a:t>If I </a:t>
            </a:r>
            <a:r>
              <a:rPr lang="da-DK" b="1" dirty="0" err="1" smtClean="0"/>
              <a:t>say</a:t>
            </a:r>
            <a:r>
              <a:rPr lang="da-DK" b="1" dirty="0" smtClean="0"/>
              <a:t>:</a:t>
            </a:r>
          </a:p>
          <a:p>
            <a:pPr algn="ctr"/>
            <a:r>
              <a:rPr lang="da-DK" b="1" dirty="0" smtClean="0"/>
              <a:t> </a:t>
            </a:r>
          </a:p>
          <a:p>
            <a:pPr algn="ctr"/>
            <a:r>
              <a:rPr lang="da-DK" b="1" dirty="0" smtClean="0"/>
              <a:t>”Collaboration </a:t>
            </a:r>
            <a:r>
              <a:rPr lang="da-DK" b="1" dirty="0" err="1" smtClean="0"/>
              <a:t>between</a:t>
            </a:r>
            <a:r>
              <a:rPr lang="da-DK" b="1" dirty="0" smtClean="0"/>
              <a:t> </a:t>
            </a:r>
            <a:r>
              <a:rPr lang="da-DK" b="1" dirty="0" err="1" smtClean="0"/>
              <a:t>exhibition</a:t>
            </a:r>
            <a:r>
              <a:rPr lang="da-DK" b="1" dirty="0" smtClean="0"/>
              <a:t> developers and researches” </a:t>
            </a:r>
          </a:p>
          <a:p>
            <a:pPr algn="ctr"/>
            <a:endParaRPr lang="da-DK" b="1" dirty="0"/>
          </a:p>
          <a:p>
            <a:pPr algn="ctr"/>
            <a:r>
              <a:rPr lang="da-DK" b="1" dirty="0" smtClean="0"/>
              <a:t>– </a:t>
            </a:r>
            <a:r>
              <a:rPr lang="da-DK" b="1" dirty="0" err="1" smtClean="0"/>
              <a:t>What</a:t>
            </a:r>
            <a:r>
              <a:rPr lang="da-DK" b="1" dirty="0" smtClean="0"/>
              <a:t> do </a:t>
            </a:r>
            <a:r>
              <a:rPr lang="da-DK" b="1" dirty="0" err="1" smtClean="0"/>
              <a:t>you</a:t>
            </a:r>
            <a:r>
              <a:rPr lang="da-DK" b="1" dirty="0" smtClean="0"/>
              <a:t> </a:t>
            </a:r>
            <a:r>
              <a:rPr lang="da-DK" b="1" dirty="0" err="1" smtClean="0"/>
              <a:t>say</a:t>
            </a:r>
            <a:r>
              <a:rPr lang="da-DK" b="1" dirty="0" smtClean="0"/>
              <a:t>?</a:t>
            </a:r>
            <a:endParaRPr lang="da-DK" dirty="0"/>
          </a:p>
        </p:txBody>
      </p:sp>
      <p:sp>
        <p:nvSpPr>
          <p:cNvPr id="12" name="Afrundet rektangulær billedforklaring 11"/>
          <p:cNvSpPr/>
          <p:nvPr/>
        </p:nvSpPr>
        <p:spPr>
          <a:xfrm>
            <a:off x="970359" y="5081904"/>
            <a:ext cx="1924439" cy="610116"/>
          </a:xfrm>
          <a:prstGeom prst="wedgeRoundRectCallout">
            <a:avLst>
              <a:gd name="adj1" fmla="val 119728"/>
              <a:gd name="adj2" fmla="val -1144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Help for extraction of points to use in other contexts</a:t>
            </a:r>
            <a:endParaRPr lang="da-DK" sz="1200" dirty="0"/>
          </a:p>
        </p:txBody>
      </p:sp>
      <p:sp>
        <p:nvSpPr>
          <p:cNvPr id="14" name="Afrundet rektangulær billedforklaring 13"/>
          <p:cNvSpPr/>
          <p:nvPr/>
        </p:nvSpPr>
        <p:spPr>
          <a:xfrm>
            <a:off x="3012389" y="5557935"/>
            <a:ext cx="1924439" cy="859195"/>
          </a:xfrm>
          <a:prstGeom prst="wedgeRoundRectCallout">
            <a:avLst>
              <a:gd name="adj1" fmla="val 40258"/>
              <a:gd name="adj2" fmla="val -12404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Important to make research generally applicable to more than the specific case</a:t>
            </a:r>
            <a:endParaRPr lang="da-DK" sz="1200" dirty="0"/>
          </a:p>
        </p:txBody>
      </p:sp>
      <p:sp>
        <p:nvSpPr>
          <p:cNvPr id="15" name="Afrundet rektangulær billedforklaring 14"/>
          <p:cNvSpPr/>
          <p:nvPr/>
        </p:nvSpPr>
        <p:spPr>
          <a:xfrm>
            <a:off x="5129368" y="5746388"/>
            <a:ext cx="1924439" cy="610116"/>
          </a:xfrm>
          <a:prstGeom prst="wedgeRoundRectCallout">
            <a:avLst>
              <a:gd name="adj1" fmla="val 11155"/>
              <a:gd name="adj2" fmla="val -17151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Shared knowledge generation</a:t>
            </a:r>
            <a:endParaRPr lang="da-DK" sz="1200" dirty="0"/>
          </a:p>
        </p:txBody>
      </p:sp>
      <p:sp>
        <p:nvSpPr>
          <p:cNvPr id="16" name="Afrundet rektangulær billedforklaring 15"/>
          <p:cNvSpPr/>
          <p:nvPr/>
        </p:nvSpPr>
        <p:spPr>
          <a:xfrm>
            <a:off x="7738782" y="5345017"/>
            <a:ext cx="1924439" cy="610116"/>
          </a:xfrm>
          <a:prstGeom prst="wedgeRoundRectCallout">
            <a:avLst>
              <a:gd name="adj1" fmla="val -83392"/>
              <a:gd name="adj2" fmla="val -1083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Thoroughness</a:t>
            </a:r>
            <a:endParaRPr lang="da-DK" sz="1200" dirty="0"/>
          </a:p>
        </p:txBody>
      </p:sp>
      <p:sp>
        <p:nvSpPr>
          <p:cNvPr id="17" name="Afrundet rektangulær billedforklaring 16"/>
          <p:cNvSpPr/>
          <p:nvPr/>
        </p:nvSpPr>
        <p:spPr>
          <a:xfrm>
            <a:off x="8335938" y="4585371"/>
            <a:ext cx="1924439" cy="410625"/>
          </a:xfrm>
          <a:prstGeom prst="wedgeRoundRectCallout">
            <a:avLst>
              <a:gd name="adj1" fmla="val -79535"/>
              <a:gd name="adj2" fmla="val -7749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Challenging</a:t>
            </a:r>
            <a:endParaRPr lang="da-DK" sz="1200" dirty="0"/>
          </a:p>
        </p:txBody>
      </p:sp>
      <p:sp>
        <p:nvSpPr>
          <p:cNvPr id="18" name="Afrundet rektangulær billedforklaring 17"/>
          <p:cNvSpPr/>
          <p:nvPr/>
        </p:nvSpPr>
        <p:spPr>
          <a:xfrm>
            <a:off x="8543523" y="3365710"/>
            <a:ext cx="1924439" cy="765274"/>
          </a:xfrm>
          <a:prstGeom prst="wedgeRoundRectCallout">
            <a:avLst>
              <a:gd name="adj1" fmla="val -78907"/>
              <a:gd name="adj2" fmla="val 902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Rarely includes challenging results (that could teach you something new)</a:t>
            </a:r>
            <a:endParaRPr lang="da-DK" sz="1200" dirty="0"/>
          </a:p>
        </p:txBody>
      </p:sp>
      <p:sp>
        <p:nvSpPr>
          <p:cNvPr id="19" name="Afrundet rektangulær billedforklaring 18"/>
          <p:cNvSpPr/>
          <p:nvPr/>
        </p:nvSpPr>
        <p:spPr>
          <a:xfrm>
            <a:off x="8723672" y="2518402"/>
            <a:ext cx="1924439" cy="435785"/>
          </a:xfrm>
          <a:prstGeom prst="wedgeRoundRectCallout">
            <a:avLst>
              <a:gd name="adj1" fmla="val -93935"/>
              <a:gd name="adj2" fmla="val 723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Different worlds</a:t>
            </a:r>
            <a:endParaRPr lang="da-DK" sz="1200" dirty="0"/>
          </a:p>
        </p:txBody>
      </p:sp>
      <p:sp>
        <p:nvSpPr>
          <p:cNvPr id="20" name="Afrundet rektangulær billedforklaring 19"/>
          <p:cNvSpPr/>
          <p:nvPr/>
        </p:nvSpPr>
        <p:spPr>
          <a:xfrm>
            <a:off x="6374238" y="482387"/>
            <a:ext cx="1924439" cy="669282"/>
          </a:xfrm>
          <a:prstGeom prst="wedgeRoundRectCallout">
            <a:avLst>
              <a:gd name="adj1" fmla="val 1319"/>
              <a:gd name="adj2" fmla="val 16144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400" b="1" dirty="0"/>
              <a:t>Different time perspectives</a:t>
            </a:r>
            <a:endParaRPr lang="da-DK" sz="1400" b="1" dirty="0"/>
          </a:p>
        </p:txBody>
      </p:sp>
      <p:sp>
        <p:nvSpPr>
          <p:cNvPr id="13" name="Afrundet rektangulær billedforklaring 12"/>
          <p:cNvSpPr/>
          <p:nvPr/>
        </p:nvSpPr>
        <p:spPr>
          <a:xfrm>
            <a:off x="695247" y="4178017"/>
            <a:ext cx="1924439" cy="610116"/>
          </a:xfrm>
          <a:prstGeom prst="wedgeRoundRectCallout">
            <a:avLst>
              <a:gd name="adj1" fmla="val 104701"/>
              <a:gd name="adj2" fmla="val -5880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Useful results occur to late in the development process</a:t>
            </a:r>
          </a:p>
        </p:txBody>
      </p:sp>
      <p:sp>
        <p:nvSpPr>
          <p:cNvPr id="21" name="Afrundet rektangulær billedforklaring 20"/>
          <p:cNvSpPr/>
          <p:nvPr/>
        </p:nvSpPr>
        <p:spPr>
          <a:xfrm>
            <a:off x="657524" y="3172031"/>
            <a:ext cx="1924439" cy="610116"/>
          </a:xfrm>
          <a:prstGeom prst="wedgeRoundRectCallout">
            <a:avLst>
              <a:gd name="adj1" fmla="val 102087"/>
              <a:gd name="adj2" fmla="val -17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Learns something new</a:t>
            </a:r>
          </a:p>
        </p:txBody>
      </p:sp>
      <p:sp>
        <p:nvSpPr>
          <p:cNvPr id="22" name="Afrundet rektangulær billedforklaring 21"/>
          <p:cNvSpPr/>
          <p:nvPr/>
        </p:nvSpPr>
        <p:spPr>
          <a:xfrm>
            <a:off x="4129443" y="301796"/>
            <a:ext cx="1924439" cy="1193233"/>
          </a:xfrm>
          <a:prstGeom prst="wedgeRoundRectCallout">
            <a:avLst>
              <a:gd name="adj1" fmla="val 26295"/>
              <a:gd name="adj2" fmla="val 880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Has potential, but requires a different way of working – e.g. more use of theory in the development process</a:t>
            </a:r>
            <a:endParaRPr lang="da-DK" sz="1200" dirty="0"/>
          </a:p>
        </p:txBody>
      </p:sp>
      <p:sp>
        <p:nvSpPr>
          <p:cNvPr id="23" name="Afrundet rektangulær billedforklaring 22"/>
          <p:cNvSpPr/>
          <p:nvPr/>
        </p:nvSpPr>
        <p:spPr>
          <a:xfrm>
            <a:off x="910516" y="1974249"/>
            <a:ext cx="1924439" cy="765687"/>
          </a:xfrm>
          <a:prstGeom prst="wedgeRoundRectCallout">
            <a:avLst>
              <a:gd name="adj1" fmla="val 100781"/>
              <a:gd name="adj2" fmla="val 5867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Developers do not have the time to read the theory and methods themselves</a:t>
            </a:r>
            <a:endParaRPr lang="da-DK" sz="1200" dirty="0"/>
          </a:p>
        </p:txBody>
      </p:sp>
      <p:sp>
        <p:nvSpPr>
          <p:cNvPr id="24" name="Afrundet rektangulær billedforklaring 23"/>
          <p:cNvSpPr/>
          <p:nvPr/>
        </p:nvSpPr>
        <p:spPr>
          <a:xfrm>
            <a:off x="8467450" y="1156885"/>
            <a:ext cx="1924439" cy="828563"/>
          </a:xfrm>
          <a:prstGeom prst="wedgeRoundRectCallout">
            <a:avLst>
              <a:gd name="adj1" fmla="val -85433"/>
              <a:gd name="adj2" fmla="val 1115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The relevance of the research appears so late that I do not have time to use it</a:t>
            </a:r>
            <a:endParaRPr lang="da-DK" sz="1200" dirty="0"/>
          </a:p>
        </p:txBody>
      </p:sp>
      <p:sp>
        <p:nvSpPr>
          <p:cNvPr id="25" name="Afrundet rektangulær billedforklaring 24"/>
          <p:cNvSpPr/>
          <p:nvPr/>
        </p:nvSpPr>
        <p:spPr>
          <a:xfrm>
            <a:off x="1539212" y="910063"/>
            <a:ext cx="1924439" cy="610116"/>
          </a:xfrm>
          <a:prstGeom prst="wedgeRoundRectCallout">
            <a:avLst>
              <a:gd name="adj1" fmla="val 81179"/>
              <a:gd name="adj2" fmla="val 1452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a:t>Better product</a:t>
            </a:r>
            <a:endParaRPr lang="da-DK" sz="1200" dirty="0"/>
          </a:p>
        </p:txBody>
      </p:sp>
    </p:spTree>
    <p:extLst>
      <p:ext uri="{BB962C8B-B14F-4D97-AF65-F5344CB8AC3E}">
        <p14:creationId xmlns:p14="http://schemas.microsoft.com/office/powerpoint/2010/main" val="21471858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6</a:t>
            </a:fld>
            <a:endParaRPr lang="da-DK" dirty="0"/>
          </a:p>
        </p:txBody>
      </p:sp>
      <p:sp>
        <p:nvSpPr>
          <p:cNvPr id="8" name="Tekstfelt 7"/>
          <p:cNvSpPr txBox="1"/>
          <p:nvPr/>
        </p:nvSpPr>
        <p:spPr>
          <a:xfrm>
            <a:off x="973643" y="389780"/>
            <a:ext cx="10196832" cy="553998"/>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p:txBody>
      </p:sp>
      <p:pic>
        <p:nvPicPr>
          <p:cNvPr id="2" name="Billede 1" descr="4.0 DBR arti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44" y="782615"/>
            <a:ext cx="7006609" cy="5254957"/>
          </a:xfrm>
          <a:prstGeom prst="rect">
            <a:avLst/>
          </a:prstGeom>
        </p:spPr>
      </p:pic>
      <p:sp>
        <p:nvSpPr>
          <p:cNvPr id="3" name="Tekstfelt 2"/>
          <p:cNvSpPr txBox="1"/>
          <p:nvPr/>
        </p:nvSpPr>
        <p:spPr>
          <a:xfrm>
            <a:off x="970366" y="5921602"/>
            <a:ext cx="3136407" cy="169277"/>
          </a:xfrm>
          <a:prstGeom prst="rect">
            <a:avLst/>
          </a:prstGeom>
          <a:noFill/>
        </p:spPr>
        <p:txBody>
          <a:bodyPr wrap="none" lIns="0" tIns="0" rIns="0" bIns="0" rtlCol="0">
            <a:spAutoFit/>
          </a:bodyPr>
          <a:lstStyle/>
          <a:p>
            <a:r>
              <a:rPr lang="da-DK" sz="1100" dirty="0" smtClean="0"/>
              <a:t>(Zachariassen, Magnussen &amp; Thiel, in </a:t>
            </a:r>
            <a:r>
              <a:rPr lang="da-DK" sz="1100" dirty="0" err="1" smtClean="0"/>
              <a:t>prep</a:t>
            </a:r>
            <a:r>
              <a:rPr lang="da-DK" sz="1100" dirty="0" smtClean="0"/>
              <a:t>.) </a:t>
            </a:r>
          </a:p>
        </p:txBody>
      </p:sp>
      <p:sp>
        <p:nvSpPr>
          <p:cNvPr id="4" name="Tekstfelt 3"/>
          <p:cNvSpPr txBox="1"/>
          <p:nvPr/>
        </p:nvSpPr>
        <p:spPr>
          <a:xfrm>
            <a:off x="6648838" y="882125"/>
            <a:ext cx="4523616" cy="3508652"/>
          </a:xfrm>
          <a:prstGeom prst="rect">
            <a:avLst/>
          </a:prstGeom>
          <a:noFill/>
        </p:spPr>
        <p:txBody>
          <a:bodyPr wrap="square" lIns="0" tIns="0" rIns="0" bIns="0" rtlCol="0">
            <a:spAutoFit/>
          </a:bodyPr>
          <a:lstStyle/>
          <a:p>
            <a:r>
              <a:rPr lang="en-GB" sz="1200" dirty="0" smtClean="0"/>
              <a:t>Example – the project catalyst in PULSE. </a:t>
            </a:r>
          </a:p>
          <a:p>
            <a:endParaRPr lang="en-GB" sz="1200" dirty="0"/>
          </a:p>
          <a:p>
            <a:r>
              <a:rPr lang="en-GB" sz="1200" dirty="0" smtClean="0"/>
              <a:t>Application is written in close collaboration between researchers from STENO healthcare and developers from Experimentarium. The initial hypothesis (positive health, co-creation) feeds into the design concepts and prototypes. </a:t>
            </a:r>
          </a:p>
          <a:p>
            <a:endParaRPr lang="en-GB" sz="1200" dirty="0"/>
          </a:p>
          <a:p>
            <a:r>
              <a:rPr lang="en-GB" sz="1200" dirty="0" smtClean="0"/>
              <a:t>The evaluation is gathering data about the users everyday health habits that is used in the activities created for the exhibition. This data is also used by e.g. Ph.D. students in their academic work.</a:t>
            </a:r>
          </a:p>
          <a:p>
            <a:endParaRPr lang="en-GB" sz="1200" dirty="0"/>
          </a:p>
          <a:p>
            <a:r>
              <a:rPr lang="en-GB" sz="1200" dirty="0" smtClean="0"/>
              <a:t>Developers and researches both worked on the planning and gathering of data.</a:t>
            </a:r>
          </a:p>
          <a:p>
            <a:endParaRPr lang="en-GB" sz="1200" dirty="0"/>
          </a:p>
          <a:p>
            <a:endParaRPr lang="en-GB" sz="1200" dirty="0" smtClean="0"/>
          </a:p>
          <a:p>
            <a:endParaRPr lang="en-GB" sz="1200" dirty="0" smtClean="0"/>
          </a:p>
          <a:p>
            <a:endParaRPr lang="en-GB" sz="1200" dirty="0" smtClean="0"/>
          </a:p>
        </p:txBody>
      </p:sp>
      <p:sp>
        <p:nvSpPr>
          <p:cNvPr id="5" name="Afrundet rektangel 4"/>
          <p:cNvSpPr/>
          <p:nvPr/>
        </p:nvSpPr>
        <p:spPr>
          <a:xfrm>
            <a:off x="514064" y="725674"/>
            <a:ext cx="6017567" cy="2796870"/>
          </a:xfrm>
          <a:prstGeom prst="roundRect">
            <a:avLst/>
          </a:prstGeom>
          <a:noFill/>
          <a:ln w="190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Tree>
    <p:extLst>
      <p:ext uri="{BB962C8B-B14F-4D97-AF65-F5344CB8AC3E}">
        <p14:creationId xmlns:p14="http://schemas.microsoft.com/office/powerpoint/2010/main" val="32533930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7</a:t>
            </a:fld>
            <a:endParaRPr lang="da-DK" dirty="0"/>
          </a:p>
        </p:txBody>
      </p:sp>
      <p:sp>
        <p:nvSpPr>
          <p:cNvPr id="8" name="Tekstfelt 7"/>
          <p:cNvSpPr txBox="1"/>
          <p:nvPr/>
        </p:nvSpPr>
        <p:spPr>
          <a:xfrm>
            <a:off x="973643" y="389780"/>
            <a:ext cx="10196832" cy="553998"/>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p:txBody>
      </p:sp>
      <p:pic>
        <p:nvPicPr>
          <p:cNvPr id="2" name="Billede 1" descr="4.0 DBR arti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44" y="782615"/>
            <a:ext cx="7006609" cy="5254957"/>
          </a:xfrm>
          <a:prstGeom prst="rect">
            <a:avLst/>
          </a:prstGeom>
        </p:spPr>
      </p:pic>
      <p:sp>
        <p:nvSpPr>
          <p:cNvPr id="3" name="Tekstfelt 2"/>
          <p:cNvSpPr txBox="1"/>
          <p:nvPr/>
        </p:nvSpPr>
        <p:spPr>
          <a:xfrm>
            <a:off x="970366" y="5921602"/>
            <a:ext cx="3136407" cy="169277"/>
          </a:xfrm>
          <a:prstGeom prst="rect">
            <a:avLst/>
          </a:prstGeom>
          <a:noFill/>
        </p:spPr>
        <p:txBody>
          <a:bodyPr wrap="none" lIns="0" tIns="0" rIns="0" bIns="0" rtlCol="0">
            <a:spAutoFit/>
          </a:bodyPr>
          <a:lstStyle/>
          <a:p>
            <a:r>
              <a:rPr lang="da-DK" sz="1100" dirty="0" smtClean="0"/>
              <a:t>(Zachariassen, Magnussen &amp; Thiel, in </a:t>
            </a:r>
            <a:r>
              <a:rPr lang="da-DK" sz="1100" dirty="0" err="1" smtClean="0"/>
              <a:t>prep</a:t>
            </a:r>
            <a:r>
              <a:rPr lang="da-DK" sz="1100" dirty="0" smtClean="0"/>
              <a:t>.) </a:t>
            </a:r>
          </a:p>
        </p:txBody>
      </p:sp>
      <p:sp>
        <p:nvSpPr>
          <p:cNvPr id="4" name="Tekstfelt 3"/>
          <p:cNvSpPr txBox="1"/>
          <p:nvPr/>
        </p:nvSpPr>
        <p:spPr>
          <a:xfrm>
            <a:off x="6648837" y="882125"/>
            <a:ext cx="4705919" cy="2400657"/>
          </a:xfrm>
          <a:prstGeom prst="rect">
            <a:avLst/>
          </a:prstGeom>
          <a:noFill/>
        </p:spPr>
        <p:txBody>
          <a:bodyPr wrap="square" lIns="0" tIns="0" rIns="0" bIns="0" rtlCol="0">
            <a:spAutoFit/>
          </a:bodyPr>
          <a:lstStyle/>
          <a:p>
            <a:r>
              <a:rPr lang="en-GB" sz="1200" dirty="0" smtClean="0"/>
              <a:t>Example – the Exhibition </a:t>
            </a:r>
            <a:r>
              <a:rPr lang="en-GB" sz="1200" dirty="0"/>
              <a:t>and theory </a:t>
            </a:r>
            <a:r>
              <a:rPr lang="en-GB" sz="1200" dirty="0" smtClean="0"/>
              <a:t>production in PULSE</a:t>
            </a:r>
          </a:p>
          <a:p>
            <a:endParaRPr lang="en-GB" sz="1200" dirty="0"/>
          </a:p>
          <a:p>
            <a:r>
              <a:rPr lang="en-GB" sz="1200" dirty="0" smtClean="0"/>
              <a:t>The researchers and developers are now more focused on creating the exhibition and following interesting analysis possibilities. At this point more could have been done to secure dialogue and the use of different skills.</a:t>
            </a:r>
          </a:p>
          <a:p>
            <a:endParaRPr lang="en-GB" sz="1200" dirty="0"/>
          </a:p>
          <a:p>
            <a:r>
              <a:rPr lang="en-GB" sz="1200" dirty="0" smtClean="0"/>
              <a:t>If research results are to have impact on the design they have to be presented in other forms than finished papers</a:t>
            </a:r>
          </a:p>
          <a:p>
            <a:endParaRPr lang="en-GB" sz="1200" dirty="0"/>
          </a:p>
          <a:p>
            <a:endParaRPr lang="en-GB" sz="1200" dirty="0"/>
          </a:p>
          <a:p>
            <a:endParaRPr lang="en-GB" sz="1200" dirty="0" smtClean="0"/>
          </a:p>
          <a:p>
            <a:endParaRPr lang="en-GB" sz="1200" dirty="0" smtClean="0"/>
          </a:p>
        </p:txBody>
      </p:sp>
      <p:sp>
        <p:nvSpPr>
          <p:cNvPr id="5" name="Afrundet rektangel 4"/>
          <p:cNvSpPr/>
          <p:nvPr/>
        </p:nvSpPr>
        <p:spPr>
          <a:xfrm>
            <a:off x="619901" y="3462071"/>
            <a:ext cx="6017567" cy="1224576"/>
          </a:xfrm>
          <a:prstGeom prst="roundRect">
            <a:avLst/>
          </a:prstGeom>
          <a:noFill/>
          <a:ln w="190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Oval billedforklaring 6"/>
          <p:cNvSpPr/>
          <p:nvPr/>
        </p:nvSpPr>
        <p:spPr>
          <a:xfrm>
            <a:off x="7317846" y="3189943"/>
            <a:ext cx="4641691" cy="2222378"/>
          </a:xfrm>
          <a:prstGeom prst="wedgeEllipseCallout">
            <a:avLst>
              <a:gd name="adj1" fmla="val -59433"/>
              <a:gd name="adj2" fmla="val 15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en-GB" sz="1200" dirty="0">
              <a:solidFill>
                <a:srgbClr val="000000"/>
              </a:solidFill>
            </a:endParaRPr>
          </a:p>
          <a:p>
            <a:pPr algn="ctr"/>
            <a:r>
              <a:rPr lang="en-GB" sz="1200" dirty="0">
                <a:solidFill>
                  <a:srgbClr val="000000"/>
                </a:solidFill>
              </a:rPr>
              <a:t>“I can just remember some of the first meetings where we talked schedules and so one of the researchers start by saying 'that we must just make a </a:t>
            </a:r>
            <a:r>
              <a:rPr lang="en-GB" sz="1200" dirty="0" smtClean="0">
                <a:solidFill>
                  <a:srgbClr val="000000"/>
                </a:solidFill>
              </a:rPr>
              <a:t>research protocol </a:t>
            </a:r>
            <a:r>
              <a:rPr lang="en-GB" sz="1200" dirty="0">
                <a:solidFill>
                  <a:srgbClr val="000000"/>
                </a:solidFill>
              </a:rPr>
              <a:t>and it takes half a year and then we just …: what? We need the data NOW! (...) It was two worlds that met with a smack.</a:t>
            </a:r>
            <a:r>
              <a:rPr lang="en-GB" sz="1200" dirty="0" smtClean="0">
                <a:solidFill>
                  <a:srgbClr val="000000"/>
                </a:solidFill>
              </a:rPr>
              <a:t>”</a:t>
            </a:r>
          </a:p>
          <a:p>
            <a:pPr algn="ctr"/>
            <a:r>
              <a:rPr lang="en-GB" sz="1200" dirty="0" smtClean="0">
                <a:solidFill>
                  <a:srgbClr val="000000"/>
                </a:solidFill>
              </a:rPr>
              <a:t>- Pulse-project </a:t>
            </a:r>
            <a:r>
              <a:rPr lang="en-GB" sz="1200" dirty="0" err="1" smtClean="0">
                <a:solidFill>
                  <a:srgbClr val="000000"/>
                </a:solidFill>
              </a:rPr>
              <a:t>participent</a:t>
            </a:r>
            <a:endParaRPr lang="en-GB" sz="1200" dirty="0">
              <a:solidFill>
                <a:srgbClr val="000000"/>
              </a:solidFill>
            </a:endParaRPr>
          </a:p>
        </p:txBody>
      </p:sp>
    </p:spTree>
    <p:extLst>
      <p:ext uri="{BB962C8B-B14F-4D97-AF65-F5344CB8AC3E}">
        <p14:creationId xmlns:p14="http://schemas.microsoft.com/office/powerpoint/2010/main" val="79105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8</a:t>
            </a:fld>
            <a:endParaRPr lang="da-DK" dirty="0"/>
          </a:p>
        </p:txBody>
      </p:sp>
      <p:sp>
        <p:nvSpPr>
          <p:cNvPr id="8" name="Tekstfelt 7"/>
          <p:cNvSpPr txBox="1"/>
          <p:nvPr/>
        </p:nvSpPr>
        <p:spPr>
          <a:xfrm>
            <a:off x="973643" y="389780"/>
            <a:ext cx="10196832" cy="553998"/>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p:txBody>
      </p:sp>
      <p:pic>
        <p:nvPicPr>
          <p:cNvPr id="2" name="Billede 1" descr="4.0 DBR arti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44" y="782615"/>
            <a:ext cx="7006609" cy="5254957"/>
          </a:xfrm>
          <a:prstGeom prst="rect">
            <a:avLst/>
          </a:prstGeom>
        </p:spPr>
      </p:pic>
      <p:sp>
        <p:nvSpPr>
          <p:cNvPr id="3" name="Tekstfelt 2"/>
          <p:cNvSpPr txBox="1"/>
          <p:nvPr/>
        </p:nvSpPr>
        <p:spPr>
          <a:xfrm>
            <a:off x="970366" y="5921602"/>
            <a:ext cx="3136407" cy="169277"/>
          </a:xfrm>
          <a:prstGeom prst="rect">
            <a:avLst/>
          </a:prstGeom>
          <a:noFill/>
        </p:spPr>
        <p:txBody>
          <a:bodyPr wrap="none" lIns="0" tIns="0" rIns="0" bIns="0" rtlCol="0">
            <a:spAutoFit/>
          </a:bodyPr>
          <a:lstStyle/>
          <a:p>
            <a:r>
              <a:rPr lang="da-DK" sz="1100" dirty="0" smtClean="0"/>
              <a:t>(Zachariassen, Magnussen &amp; Thiel, in </a:t>
            </a:r>
            <a:r>
              <a:rPr lang="da-DK" sz="1100" dirty="0" err="1" smtClean="0"/>
              <a:t>prep</a:t>
            </a:r>
            <a:r>
              <a:rPr lang="da-DK" sz="1100" dirty="0" smtClean="0"/>
              <a:t>.) </a:t>
            </a:r>
          </a:p>
        </p:txBody>
      </p:sp>
      <p:sp>
        <p:nvSpPr>
          <p:cNvPr id="4" name="Tekstfelt 3"/>
          <p:cNvSpPr txBox="1"/>
          <p:nvPr/>
        </p:nvSpPr>
        <p:spPr>
          <a:xfrm>
            <a:off x="6800033" y="897242"/>
            <a:ext cx="4523616" cy="4062650"/>
          </a:xfrm>
          <a:prstGeom prst="rect">
            <a:avLst/>
          </a:prstGeom>
          <a:noFill/>
        </p:spPr>
        <p:txBody>
          <a:bodyPr wrap="square" lIns="0" tIns="0" rIns="0" bIns="0" rtlCol="0">
            <a:spAutoFit/>
          </a:bodyPr>
          <a:lstStyle/>
          <a:p>
            <a:r>
              <a:rPr lang="en-GB" sz="1200" b="1" dirty="0" smtClean="0"/>
              <a:t>Is it just a paper for the shelf?</a:t>
            </a:r>
          </a:p>
          <a:p>
            <a:endParaRPr lang="en-GB" sz="1200" dirty="0" smtClean="0"/>
          </a:p>
          <a:p>
            <a:endParaRPr lang="en-GB" sz="1200" dirty="0"/>
          </a:p>
          <a:p>
            <a:r>
              <a:rPr lang="en-GB" sz="1200" dirty="0" smtClean="0"/>
              <a:t>Example – the re-design iteration of the PULSE-exhibition.</a:t>
            </a:r>
          </a:p>
          <a:p>
            <a:endParaRPr lang="en-GB" sz="1200" dirty="0"/>
          </a:p>
          <a:p>
            <a:r>
              <a:rPr lang="en-GB" sz="1200" dirty="0" smtClean="0"/>
              <a:t>Data gathering in the finished exhibition</a:t>
            </a:r>
          </a:p>
          <a:p>
            <a:endParaRPr lang="en-GB" sz="1200" dirty="0"/>
          </a:p>
          <a:p>
            <a:r>
              <a:rPr lang="en-GB" sz="1200" dirty="0" smtClean="0"/>
              <a:t>The research activities are able to refer to the more overall tendencies articulated in an evaluation report.</a:t>
            </a:r>
          </a:p>
          <a:p>
            <a:endParaRPr lang="en-GB" sz="1200" dirty="0"/>
          </a:p>
          <a:p>
            <a:r>
              <a:rPr lang="en-GB" sz="1200" dirty="0" smtClean="0">
                <a:sym typeface="Wingdings"/>
              </a:rPr>
              <a:t> </a:t>
            </a:r>
            <a:r>
              <a:rPr lang="en-GB" sz="1200" dirty="0" smtClean="0"/>
              <a:t>Papers created in PULSE should be able to guide and help other health promoting exhibition initiatives on a more general level. </a:t>
            </a:r>
          </a:p>
          <a:p>
            <a:endParaRPr lang="en-GB" sz="1200" dirty="0"/>
          </a:p>
          <a:p>
            <a:r>
              <a:rPr lang="en-GB" sz="1200" dirty="0" smtClean="0">
                <a:sym typeface="Wingdings"/>
              </a:rPr>
              <a:t> </a:t>
            </a:r>
            <a:r>
              <a:rPr lang="en-GB" sz="1200" dirty="0" smtClean="0"/>
              <a:t>The evaluation report is solely relevant for the specific exhibition and organization.</a:t>
            </a:r>
          </a:p>
          <a:p>
            <a:endParaRPr lang="en-GB" sz="1200" dirty="0"/>
          </a:p>
          <a:p>
            <a:r>
              <a:rPr lang="en-GB" sz="1200" dirty="0" smtClean="0"/>
              <a:t>A goal of the project is also to develop this model and </a:t>
            </a:r>
          </a:p>
          <a:p>
            <a:r>
              <a:rPr lang="en-GB" sz="1200" dirty="0"/>
              <a:t>t</a:t>
            </a:r>
            <a:r>
              <a:rPr lang="en-GB" sz="1200" dirty="0" smtClean="0"/>
              <a:t>his presentation is a part of the broader contribution to the field.</a:t>
            </a:r>
          </a:p>
          <a:p>
            <a:endParaRPr lang="en-GB" sz="1200" dirty="0" smtClean="0"/>
          </a:p>
          <a:p>
            <a:endParaRPr lang="en-GB" sz="1200" dirty="0" smtClean="0"/>
          </a:p>
        </p:txBody>
      </p:sp>
      <p:sp>
        <p:nvSpPr>
          <p:cNvPr id="9" name="Afrundet rektangel 8"/>
          <p:cNvSpPr/>
          <p:nvPr/>
        </p:nvSpPr>
        <p:spPr>
          <a:xfrm>
            <a:off x="665259" y="4248218"/>
            <a:ext cx="6017567" cy="1678122"/>
          </a:xfrm>
          <a:prstGeom prst="roundRect">
            <a:avLst/>
          </a:prstGeom>
          <a:noFill/>
          <a:ln w="190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Tree>
    <p:extLst>
      <p:ext uri="{BB962C8B-B14F-4D97-AF65-F5344CB8AC3E}">
        <p14:creationId xmlns:p14="http://schemas.microsoft.com/office/powerpoint/2010/main" val="1735875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fld id="{45D37B1E-C366-494F-A587-962AD9AABC83}" type="slidenum">
              <a:rPr lang="da-DK" smtClean="0"/>
              <a:t>9</a:t>
            </a:fld>
            <a:endParaRPr lang="da-DK" dirty="0"/>
          </a:p>
        </p:txBody>
      </p:sp>
      <p:sp>
        <p:nvSpPr>
          <p:cNvPr id="8" name="Tekstfelt 7"/>
          <p:cNvSpPr txBox="1"/>
          <p:nvPr/>
        </p:nvSpPr>
        <p:spPr>
          <a:xfrm>
            <a:off x="973643" y="389780"/>
            <a:ext cx="10196832" cy="553998"/>
          </a:xfrm>
          <a:prstGeom prst="rect">
            <a:avLst/>
          </a:prstGeom>
          <a:noFill/>
        </p:spPr>
        <p:txBody>
          <a:bodyPr wrap="square" lIns="0" tIns="0" rIns="0" bIns="0" rtlCol="0">
            <a:spAutoFit/>
          </a:bodyPr>
          <a:lstStyle/>
          <a:p>
            <a:r>
              <a:rPr lang="en-GB" b="1" dirty="0" smtClean="0"/>
              <a:t>Making a model from a DBR framework in the Science Centre context</a:t>
            </a:r>
          </a:p>
          <a:p>
            <a:endParaRPr lang="en-GB" dirty="0" smtClean="0"/>
          </a:p>
        </p:txBody>
      </p:sp>
      <p:pic>
        <p:nvPicPr>
          <p:cNvPr id="2" name="Billede 1" descr="4.0 DBR arti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87" y="812852"/>
            <a:ext cx="5628685" cy="4221514"/>
          </a:xfrm>
          <a:prstGeom prst="rect">
            <a:avLst/>
          </a:prstGeom>
        </p:spPr>
      </p:pic>
      <p:sp>
        <p:nvSpPr>
          <p:cNvPr id="3" name="Tekstfelt 2"/>
          <p:cNvSpPr txBox="1"/>
          <p:nvPr/>
        </p:nvSpPr>
        <p:spPr>
          <a:xfrm>
            <a:off x="804051" y="4969154"/>
            <a:ext cx="3136407" cy="169277"/>
          </a:xfrm>
          <a:prstGeom prst="rect">
            <a:avLst/>
          </a:prstGeom>
          <a:noFill/>
        </p:spPr>
        <p:txBody>
          <a:bodyPr wrap="none" lIns="0" tIns="0" rIns="0" bIns="0" rtlCol="0">
            <a:spAutoFit/>
          </a:bodyPr>
          <a:lstStyle/>
          <a:p>
            <a:r>
              <a:rPr lang="da-DK" sz="1100" dirty="0" smtClean="0"/>
              <a:t>(Zachariassen, Magnussen &amp; Thiel, in </a:t>
            </a:r>
            <a:r>
              <a:rPr lang="da-DK" sz="1100" dirty="0" err="1" smtClean="0"/>
              <a:t>prep</a:t>
            </a:r>
            <a:r>
              <a:rPr lang="da-DK" sz="1100" dirty="0" smtClean="0"/>
              <a:t>.) </a:t>
            </a:r>
          </a:p>
        </p:txBody>
      </p:sp>
      <p:sp>
        <p:nvSpPr>
          <p:cNvPr id="4" name="Tekstfelt 3"/>
          <p:cNvSpPr txBox="1"/>
          <p:nvPr/>
        </p:nvSpPr>
        <p:spPr>
          <a:xfrm>
            <a:off x="5393918" y="867006"/>
            <a:ext cx="4523616" cy="1477328"/>
          </a:xfrm>
          <a:prstGeom prst="rect">
            <a:avLst/>
          </a:prstGeom>
          <a:noFill/>
        </p:spPr>
        <p:txBody>
          <a:bodyPr wrap="square" lIns="0" tIns="0" rIns="0" bIns="0" rtlCol="0">
            <a:spAutoFit/>
          </a:bodyPr>
          <a:lstStyle/>
          <a:p>
            <a:r>
              <a:rPr lang="en-GB" sz="1200" b="1" dirty="0" smtClean="0"/>
              <a:t>Is it just a paper for the shelf?</a:t>
            </a:r>
          </a:p>
          <a:p>
            <a:endParaRPr lang="en-GB" sz="1200" dirty="0" smtClean="0"/>
          </a:p>
          <a:p>
            <a:endParaRPr lang="en-GB" sz="1200" dirty="0"/>
          </a:p>
          <a:p>
            <a:r>
              <a:rPr lang="en-GB" sz="1200" dirty="0" smtClean="0"/>
              <a:t>Example – the re-design iteration of the PULSE-exhibition.</a:t>
            </a:r>
          </a:p>
          <a:p>
            <a:endParaRPr lang="en-GB" sz="1200" dirty="0"/>
          </a:p>
          <a:p>
            <a:r>
              <a:rPr lang="en-GB" sz="1200" dirty="0" smtClean="0"/>
              <a:t>Example of knowledge sharing of research activities in a new form. A seminar with short presentations and room for discussion.</a:t>
            </a:r>
          </a:p>
        </p:txBody>
      </p:sp>
      <p:sp>
        <p:nvSpPr>
          <p:cNvPr id="9" name="Afrundet rektangel 8"/>
          <p:cNvSpPr/>
          <p:nvPr/>
        </p:nvSpPr>
        <p:spPr>
          <a:xfrm>
            <a:off x="2404003" y="3507426"/>
            <a:ext cx="1829461" cy="650083"/>
          </a:xfrm>
          <a:prstGeom prst="roundRect">
            <a:avLst/>
          </a:prstGeom>
          <a:noFill/>
          <a:ln w="190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pic>
        <p:nvPicPr>
          <p:cNvPr id="5" name="Billede 4" descr="Skærmbillede 2016-06-07 kl. 16.58.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868" y="4837384"/>
            <a:ext cx="3128132" cy="2020616"/>
          </a:xfrm>
          <a:prstGeom prst="rect">
            <a:avLst/>
          </a:prstGeom>
        </p:spPr>
      </p:pic>
      <p:pic>
        <p:nvPicPr>
          <p:cNvPr id="7" name="Billede 6" descr="Skærmbillede 2016-06-07 kl. 17.00.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2986" y="2503475"/>
            <a:ext cx="3983253" cy="2560662"/>
          </a:xfrm>
          <a:prstGeom prst="rect">
            <a:avLst/>
          </a:prstGeom>
        </p:spPr>
      </p:pic>
      <p:sp>
        <p:nvSpPr>
          <p:cNvPr id="10" name="Oval billedforklaring 9"/>
          <p:cNvSpPr/>
          <p:nvPr/>
        </p:nvSpPr>
        <p:spPr>
          <a:xfrm>
            <a:off x="5306950" y="5427438"/>
            <a:ext cx="2883202" cy="704919"/>
          </a:xfrm>
          <a:prstGeom prst="wedgeEllipseCallout">
            <a:avLst>
              <a:gd name="adj1" fmla="val 104022"/>
              <a:gd name="adj2" fmla="val 1873"/>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200" dirty="0" smtClean="0">
                <a:solidFill>
                  <a:srgbClr val="000000"/>
                </a:solidFill>
              </a:rPr>
              <a:t>So </a:t>
            </a:r>
            <a:r>
              <a:rPr lang="da-DK" sz="1200" dirty="0" err="1" smtClean="0">
                <a:solidFill>
                  <a:srgbClr val="000000"/>
                </a:solidFill>
              </a:rPr>
              <a:t>we</a:t>
            </a:r>
            <a:r>
              <a:rPr lang="da-DK" sz="1200" dirty="0" smtClean="0">
                <a:solidFill>
                  <a:srgbClr val="000000"/>
                </a:solidFill>
              </a:rPr>
              <a:t> </a:t>
            </a:r>
            <a:r>
              <a:rPr lang="da-DK" sz="1200" dirty="0" err="1" smtClean="0">
                <a:solidFill>
                  <a:srgbClr val="000000"/>
                </a:solidFill>
              </a:rPr>
              <a:t>can</a:t>
            </a:r>
            <a:r>
              <a:rPr lang="da-DK" sz="1200" dirty="0" smtClean="0">
                <a:solidFill>
                  <a:srgbClr val="000000"/>
                </a:solidFill>
              </a:rPr>
              <a:t> se </a:t>
            </a:r>
            <a:r>
              <a:rPr lang="da-DK" sz="1200" dirty="0" err="1" smtClean="0">
                <a:solidFill>
                  <a:srgbClr val="000000"/>
                </a:solidFill>
              </a:rPr>
              <a:t>that</a:t>
            </a:r>
            <a:r>
              <a:rPr lang="da-DK" dirty="0" smtClean="0">
                <a:solidFill>
                  <a:srgbClr val="000000"/>
                </a:solidFill>
              </a:rPr>
              <a:t>..</a:t>
            </a:r>
          </a:p>
        </p:txBody>
      </p:sp>
      <p:sp>
        <p:nvSpPr>
          <p:cNvPr id="11" name="Oval billedforklaring 10"/>
          <p:cNvSpPr/>
          <p:nvPr/>
        </p:nvSpPr>
        <p:spPr>
          <a:xfrm>
            <a:off x="9308798" y="2072413"/>
            <a:ext cx="2883202" cy="704919"/>
          </a:xfrm>
          <a:prstGeom prst="wedgeEllipseCallout">
            <a:avLst>
              <a:gd name="adj1" fmla="val -95775"/>
              <a:gd name="adj2" fmla="val 94094"/>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200" dirty="0" smtClean="0">
                <a:solidFill>
                  <a:srgbClr val="000000"/>
                </a:solidFill>
              </a:rPr>
              <a:t>Yes </a:t>
            </a:r>
            <a:r>
              <a:rPr lang="da-DK" sz="1200" dirty="0" err="1" smtClean="0">
                <a:solidFill>
                  <a:srgbClr val="000000"/>
                </a:solidFill>
              </a:rPr>
              <a:t>that</a:t>
            </a:r>
            <a:r>
              <a:rPr lang="da-DK" sz="1200" dirty="0" smtClean="0">
                <a:solidFill>
                  <a:srgbClr val="000000"/>
                </a:solidFill>
              </a:rPr>
              <a:t> is </a:t>
            </a:r>
            <a:r>
              <a:rPr lang="da-DK" sz="1200" dirty="0" err="1" smtClean="0">
                <a:solidFill>
                  <a:srgbClr val="000000"/>
                </a:solidFill>
              </a:rPr>
              <a:t>mighty</a:t>
            </a:r>
            <a:r>
              <a:rPr lang="da-DK" sz="1200" dirty="0" smtClean="0">
                <a:solidFill>
                  <a:srgbClr val="000000"/>
                </a:solidFill>
              </a:rPr>
              <a:t> </a:t>
            </a:r>
            <a:r>
              <a:rPr lang="da-DK" sz="1200" dirty="0" err="1" smtClean="0">
                <a:solidFill>
                  <a:srgbClr val="000000"/>
                </a:solidFill>
              </a:rPr>
              <a:t>interesting</a:t>
            </a:r>
            <a:r>
              <a:rPr lang="da-DK" sz="1200" dirty="0" smtClean="0">
                <a:solidFill>
                  <a:srgbClr val="000000"/>
                </a:solidFill>
              </a:rPr>
              <a:t>, </a:t>
            </a:r>
            <a:r>
              <a:rPr lang="da-DK" sz="1200" dirty="0" err="1" smtClean="0">
                <a:solidFill>
                  <a:srgbClr val="000000"/>
                </a:solidFill>
              </a:rPr>
              <a:t>what</a:t>
            </a:r>
            <a:r>
              <a:rPr lang="da-DK" sz="1200" dirty="0" smtClean="0">
                <a:solidFill>
                  <a:srgbClr val="000000"/>
                </a:solidFill>
              </a:rPr>
              <a:t> do </a:t>
            </a:r>
            <a:r>
              <a:rPr lang="da-DK" sz="1200" dirty="0" err="1" smtClean="0">
                <a:solidFill>
                  <a:srgbClr val="000000"/>
                </a:solidFill>
              </a:rPr>
              <a:t>you</a:t>
            </a:r>
            <a:r>
              <a:rPr lang="da-DK" sz="1200" dirty="0" smtClean="0">
                <a:solidFill>
                  <a:srgbClr val="000000"/>
                </a:solidFill>
              </a:rPr>
              <a:t> </a:t>
            </a:r>
            <a:r>
              <a:rPr lang="da-DK" sz="1200" dirty="0" err="1" smtClean="0">
                <a:solidFill>
                  <a:srgbClr val="000000"/>
                </a:solidFill>
              </a:rPr>
              <a:t>think</a:t>
            </a:r>
            <a:r>
              <a:rPr lang="da-DK" sz="1200" dirty="0" smtClean="0">
                <a:solidFill>
                  <a:srgbClr val="000000"/>
                </a:solidFill>
              </a:rPr>
              <a:t> </a:t>
            </a:r>
            <a:r>
              <a:rPr lang="da-DK" sz="1200" dirty="0" err="1" smtClean="0">
                <a:solidFill>
                  <a:srgbClr val="000000"/>
                </a:solidFill>
              </a:rPr>
              <a:t>about</a:t>
            </a:r>
            <a:r>
              <a:rPr lang="da-DK" sz="1200" dirty="0" smtClean="0">
                <a:solidFill>
                  <a:srgbClr val="000000"/>
                </a:solidFill>
              </a:rPr>
              <a:t>…</a:t>
            </a:r>
            <a:endParaRPr lang="da-DK" dirty="0" smtClean="0">
              <a:solidFill>
                <a:srgbClr val="000000"/>
              </a:solidFill>
            </a:endParaRPr>
          </a:p>
        </p:txBody>
      </p:sp>
    </p:spTree>
    <p:extLst>
      <p:ext uri="{BB962C8B-B14F-4D97-AF65-F5344CB8AC3E}">
        <p14:creationId xmlns:p14="http://schemas.microsoft.com/office/powerpoint/2010/main" val="37002500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ite2016">
  <a:themeElements>
    <a:clrScheme name="Experimentarium">
      <a:dk1>
        <a:sysClr val="windowText" lastClr="000000"/>
      </a:dk1>
      <a:lt1>
        <a:sysClr val="window" lastClr="FFFFFF"/>
      </a:lt1>
      <a:dk2>
        <a:srgbClr val="171928"/>
      </a:dk2>
      <a:lt2>
        <a:srgbClr val="F3F3F4"/>
      </a:lt2>
      <a:accent1>
        <a:srgbClr val="1C86F8"/>
      </a:accent1>
      <a:accent2>
        <a:srgbClr val="FDEB6F"/>
      </a:accent2>
      <a:accent3>
        <a:srgbClr val="FF4B62"/>
      </a:accent3>
      <a:accent4>
        <a:srgbClr val="D6DF27"/>
      </a:accent4>
      <a:accent5>
        <a:srgbClr val="00AD46"/>
      </a:accent5>
      <a:accent6>
        <a:srgbClr val="EC1C24"/>
      </a:accent6>
      <a:hlink>
        <a:srgbClr val="1C86F8"/>
      </a:hlink>
      <a:folHlink>
        <a:srgbClr val="00AD46"/>
      </a:folHlink>
    </a:clrScheme>
    <a:fontScheme name="Experimentarium">
      <a:majorFont>
        <a:latin typeface="EXP Display"/>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xmlns="" name="16-9 skabelon DK 2013 Experimentarium.potx" id="{F66FADB8-5723-4312-A5EA-C122C934727A}" vid="{09FF78F1-C1AF-4427-8039-31E601DA9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Ecsite2016.potx</Template>
  <TotalTime>0</TotalTime>
  <Words>1706</Words>
  <Application>Microsoft Macintosh PowerPoint</Application>
  <PresentationFormat>Brugerdefineret</PresentationFormat>
  <Paragraphs>190</Paragraphs>
  <Slides>12</Slides>
  <Notes>9</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Ecsite2016</vt:lpstr>
      <vt:lpstr>Integrating research into exhibition development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References    Barab, s., &amp; Squire, K. (2004). Design-based research: Putting a stake in the ground. The journal of the learning scinences, 13(7), s. 1-14.  Cobb, P., Confrey, J., Lehrer, R., &amp; Schauble, L. (2003). Design experiments in educational research. Educational researcher, 31(1), s. 9-13.  Ejersbo, L. R., Engelhardt, R., Frølunde, L., Magnussen, R., &amp; Misfeldt, M. (2008). Balancing product design and theoretical insights. I A. E. Kelly, R. A. Lesh, &amp; J. Y. Baek, The handbook of design research methods in education: Innovations in science, technology, engineering and   Laherto, A. (2013). Informing the development of science exhibitions through educational research. International Journal of Science Education, Part B, 3(2), s. 121-143.  Reisman, M. (2008). Using Design-Based Research in Informal Enviornments. The Journal of Museum Education, 33(2), s. 175-185.  Walter, H., Noschka-Roos, A., &amp; Reussne, E. (13. October 2009). Design-Based Research on Digital Media in a Museum Environment. Visitor Studies, 12(2), s. 182-198.  Zachariassen, M., Magnussen, R. &amp; Thiel, S, C. (2016) Towards a model for Research-based Exhibition Development using Design-based research as a framework, In preparation.</vt:lpstr>
      <vt:lpstr>Who am 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skabelon</dc:title>
  <dc:creator/>
  <cp:lastModifiedBy/>
  <cp:revision>1</cp:revision>
  <dcterms:created xsi:type="dcterms:W3CDTF">2015-11-17T09:10:50Z</dcterms:created>
  <dcterms:modified xsi:type="dcterms:W3CDTF">2016-06-11T07:20:31Z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ies>
</file>