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1"/>
  </p:notesMasterIdLst>
  <p:sldIdLst>
    <p:sldId id="263" r:id="rId2"/>
    <p:sldId id="283" r:id="rId3"/>
    <p:sldId id="279" r:id="rId4"/>
    <p:sldId id="284" r:id="rId5"/>
    <p:sldId id="273" r:id="rId6"/>
    <p:sldId id="275" r:id="rId7"/>
    <p:sldId id="277" r:id="rId8"/>
    <p:sldId id="276" r:id="rId9"/>
    <p:sldId id="27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86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llemlayou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263" autoAdjust="0"/>
    <p:restoredTop sz="94630" autoAdjust="0"/>
  </p:normalViewPr>
  <p:slideViewPr>
    <p:cSldViewPr snapToGrid="0" showGuides="1">
      <p:cViewPr>
        <p:scale>
          <a:sx n="90" d="100"/>
          <a:sy n="90" d="100"/>
        </p:scale>
        <p:origin x="-174" y="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72A38B-F9FA-4036-A084-652409E98F08}" type="datetimeFigureOut">
              <a:rPr lang="en-GB" smtClean="0"/>
              <a:t>09/06/2016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436F85-577F-4A92-A47F-D540A2BCC82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8091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 smtClean="0"/>
              <a:t>Asking</a:t>
            </a:r>
            <a:r>
              <a:rPr lang="da-DK" dirty="0" smtClean="0"/>
              <a:t> the Development Department at a meeting to do a </a:t>
            </a:r>
            <a:r>
              <a:rPr lang="da-DK" dirty="0" err="1" smtClean="0"/>
              <a:t>quik</a:t>
            </a:r>
            <a:r>
              <a:rPr lang="da-DK" dirty="0" smtClean="0"/>
              <a:t> brainstorm</a:t>
            </a:r>
          </a:p>
          <a:p>
            <a:r>
              <a:rPr lang="da-DK" dirty="0" err="1" smtClean="0"/>
              <a:t>Answers</a:t>
            </a:r>
            <a:r>
              <a:rPr lang="da-DK" dirty="0" smtClean="0"/>
              <a:t> from:</a:t>
            </a:r>
            <a:r>
              <a:rPr lang="da-DK" baseline="0" dirty="0" smtClean="0"/>
              <a:t> Developers, </a:t>
            </a:r>
            <a:r>
              <a:rPr lang="da-DK" baseline="0" dirty="0" err="1" smtClean="0"/>
              <a:t>proje</a:t>
            </a:r>
            <a:r>
              <a:rPr lang="en-GB" sz="1200" dirty="0" err="1" smtClean="0"/>
              <a:t>ct</a:t>
            </a:r>
            <a:r>
              <a:rPr lang="en-GB" sz="1200" dirty="0" smtClean="0"/>
              <a:t> managers, designers, graphic designers, PhD-student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3779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A farv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118ECF-05B6-4D86-9FDD-73E14CB9F3D3}" type="datetime2">
              <a:rPr lang="da-DK" smtClean="0"/>
              <a:t>9. juni 2016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314992" y="481898"/>
            <a:ext cx="9646766" cy="2417419"/>
          </a:xfrm>
        </p:spPr>
        <p:txBody>
          <a:bodyPr anchor="t" anchorCtr="0"/>
          <a:lstStyle>
            <a:lvl1pPr algn="l">
              <a:lnSpc>
                <a:spcPct val="85000"/>
              </a:lnSpc>
              <a:defRPr sz="9600" baseline="0">
                <a:solidFill>
                  <a:schemeClr val="bg1"/>
                </a:solidFill>
              </a:defRPr>
            </a:lvl1pPr>
          </a:lstStyle>
          <a:p>
            <a:r>
              <a:rPr lang="da-DK" dirty="0" smtClean="0"/>
              <a:t>Tilføj tekst</a:t>
            </a:r>
            <a:endParaRPr lang="da-DK" dirty="0"/>
          </a:p>
        </p:txBody>
      </p:sp>
      <p:sp>
        <p:nvSpPr>
          <p:cNvPr id="24" name="Subtitle 2"/>
          <p:cNvSpPr>
            <a:spLocks noGrp="1"/>
          </p:cNvSpPr>
          <p:nvPr>
            <p:ph type="subTitle" idx="1"/>
          </p:nvPr>
        </p:nvSpPr>
        <p:spPr>
          <a:xfrm>
            <a:off x="324000" y="4851099"/>
            <a:ext cx="9597320" cy="410594"/>
          </a:xfrm>
        </p:spPr>
        <p:txBody>
          <a:bodyPr/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pic>
        <p:nvPicPr>
          <p:cNvPr id="25" name="Billede 24"/>
          <p:cNvPicPr>
            <a:picLocks noChangeAspect="1"/>
          </p:cNvPicPr>
          <p:nvPr userDrawn="1"/>
        </p:nvPicPr>
        <p:blipFill>
          <a:blip r:embed="rId2" cstate="print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438" y="5856012"/>
            <a:ext cx="1189561" cy="67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338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lIns="108844" tIns="54422" rIns="108844" bIns="54422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lIns="108844" tIns="54422" rIns="108844" bIns="54422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lIns="108844" tIns="54422" rIns="108844" bIns="54422"/>
          <a:lstStyle/>
          <a:p>
            <a:fld id="{C3752FFE-57D6-45FD-A79B-E83E71CDC022}" type="datetimeFigureOut">
              <a:rPr lang="da-DK" smtClean="0"/>
              <a:t>09-06-2016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lIns="108844" tIns="54422" rIns="108844" bIns="54422"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lIns="108844" tIns="54422" rIns="108844" bIns="54422"/>
          <a:lstStyle/>
          <a:p>
            <a:fld id="{A0147EF9-8E00-48F2-9DC0-9B593DEBC79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9007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B billedebaggrun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dsholder til billede 6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  <a:solidFill>
            <a:schemeClr val="tx2"/>
          </a:solidFill>
        </p:spPr>
        <p:txBody>
          <a:bodyPr lIns="0" tIns="576000" anchor="ctr" anchorCtr="0"/>
          <a:lstStyle>
            <a:lvl1pPr marL="0" indent="0" algn="ctr">
              <a:buFontTx/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r>
              <a:rPr lang="da-DK" dirty="0" smtClean="0"/>
              <a:t>Klik her og indsæt billede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9037C69-B634-4990-8D03-C3A6964D02A0}" type="datetime2">
              <a:rPr lang="da-DK" smtClean="0"/>
              <a:t>9. juni 2016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29433" y="5767358"/>
            <a:ext cx="8638565" cy="766641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6" name="Title 1"/>
          <p:cNvSpPr>
            <a:spLocks noGrp="1"/>
          </p:cNvSpPr>
          <p:nvPr>
            <p:ph type="ctrTitle" hasCustomPrompt="1"/>
          </p:nvPr>
        </p:nvSpPr>
        <p:spPr>
          <a:xfrm>
            <a:off x="314992" y="481898"/>
            <a:ext cx="9646766" cy="2417419"/>
          </a:xfrm>
        </p:spPr>
        <p:txBody>
          <a:bodyPr anchor="t" anchorCtr="0"/>
          <a:lstStyle>
            <a:lvl1pPr algn="l">
              <a:lnSpc>
                <a:spcPct val="85000"/>
              </a:lnSpc>
              <a:defRPr sz="9600" baseline="0">
                <a:solidFill>
                  <a:schemeClr val="bg1"/>
                </a:solidFill>
              </a:defRPr>
            </a:lvl1pPr>
          </a:lstStyle>
          <a:p>
            <a:r>
              <a:rPr lang="da-DK" dirty="0" smtClean="0"/>
              <a:t>Tilføj tekst</a:t>
            </a:r>
            <a:endParaRPr lang="da-DK" dirty="0"/>
          </a:p>
        </p:txBody>
      </p:sp>
      <p:sp>
        <p:nvSpPr>
          <p:cNvPr id="27" name="Subtitle 2"/>
          <p:cNvSpPr>
            <a:spLocks noGrp="1"/>
          </p:cNvSpPr>
          <p:nvPr>
            <p:ph type="subTitle" idx="1"/>
          </p:nvPr>
        </p:nvSpPr>
        <p:spPr>
          <a:xfrm>
            <a:off x="324000" y="4851099"/>
            <a:ext cx="9597320" cy="410594"/>
          </a:xfrm>
        </p:spPr>
        <p:txBody>
          <a:bodyPr/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24646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Aft>
                <a:spcPts val="600"/>
              </a:spcAft>
              <a:defRPr sz="2000"/>
            </a:lvl1pPr>
            <a:lvl2pPr>
              <a:spcAft>
                <a:spcPts val="600"/>
              </a:spcAft>
              <a:defRPr sz="1800"/>
            </a:lvl2pPr>
            <a:lvl3pPr>
              <a:spcAft>
                <a:spcPts val="600"/>
              </a:spcAft>
              <a:defRPr sz="1600"/>
            </a:lvl3pPr>
            <a:lvl4pPr>
              <a:spcAft>
                <a:spcPts val="600"/>
              </a:spcAft>
              <a:defRPr sz="1400"/>
            </a:lvl4pPr>
            <a:lvl5pPr>
              <a:spcAft>
                <a:spcPts val="600"/>
              </a:spcAft>
              <a:defRPr sz="1400"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952CD-DC93-4409-A652-367D5C989655}" type="datetime2">
              <a:rPr lang="da-DK" smtClean="0"/>
              <a:t>9. juni 2016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24001" y="306762"/>
            <a:ext cx="9637756" cy="1679694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1407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001" y="2091558"/>
            <a:ext cx="5610000" cy="3415401"/>
          </a:xfrm>
        </p:spPr>
        <p:txBody>
          <a:bodyPr rIns="0"/>
          <a:lstStyle>
            <a:lvl1pPr>
              <a:spcAft>
                <a:spcPts val="600"/>
              </a:spcAft>
              <a:defRPr sz="2000"/>
            </a:lvl1pPr>
            <a:lvl2pPr>
              <a:spcAft>
                <a:spcPts val="600"/>
              </a:spcAft>
              <a:defRPr sz="1800"/>
            </a:lvl2pPr>
            <a:lvl3pPr>
              <a:spcAft>
                <a:spcPts val="600"/>
              </a:spcAft>
              <a:defRPr sz="1600"/>
            </a:lvl3pPr>
            <a:lvl4pPr>
              <a:spcAft>
                <a:spcPts val="600"/>
              </a:spcAft>
              <a:defRPr sz="1400"/>
            </a:lvl4pPr>
            <a:lvl5pPr>
              <a:spcAft>
                <a:spcPts val="600"/>
              </a:spcAft>
              <a:defRPr sz="1400"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4D7B5-100B-4BE3-AA8A-E092A0D10756}" type="datetime2">
              <a:rPr lang="da-DK" smtClean="0"/>
              <a:t>9. juni 2016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6258000" y="2091558"/>
            <a:ext cx="5609999" cy="3415401"/>
          </a:xfrm>
        </p:spPr>
        <p:txBody>
          <a:bodyPr rIns="0"/>
          <a:lstStyle>
            <a:lvl1pPr>
              <a:spcAft>
                <a:spcPts val="600"/>
              </a:spcAft>
              <a:defRPr sz="2000"/>
            </a:lvl1pPr>
            <a:lvl2pPr>
              <a:spcAft>
                <a:spcPts val="600"/>
              </a:spcAft>
              <a:defRPr sz="1800"/>
            </a:lvl2pPr>
            <a:lvl3pPr>
              <a:spcAft>
                <a:spcPts val="600"/>
              </a:spcAft>
              <a:defRPr sz="1600"/>
            </a:lvl3pPr>
            <a:lvl4pPr>
              <a:spcAft>
                <a:spcPts val="600"/>
              </a:spcAft>
              <a:defRPr sz="1400"/>
            </a:lvl4pPr>
            <a:lvl5pPr>
              <a:spcAft>
                <a:spcPts val="600"/>
              </a:spcAft>
              <a:defRPr sz="1400"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86807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4232" y="346842"/>
            <a:ext cx="9637524" cy="2020032"/>
          </a:xfrm>
        </p:spPr>
        <p:txBody>
          <a:bodyPr anchor="ctr" anchorCtr="0"/>
          <a:lstStyle>
            <a:lvl1pPr>
              <a:defRPr sz="13800">
                <a:solidFill>
                  <a:schemeClr val="tx2"/>
                </a:solidFill>
              </a:defRPr>
            </a:lvl1pPr>
          </a:lstStyle>
          <a:p>
            <a:r>
              <a:rPr lang="da-DK" dirty="0" smtClean="0"/>
              <a:t>tekst</a:t>
            </a:r>
            <a:endParaRPr lang="da-D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4232" y="3383613"/>
            <a:ext cx="9637524" cy="2389188"/>
          </a:xfrm>
        </p:spPr>
        <p:txBody>
          <a:bodyPr anchor="ctr" anchorCtr="0"/>
          <a:lstStyle>
            <a:lvl1pPr marL="0" indent="0" algn="r">
              <a:buNone/>
              <a:defRPr sz="138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 err="1" smtClean="0"/>
              <a:t>tEkst</a:t>
            </a:r>
            <a:endParaRPr lang="da-DK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A9D1951-EF9C-4DC9-94FC-17741BFFDED5}" type="datetime2">
              <a:rPr lang="da-DK" smtClean="0"/>
              <a:t>9. juni 2016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7" name="Billed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438" y="5856012"/>
            <a:ext cx="1189561" cy="677988"/>
          </a:xfrm>
          <a:prstGeom prst="rect">
            <a:avLst/>
          </a:prstGeom>
        </p:spPr>
      </p:pic>
      <p:sp>
        <p:nvSpPr>
          <p:cNvPr id="9" name="Pladsholder til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324232" y="1794755"/>
            <a:ext cx="9637525" cy="2246669"/>
          </a:xfrm>
        </p:spPr>
        <p:txBody>
          <a:bodyPr anchor="ctr" anchorCtr="0"/>
          <a:lstStyle>
            <a:lvl1pPr marL="0" indent="0" algn="ctr">
              <a:buNone/>
              <a:defRPr sz="138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a-DK" dirty="0" smtClean="0"/>
              <a:t>tekst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4194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ymbol/numm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4232" y="874110"/>
            <a:ext cx="11543767" cy="4981902"/>
          </a:xfrm>
        </p:spPr>
        <p:txBody>
          <a:bodyPr tIns="0" anchor="ctr" anchorCtr="0"/>
          <a:lstStyle>
            <a:lvl1pPr algn="ctr">
              <a:defRPr sz="34400">
                <a:solidFill>
                  <a:schemeClr val="tx2"/>
                </a:solidFill>
              </a:defRPr>
            </a:lvl1pPr>
          </a:lstStyle>
          <a:p>
            <a:r>
              <a:rPr lang="da-DK" dirty="0" smtClean="0"/>
              <a:t>01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5E0BC97-6B0C-41C7-BBCF-44817207B875}" type="datetime2">
              <a:rPr lang="da-DK" smtClean="0"/>
              <a:t>9. juni 2016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7" name="Billed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438" y="5856012"/>
            <a:ext cx="1189561" cy="67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519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BAD40-E8AE-4A4F-8DDF-9D706706BE38}" type="datetime2">
              <a:rPr lang="da-DK" smtClean="0"/>
              <a:t>9. juni 2016</a:t>
            </a:fld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24001" y="306762"/>
            <a:ext cx="9637756" cy="1679694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45256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6781E-081C-497F-9054-0560CC5BD0E7}" type="datetime2">
              <a:rPr lang="da-DK" smtClean="0"/>
              <a:t>9. juni 2016</a:t>
            </a:fld>
            <a:endParaRPr lang="da-DK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98522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485294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4001" y="306762"/>
            <a:ext cx="9637756" cy="167969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dirty="0" smtClean="0"/>
              <a:t>Klik for at redigere i </a:t>
            </a:r>
            <a:r>
              <a:rPr lang="da-DK" dirty="0" err="1" smtClean="0"/>
              <a:t>mastEr</a:t>
            </a:r>
            <a:r>
              <a:rPr lang="da-DK" dirty="0" smtClean="0"/>
              <a:t> 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000" y="2091559"/>
            <a:ext cx="11543999" cy="3415400"/>
          </a:xfrm>
          <a:prstGeom prst="rect">
            <a:avLst/>
          </a:prstGeom>
        </p:spPr>
        <p:txBody>
          <a:bodyPr vert="horz" lIns="0" tIns="0" rIns="1836000" bIns="0" rtlCol="0">
            <a:noAutofit/>
          </a:bodyPr>
          <a:lstStyle/>
          <a:p>
            <a:pPr lvl="0"/>
            <a:r>
              <a:rPr lang="da-DK" dirty="0" smtClean="0"/>
              <a:t>Klik for at redigere i master 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</a:p>
          <a:p>
            <a:pPr lvl="5"/>
            <a:r>
              <a:rPr lang="da-DK" dirty="0" smtClean="0"/>
              <a:t>Sjette niveau</a:t>
            </a:r>
          </a:p>
          <a:p>
            <a:pPr lvl="6"/>
            <a:r>
              <a:rPr lang="da-DK" dirty="0" smtClean="0"/>
              <a:t>Syvende niveau</a:t>
            </a:r>
          </a:p>
          <a:p>
            <a:pPr lvl="7"/>
            <a:r>
              <a:rPr lang="da-DK" dirty="0" smtClean="0"/>
              <a:t>Ottende niveau</a:t>
            </a:r>
          </a:p>
          <a:p>
            <a:pPr lvl="8"/>
            <a:r>
              <a:rPr lang="da-DK" dirty="0" smtClean="0"/>
              <a:t>Niende niveau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8671" y="6341806"/>
            <a:ext cx="1858761" cy="19219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900">
                <a:solidFill>
                  <a:schemeClr val="tx2"/>
                </a:solidFill>
                <a:latin typeface="+mn-lt"/>
              </a:defRPr>
            </a:lvl1pPr>
          </a:lstStyle>
          <a:p>
            <a:fld id="{AFD95A0A-0BF3-43FD-AA78-50F62EBCCFA6}" type="datetime2">
              <a:rPr lang="da-DK" smtClean="0"/>
              <a:t>9. juni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29432" y="6341806"/>
            <a:ext cx="2522439" cy="19219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900">
                <a:solidFill>
                  <a:schemeClr val="tx2"/>
                </a:solidFill>
                <a:latin typeface="+mn-lt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4232" y="6341806"/>
            <a:ext cx="722439" cy="19219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900">
                <a:solidFill>
                  <a:schemeClr val="tx2"/>
                </a:solidFill>
                <a:latin typeface="+mn-lt"/>
              </a:defRPr>
            </a:lvl1pPr>
          </a:lstStyle>
          <a:p>
            <a:fld id="{45D37B1E-C366-494F-A587-962AD9AABC83}" type="slidenum">
              <a:rPr lang="en-GB" smtClean="0"/>
              <a:pPr/>
              <a:t>‹nr.›</a:t>
            </a:fld>
            <a:endParaRPr lang="en-GB" dirty="0"/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438" y="5856012"/>
            <a:ext cx="1189561" cy="67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522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50" r:id="rId3"/>
    <p:sldLayoutId id="2147483660" r:id="rId4"/>
    <p:sldLayoutId id="2147483651" r:id="rId5"/>
    <p:sldLayoutId id="2147483661" r:id="rId6"/>
    <p:sldLayoutId id="2147483654" r:id="rId7"/>
    <p:sldLayoutId id="2147483655" r:id="rId8"/>
    <p:sldLayoutId id="2147483662" r:id="rId9"/>
    <p:sldLayoutId id="2147483663" r:id="rId10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6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720000" indent="-1800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720000" indent="-1800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720000" indent="-1800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720000" indent="-1800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720000" indent="-1800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520" userDrawn="1">
          <p15:clr>
            <a:srgbClr val="F26B43"/>
          </p15:clr>
        </p15:guide>
        <p15:guide id="2" pos="7152" userDrawn="1">
          <p15:clr>
            <a:srgbClr val="F26B43"/>
          </p15:clr>
        </p15:guide>
        <p15:guide id="3" orient="horz" pos="230" userDrawn="1">
          <p15:clr>
            <a:srgbClr val="F26B43"/>
          </p15:clr>
        </p15:guide>
        <p15:guide id="4" orient="horz" pos="1065" userDrawn="1">
          <p15:clr>
            <a:srgbClr val="F26B43"/>
          </p15:clr>
        </p15:guide>
        <p15:guide id="5" orient="horz" pos="1150" userDrawn="1">
          <p15:clr>
            <a:srgbClr val="F26B43"/>
          </p15:clr>
        </p15:guide>
        <p15:guide id="6" orient="horz" pos="3891" userDrawn="1">
          <p15:clr>
            <a:srgbClr val="F26B43"/>
          </p15:clr>
        </p15:guide>
        <p15:guide id="7" pos="3803" userDrawn="1">
          <p15:clr>
            <a:srgbClr val="F26B43"/>
          </p15:clr>
        </p15:guide>
        <p15:guide id="8" pos="388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>
          <a:xfrm>
            <a:off x="571182" y="5603365"/>
            <a:ext cx="3086236" cy="1090130"/>
          </a:xfrm>
        </p:spPr>
        <p:txBody>
          <a:bodyPr/>
          <a:lstStyle/>
          <a:p>
            <a:r>
              <a:rPr lang="da-DK" sz="1200" dirty="0" smtClean="0"/>
              <a:t>Rikke Magnussen, </a:t>
            </a:r>
            <a:r>
              <a:rPr lang="da-DK" sz="1200" dirty="0" err="1" smtClean="0"/>
              <a:t>Associate</a:t>
            </a:r>
            <a:r>
              <a:rPr lang="da-DK" sz="1200" dirty="0" smtClean="0"/>
              <a:t> Professor, Digital </a:t>
            </a:r>
            <a:r>
              <a:rPr lang="da-DK" sz="1200" dirty="0" err="1" smtClean="0"/>
              <a:t>learning</a:t>
            </a:r>
            <a:r>
              <a:rPr lang="da-DK" sz="1200" dirty="0" smtClean="0"/>
              <a:t> designs for science and </a:t>
            </a:r>
            <a:r>
              <a:rPr lang="da-DK" sz="1200" dirty="0" err="1" smtClean="0"/>
              <a:t>health</a:t>
            </a:r>
            <a:r>
              <a:rPr lang="da-DK" sz="1200" dirty="0" smtClean="0"/>
              <a:t>  </a:t>
            </a:r>
            <a:r>
              <a:rPr lang="da-DK" sz="1200" dirty="0" err="1" smtClean="0"/>
              <a:t>learning</a:t>
            </a:r>
            <a:r>
              <a:rPr lang="da-DK" sz="1200" dirty="0" smtClean="0"/>
              <a:t>, Aalborg </a:t>
            </a:r>
            <a:r>
              <a:rPr lang="da-DK" sz="1200" dirty="0" err="1" smtClean="0"/>
              <a:t>University</a:t>
            </a:r>
            <a:r>
              <a:rPr lang="da-DK" sz="1200" dirty="0" smtClean="0"/>
              <a:t> Copenhagen, Denmark</a:t>
            </a:r>
          </a:p>
          <a:p>
            <a:r>
              <a:rPr lang="da-DK" sz="1200" dirty="0" err="1" smtClean="0"/>
              <a:t>Email</a:t>
            </a:r>
            <a:r>
              <a:rPr lang="da-DK" sz="1200" dirty="0" smtClean="0"/>
              <a:t>: rikkem@hum.aau.dk</a:t>
            </a:r>
            <a:r>
              <a:rPr lang="da-DK" sz="1600" dirty="0" smtClean="0"/>
              <a:t> </a:t>
            </a:r>
            <a:endParaRPr lang="da-DK" sz="1600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t>1</a:t>
            </a:fld>
            <a:endParaRPr lang="da-DK" dirty="0"/>
          </a:p>
        </p:txBody>
      </p:sp>
      <p:sp>
        <p:nvSpPr>
          <p:cNvPr id="5" name="Titel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8800" dirty="0" smtClean="0"/>
              <a:t>Letting researchers into the exhibition</a:t>
            </a:r>
            <a:br>
              <a:rPr lang="en-GB" sz="8800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6" name="Undertitel 5"/>
          <p:cNvSpPr>
            <a:spLocks noGrp="1"/>
          </p:cNvSpPr>
          <p:nvPr>
            <p:ph type="subTitle" idx="1"/>
          </p:nvPr>
        </p:nvSpPr>
        <p:spPr>
          <a:xfrm>
            <a:off x="324000" y="4372614"/>
            <a:ext cx="9597320" cy="410594"/>
          </a:xfrm>
        </p:spPr>
        <p:txBody>
          <a:bodyPr/>
          <a:lstStyle/>
          <a:p>
            <a:r>
              <a:rPr lang="en-GB" dirty="0" smtClean="0"/>
              <a:t>PULSE: Towards a model for research-based exhibition development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733" y="2732696"/>
            <a:ext cx="4076306" cy="2941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1976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2</a:t>
            </a:fld>
            <a:endParaRPr lang="da-DK" dirty="0"/>
          </a:p>
        </p:txBody>
      </p:sp>
      <p:sp>
        <p:nvSpPr>
          <p:cNvPr id="11" name="Afrundet rektangel 10"/>
          <p:cNvSpPr/>
          <p:nvPr/>
        </p:nvSpPr>
        <p:spPr>
          <a:xfrm>
            <a:off x="3856182" y="2274454"/>
            <a:ext cx="4052454" cy="230909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b="1" dirty="0" smtClean="0"/>
              <a:t>If I </a:t>
            </a:r>
            <a:r>
              <a:rPr lang="da-DK" b="1" dirty="0" err="1" smtClean="0"/>
              <a:t>say</a:t>
            </a:r>
            <a:r>
              <a:rPr lang="da-DK" b="1" dirty="0" smtClean="0"/>
              <a:t>:</a:t>
            </a:r>
          </a:p>
          <a:p>
            <a:pPr algn="ctr"/>
            <a:r>
              <a:rPr lang="da-DK" b="1" dirty="0" smtClean="0"/>
              <a:t> </a:t>
            </a:r>
          </a:p>
          <a:p>
            <a:pPr algn="ctr"/>
            <a:r>
              <a:rPr lang="da-DK" b="1" dirty="0" smtClean="0"/>
              <a:t>”Collaboration </a:t>
            </a:r>
            <a:r>
              <a:rPr lang="da-DK" b="1" dirty="0" err="1" smtClean="0"/>
              <a:t>between</a:t>
            </a:r>
            <a:r>
              <a:rPr lang="da-DK" b="1" dirty="0" smtClean="0"/>
              <a:t> </a:t>
            </a:r>
            <a:r>
              <a:rPr lang="da-DK" b="1" dirty="0" err="1" smtClean="0"/>
              <a:t>exhibition</a:t>
            </a:r>
            <a:r>
              <a:rPr lang="da-DK" b="1" dirty="0" smtClean="0"/>
              <a:t> developers and researches” </a:t>
            </a:r>
          </a:p>
          <a:p>
            <a:pPr algn="ctr"/>
            <a:endParaRPr lang="da-DK" b="1" dirty="0"/>
          </a:p>
          <a:p>
            <a:pPr algn="ctr"/>
            <a:r>
              <a:rPr lang="da-DK" b="1" dirty="0" smtClean="0"/>
              <a:t>– </a:t>
            </a:r>
            <a:r>
              <a:rPr lang="da-DK" b="1" dirty="0" err="1" smtClean="0"/>
              <a:t>What</a:t>
            </a:r>
            <a:r>
              <a:rPr lang="da-DK" b="1" dirty="0" smtClean="0"/>
              <a:t> do </a:t>
            </a:r>
            <a:r>
              <a:rPr lang="da-DK" b="1" dirty="0" err="1" smtClean="0"/>
              <a:t>you</a:t>
            </a:r>
            <a:r>
              <a:rPr lang="da-DK" b="1" dirty="0" smtClean="0"/>
              <a:t> </a:t>
            </a:r>
            <a:r>
              <a:rPr lang="da-DK" b="1" dirty="0" err="1" smtClean="0"/>
              <a:t>say</a:t>
            </a:r>
            <a:r>
              <a:rPr lang="da-DK" b="1" dirty="0" smtClean="0"/>
              <a:t>?</a:t>
            </a:r>
            <a:endParaRPr lang="da-DK" dirty="0"/>
          </a:p>
        </p:txBody>
      </p:sp>
      <p:sp>
        <p:nvSpPr>
          <p:cNvPr id="12" name="Afrundet rektangulær billedforklaring 11"/>
          <p:cNvSpPr/>
          <p:nvPr/>
        </p:nvSpPr>
        <p:spPr>
          <a:xfrm>
            <a:off x="970359" y="5081904"/>
            <a:ext cx="1924439" cy="610116"/>
          </a:xfrm>
          <a:prstGeom prst="wedgeRoundRectCallout">
            <a:avLst>
              <a:gd name="adj1" fmla="val 119728"/>
              <a:gd name="adj2" fmla="val -114453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200" dirty="0"/>
              <a:t>Help for extraction of points to use in other contexts</a:t>
            </a:r>
            <a:endParaRPr lang="da-DK" sz="1200" dirty="0"/>
          </a:p>
        </p:txBody>
      </p:sp>
      <p:sp>
        <p:nvSpPr>
          <p:cNvPr id="14" name="Afrundet rektangulær billedforklaring 13"/>
          <p:cNvSpPr/>
          <p:nvPr/>
        </p:nvSpPr>
        <p:spPr>
          <a:xfrm>
            <a:off x="3012389" y="5557935"/>
            <a:ext cx="1924439" cy="859195"/>
          </a:xfrm>
          <a:prstGeom prst="wedgeRoundRectCallout">
            <a:avLst>
              <a:gd name="adj1" fmla="val 40258"/>
              <a:gd name="adj2" fmla="val -124049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200" dirty="0"/>
              <a:t>Important to make research generally applicable to more than the specific case</a:t>
            </a:r>
            <a:endParaRPr lang="da-DK" sz="1200" dirty="0"/>
          </a:p>
        </p:txBody>
      </p:sp>
      <p:sp>
        <p:nvSpPr>
          <p:cNvPr id="15" name="Afrundet rektangulær billedforklaring 14"/>
          <p:cNvSpPr/>
          <p:nvPr/>
        </p:nvSpPr>
        <p:spPr>
          <a:xfrm>
            <a:off x="5129368" y="5746388"/>
            <a:ext cx="1924439" cy="610116"/>
          </a:xfrm>
          <a:prstGeom prst="wedgeRoundRectCallout">
            <a:avLst>
              <a:gd name="adj1" fmla="val 11155"/>
              <a:gd name="adj2" fmla="val -171519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200" dirty="0"/>
              <a:t>Shared knowledge generation</a:t>
            </a:r>
            <a:endParaRPr lang="da-DK" sz="1200" dirty="0"/>
          </a:p>
        </p:txBody>
      </p:sp>
      <p:sp>
        <p:nvSpPr>
          <p:cNvPr id="16" name="Afrundet rektangulær billedforklaring 15"/>
          <p:cNvSpPr/>
          <p:nvPr/>
        </p:nvSpPr>
        <p:spPr>
          <a:xfrm>
            <a:off x="7738782" y="5345017"/>
            <a:ext cx="1924439" cy="610116"/>
          </a:xfrm>
          <a:prstGeom prst="wedgeRoundRectCallout">
            <a:avLst>
              <a:gd name="adj1" fmla="val -83392"/>
              <a:gd name="adj2" fmla="val -108371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200" dirty="0"/>
              <a:t>Thoroughness</a:t>
            </a:r>
            <a:endParaRPr lang="da-DK" sz="1200" dirty="0"/>
          </a:p>
        </p:txBody>
      </p:sp>
      <p:sp>
        <p:nvSpPr>
          <p:cNvPr id="17" name="Afrundet rektangulær billedforklaring 16"/>
          <p:cNvSpPr/>
          <p:nvPr/>
        </p:nvSpPr>
        <p:spPr>
          <a:xfrm>
            <a:off x="8335938" y="4585371"/>
            <a:ext cx="1924439" cy="410625"/>
          </a:xfrm>
          <a:prstGeom prst="wedgeRoundRectCallout">
            <a:avLst>
              <a:gd name="adj1" fmla="val -79535"/>
              <a:gd name="adj2" fmla="val -77493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200" dirty="0"/>
              <a:t>Challenging</a:t>
            </a:r>
            <a:endParaRPr lang="da-DK" sz="1200" dirty="0"/>
          </a:p>
        </p:txBody>
      </p:sp>
      <p:sp>
        <p:nvSpPr>
          <p:cNvPr id="18" name="Afrundet rektangulær billedforklaring 17"/>
          <p:cNvSpPr/>
          <p:nvPr/>
        </p:nvSpPr>
        <p:spPr>
          <a:xfrm>
            <a:off x="8543523" y="3365710"/>
            <a:ext cx="1924439" cy="765274"/>
          </a:xfrm>
          <a:prstGeom prst="wedgeRoundRectCallout">
            <a:avLst>
              <a:gd name="adj1" fmla="val -78907"/>
              <a:gd name="adj2" fmla="val 9025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200" dirty="0"/>
              <a:t>Rarely includes challenging results (that could teach you something new)</a:t>
            </a:r>
            <a:endParaRPr lang="da-DK" sz="1200" dirty="0"/>
          </a:p>
        </p:txBody>
      </p:sp>
      <p:sp>
        <p:nvSpPr>
          <p:cNvPr id="19" name="Afrundet rektangulær billedforklaring 18"/>
          <p:cNvSpPr/>
          <p:nvPr/>
        </p:nvSpPr>
        <p:spPr>
          <a:xfrm>
            <a:off x="8723672" y="2518402"/>
            <a:ext cx="1924439" cy="435785"/>
          </a:xfrm>
          <a:prstGeom prst="wedgeRoundRectCallout">
            <a:avLst>
              <a:gd name="adj1" fmla="val -93935"/>
              <a:gd name="adj2" fmla="val 72371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200" dirty="0"/>
              <a:t>Different worlds</a:t>
            </a:r>
            <a:endParaRPr lang="da-DK" sz="1200" dirty="0"/>
          </a:p>
        </p:txBody>
      </p:sp>
      <p:sp>
        <p:nvSpPr>
          <p:cNvPr id="20" name="Afrundet rektangulær billedforklaring 19"/>
          <p:cNvSpPr/>
          <p:nvPr/>
        </p:nvSpPr>
        <p:spPr>
          <a:xfrm>
            <a:off x="6374238" y="482387"/>
            <a:ext cx="1924439" cy="669282"/>
          </a:xfrm>
          <a:prstGeom prst="wedgeRoundRectCallout">
            <a:avLst>
              <a:gd name="adj1" fmla="val 1319"/>
              <a:gd name="adj2" fmla="val 161449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400" b="1" dirty="0"/>
              <a:t>Different time perspectives</a:t>
            </a:r>
            <a:endParaRPr lang="da-DK" sz="1400" b="1" dirty="0"/>
          </a:p>
        </p:txBody>
      </p:sp>
      <p:sp>
        <p:nvSpPr>
          <p:cNvPr id="13" name="Afrundet rektangulær billedforklaring 12"/>
          <p:cNvSpPr/>
          <p:nvPr/>
        </p:nvSpPr>
        <p:spPr>
          <a:xfrm>
            <a:off x="695247" y="4178017"/>
            <a:ext cx="1924439" cy="610116"/>
          </a:xfrm>
          <a:prstGeom prst="wedgeRoundRectCallout">
            <a:avLst>
              <a:gd name="adj1" fmla="val 104701"/>
              <a:gd name="adj2" fmla="val -58805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200" dirty="0"/>
              <a:t>Useful results occur to late in the development process</a:t>
            </a:r>
          </a:p>
        </p:txBody>
      </p:sp>
      <p:sp>
        <p:nvSpPr>
          <p:cNvPr id="21" name="Afrundet rektangulær billedforklaring 20"/>
          <p:cNvSpPr/>
          <p:nvPr/>
        </p:nvSpPr>
        <p:spPr>
          <a:xfrm>
            <a:off x="657524" y="3172031"/>
            <a:ext cx="1924439" cy="610116"/>
          </a:xfrm>
          <a:prstGeom prst="wedgeRoundRectCallout">
            <a:avLst>
              <a:gd name="adj1" fmla="val 102087"/>
              <a:gd name="adj2" fmla="val -17583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200" dirty="0"/>
              <a:t>Learns something new</a:t>
            </a:r>
          </a:p>
        </p:txBody>
      </p:sp>
      <p:sp>
        <p:nvSpPr>
          <p:cNvPr id="22" name="Afrundet rektangulær billedforklaring 21"/>
          <p:cNvSpPr/>
          <p:nvPr/>
        </p:nvSpPr>
        <p:spPr>
          <a:xfrm>
            <a:off x="4129443" y="301796"/>
            <a:ext cx="1924439" cy="1193233"/>
          </a:xfrm>
          <a:prstGeom prst="wedgeRoundRectCallout">
            <a:avLst>
              <a:gd name="adj1" fmla="val 26295"/>
              <a:gd name="adj2" fmla="val 88044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200" dirty="0"/>
              <a:t>Has potential, but requires a different way of working – e.g. more use of theory in the development process</a:t>
            </a:r>
            <a:endParaRPr lang="da-DK" sz="1200" dirty="0"/>
          </a:p>
        </p:txBody>
      </p:sp>
      <p:sp>
        <p:nvSpPr>
          <p:cNvPr id="23" name="Afrundet rektangulær billedforklaring 22"/>
          <p:cNvSpPr/>
          <p:nvPr/>
        </p:nvSpPr>
        <p:spPr>
          <a:xfrm>
            <a:off x="910516" y="1974249"/>
            <a:ext cx="1924439" cy="765687"/>
          </a:xfrm>
          <a:prstGeom prst="wedgeRoundRectCallout">
            <a:avLst>
              <a:gd name="adj1" fmla="val 100781"/>
              <a:gd name="adj2" fmla="val 58676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200" dirty="0"/>
              <a:t>Developers do not have the time to read the theory and methods themselves</a:t>
            </a:r>
            <a:endParaRPr lang="da-DK" sz="1200" dirty="0"/>
          </a:p>
        </p:txBody>
      </p:sp>
      <p:sp>
        <p:nvSpPr>
          <p:cNvPr id="24" name="Afrundet rektangulær billedforklaring 23"/>
          <p:cNvSpPr/>
          <p:nvPr/>
        </p:nvSpPr>
        <p:spPr>
          <a:xfrm>
            <a:off x="8467450" y="1156885"/>
            <a:ext cx="1924439" cy="828563"/>
          </a:xfrm>
          <a:prstGeom prst="wedgeRoundRectCallout">
            <a:avLst>
              <a:gd name="adj1" fmla="val -85433"/>
              <a:gd name="adj2" fmla="val 111534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200" dirty="0"/>
              <a:t>The relevance of the research appears so late that I do not have time to use it</a:t>
            </a:r>
            <a:endParaRPr lang="da-DK" sz="1200" dirty="0"/>
          </a:p>
        </p:txBody>
      </p:sp>
      <p:sp>
        <p:nvSpPr>
          <p:cNvPr id="25" name="Afrundet rektangulær billedforklaring 24"/>
          <p:cNvSpPr/>
          <p:nvPr/>
        </p:nvSpPr>
        <p:spPr>
          <a:xfrm>
            <a:off x="1539212" y="910063"/>
            <a:ext cx="1924439" cy="610116"/>
          </a:xfrm>
          <a:prstGeom prst="wedgeRoundRectCallout">
            <a:avLst>
              <a:gd name="adj1" fmla="val 81179"/>
              <a:gd name="adj2" fmla="val 145240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200" dirty="0"/>
              <a:t>Better product</a:t>
            </a:r>
            <a:endParaRPr lang="da-DK" sz="1200" dirty="0"/>
          </a:p>
        </p:txBody>
      </p:sp>
    </p:spTree>
    <p:extLst>
      <p:ext uri="{BB962C8B-B14F-4D97-AF65-F5344CB8AC3E}">
        <p14:creationId xmlns:p14="http://schemas.microsoft.com/office/powerpoint/2010/main" val="2522882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t>3</a:t>
            </a:fld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4000" y="306762"/>
            <a:ext cx="11350043" cy="880257"/>
          </a:xfrm>
        </p:spPr>
        <p:txBody>
          <a:bodyPr/>
          <a:lstStyle/>
          <a:p>
            <a:r>
              <a:rPr lang="en-GB" sz="4000" dirty="0" smtClean="0"/>
              <a:t>PULSE: </a:t>
            </a:r>
            <a:r>
              <a:rPr lang="en-GB" sz="4000" dirty="0" smtClean="0"/>
              <a:t>Health promotion exhibition for families</a:t>
            </a:r>
            <a:endParaRPr lang="en-GB" sz="4000" dirty="0"/>
          </a:p>
        </p:txBody>
      </p:sp>
      <p:sp>
        <p:nvSpPr>
          <p:cNvPr id="9" name="Tekstfelt 8"/>
          <p:cNvSpPr txBox="1"/>
          <p:nvPr/>
        </p:nvSpPr>
        <p:spPr>
          <a:xfrm>
            <a:off x="560054" y="1543585"/>
            <a:ext cx="6005502" cy="47089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645750" lvl="2" indent="-285750">
              <a:buFont typeface="Arial" panose="020B0604020202020204" pitchFamily="34" charset="0"/>
              <a:buChar char="•"/>
            </a:pPr>
            <a:r>
              <a:rPr lang="en-GB" dirty="0" smtClean="0"/>
              <a:t>Health promotion exhibition: </a:t>
            </a:r>
            <a:r>
              <a:rPr lang="en-US" dirty="0" smtClean="0">
                <a:solidFill>
                  <a:srgbClr val="000000"/>
                </a:solidFill>
                <a:cs typeface="Verdana"/>
              </a:rPr>
              <a:t>Families </a:t>
            </a:r>
            <a:r>
              <a:rPr lang="en-US" dirty="0">
                <a:solidFill>
                  <a:srgbClr val="000000"/>
                </a:solidFill>
                <a:cs typeface="Verdana"/>
              </a:rPr>
              <a:t>with children aged 6 – 12</a:t>
            </a:r>
          </a:p>
          <a:p>
            <a:pPr marL="645750" lvl="2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645750" lvl="2" indent="-285750">
              <a:buFont typeface="Arial" panose="020B0604020202020204" pitchFamily="34" charset="0"/>
              <a:buChar char="•"/>
            </a:pPr>
            <a:r>
              <a:rPr lang="en-GB" dirty="0" smtClean="0"/>
              <a:t>Collaboration  </a:t>
            </a:r>
            <a:r>
              <a:rPr lang="en-GB" dirty="0" smtClean="0"/>
              <a:t>between research and exhibition development</a:t>
            </a:r>
            <a:r>
              <a:rPr lang="en-GB" dirty="0" smtClean="0"/>
              <a:t>. A model.</a:t>
            </a:r>
            <a:endParaRPr lang="en-GB" dirty="0" smtClean="0"/>
          </a:p>
          <a:p>
            <a:pPr marL="360000" lvl="2" indent="0">
              <a:buNone/>
            </a:pPr>
            <a:endParaRPr lang="en-GB" dirty="0" smtClean="0"/>
          </a:p>
          <a:p>
            <a:pPr marL="64575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cs typeface="Verdana"/>
              </a:rPr>
              <a:t>”What kind of educational and </a:t>
            </a:r>
            <a:r>
              <a:rPr lang="en-US" b="1" dirty="0">
                <a:solidFill>
                  <a:srgbClr val="000000"/>
                </a:solidFill>
                <a:cs typeface="Verdana"/>
              </a:rPr>
              <a:t>structural elements (designs) </a:t>
            </a:r>
            <a:r>
              <a:rPr lang="en-US" dirty="0">
                <a:solidFill>
                  <a:srgbClr val="000000"/>
                </a:solidFill>
                <a:cs typeface="Verdana"/>
              </a:rPr>
              <a:t>should be integrated in health exhibitions and associated community activities to </a:t>
            </a:r>
            <a:r>
              <a:rPr lang="en-US" b="1" dirty="0">
                <a:solidFill>
                  <a:srgbClr val="000000"/>
                </a:solidFill>
                <a:cs typeface="Verdana"/>
              </a:rPr>
              <a:t>encourage families to take action </a:t>
            </a:r>
            <a:r>
              <a:rPr lang="en-US" dirty="0">
                <a:solidFill>
                  <a:srgbClr val="000000"/>
                </a:solidFill>
                <a:cs typeface="Verdana"/>
              </a:rPr>
              <a:t>that improves and sustains their health?”</a:t>
            </a:r>
          </a:p>
          <a:p>
            <a:pPr marL="645750" lvl="2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645750" lvl="2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0000"/>
                </a:solidFill>
                <a:cs typeface="Verdana"/>
              </a:rPr>
              <a:t>Empowerment </a:t>
            </a:r>
            <a:r>
              <a:rPr lang="en-US" dirty="0" smtClean="0">
                <a:solidFill>
                  <a:srgbClr val="000000"/>
                </a:solidFill>
                <a:cs typeface="Verdana"/>
              </a:rPr>
              <a:t>(Freire), </a:t>
            </a:r>
            <a:r>
              <a:rPr lang="en-US" b="1" dirty="0">
                <a:solidFill>
                  <a:srgbClr val="000000"/>
                </a:solidFill>
                <a:cs typeface="Verdana"/>
              </a:rPr>
              <a:t>Action </a:t>
            </a:r>
            <a:r>
              <a:rPr lang="en-US" b="1" dirty="0" smtClean="0">
                <a:solidFill>
                  <a:srgbClr val="000000"/>
                </a:solidFill>
                <a:cs typeface="Verdana"/>
              </a:rPr>
              <a:t>competences </a:t>
            </a:r>
            <a:r>
              <a:rPr lang="en-US" dirty="0" smtClean="0">
                <a:solidFill>
                  <a:srgbClr val="000000"/>
                </a:solidFill>
                <a:cs typeface="Verdana"/>
              </a:rPr>
              <a:t>(Bruun Jensen), </a:t>
            </a:r>
            <a:r>
              <a:rPr lang="en-US" b="1" dirty="0">
                <a:solidFill>
                  <a:srgbClr val="000000"/>
                </a:solidFill>
                <a:cs typeface="Verdana"/>
              </a:rPr>
              <a:t>Island of expertise </a:t>
            </a:r>
            <a:r>
              <a:rPr lang="en-US" dirty="0">
                <a:solidFill>
                  <a:srgbClr val="000000"/>
                </a:solidFill>
                <a:cs typeface="Verdana"/>
              </a:rPr>
              <a:t>– dialog and learning at science </a:t>
            </a:r>
            <a:r>
              <a:rPr lang="en-US" dirty="0" smtClean="0">
                <a:solidFill>
                  <a:srgbClr val="000000"/>
                </a:solidFill>
                <a:cs typeface="Verdana"/>
              </a:rPr>
              <a:t>centers (Crowley)</a:t>
            </a:r>
            <a:endParaRPr lang="en-US" dirty="0">
              <a:solidFill>
                <a:srgbClr val="000000"/>
              </a:solidFill>
              <a:cs typeface="Verdana"/>
            </a:endParaRPr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5556" y="1522319"/>
            <a:ext cx="5469638" cy="3305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785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76507" y="582217"/>
            <a:ext cx="7474721" cy="741324"/>
          </a:xfrm>
          <a:prstGeom prst="rect">
            <a:avLst/>
          </a:prstGeom>
          <a:solidFill>
            <a:schemeClr val="bg1"/>
          </a:solidFill>
        </p:spPr>
        <p:txBody>
          <a:bodyPr lIns="50237" tIns="25119" rIns="50237" bIns="25119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1400">
                <a:solidFill>
                  <a:srgbClr val="901A1E"/>
                </a:solidFill>
                <a:latin typeface="+mj-lt"/>
                <a:ea typeface="+mj-ea"/>
                <a:cs typeface="+mj-cs"/>
                <a:sym typeface="Info-Bold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1400">
                <a:solidFill>
                  <a:srgbClr val="901A1E"/>
                </a:solidFill>
                <a:latin typeface="Info-Bold" charset="0"/>
                <a:ea typeface="ヒラギノ角ゴ ProN W6" charset="0"/>
                <a:cs typeface="ヒラギノ角ゴ ProN W6" charset="0"/>
                <a:sym typeface="Info-Bold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1400">
                <a:solidFill>
                  <a:srgbClr val="901A1E"/>
                </a:solidFill>
                <a:latin typeface="Info-Bold" charset="0"/>
                <a:ea typeface="ヒラギノ角ゴ ProN W6" charset="0"/>
                <a:cs typeface="ヒラギノ角ゴ ProN W6" charset="0"/>
                <a:sym typeface="Info-Bold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1400">
                <a:solidFill>
                  <a:srgbClr val="901A1E"/>
                </a:solidFill>
                <a:latin typeface="Info-Bold" charset="0"/>
                <a:ea typeface="ヒラギノ角ゴ ProN W6" charset="0"/>
                <a:cs typeface="ヒラギノ角ゴ ProN W6" charset="0"/>
                <a:sym typeface="Info-Bold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1400">
                <a:solidFill>
                  <a:srgbClr val="901A1E"/>
                </a:solidFill>
                <a:latin typeface="Info-Bold" charset="0"/>
                <a:ea typeface="ヒラギノ角ゴ ProN W6" charset="0"/>
                <a:cs typeface="ヒラギノ角ゴ ProN W6" charset="0"/>
                <a:sym typeface="Info-Bold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11400">
                <a:solidFill>
                  <a:schemeClr val="tx1"/>
                </a:solidFill>
                <a:latin typeface="Info-Bold" charset="0"/>
                <a:ea typeface="ヒラギノ角ゴ ProN W6" charset="0"/>
                <a:cs typeface="ヒラギノ角ゴ ProN W6" charset="0"/>
                <a:sym typeface="Info-Bold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11400">
                <a:solidFill>
                  <a:schemeClr val="tx1"/>
                </a:solidFill>
                <a:latin typeface="Info-Bold" charset="0"/>
                <a:ea typeface="ヒラギノ角ゴ ProN W6" charset="0"/>
                <a:cs typeface="ヒラギノ角ゴ ProN W6" charset="0"/>
                <a:sym typeface="Info-Bold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11400">
                <a:solidFill>
                  <a:schemeClr val="tx1"/>
                </a:solidFill>
                <a:latin typeface="Info-Bold" charset="0"/>
                <a:ea typeface="ヒラギノ角ゴ ProN W6" charset="0"/>
                <a:cs typeface="ヒラギノ角ゴ ProN W6" charset="0"/>
                <a:sym typeface="Info-Bold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11400">
                <a:solidFill>
                  <a:schemeClr val="tx1"/>
                </a:solidFill>
                <a:latin typeface="Info-Bold" charset="0"/>
                <a:ea typeface="ヒラギノ角ゴ ProN W6" charset="0"/>
                <a:cs typeface="ヒラギノ角ゴ ProN W6" charset="0"/>
                <a:sym typeface="Info-Bold" charset="0"/>
              </a:defRPr>
            </a:lvl9pPr>
          </a:lstStyle>
          <a:p>
            <a:pPr eaLnBrk="1" hangingPunct="1">
              <a:defRPr/>
            </a:pPr>
            <a:r>
              <a:rPr lang="en-US" sz="3200" b="1" dirty="0" smtClean="0">
                <a:solidFill>
                  <a:srgbClr val="000000"/>
                </a:solidFill>
                <a:latin typeface="Verdana"/>
                <a:cs typeface="Verdana"/>
              </a:rPr>
              <a:t>The PULSE project: Settings</a:t>
            </a:r>
            <a:endParaRPr lang="en-US" sz="3200" b="1" dirty="0">
              <a:solidFill>
                <a:srgbClr val="000000"/>
              </a:solidFill>
              <a:latin typeface="Verdana"/>
              <a:cs typeface="Verdana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76507" y="1323541"/>
            <a:ext cx="7106311" cy="4464339"/>
          </a:xfrm>
          <a:prstGeom prst="rect">
            <a:avLst/>
          </a:prstGeom>
          <a:solidFill>
            <a:schemeClr val="bg1"/>
          </a:solidFill>
        </p:spPr>
        <p:txBody>
          <a:bodyPr lIns="50237" tIns="25119" rIns="50237" bIns="25119"/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901A1E"/>
                </a:solidFill>
                <a:latin typeface="+mn-lt"/>
                <a:ea typeface="+mn-ea"/>
                <a:cs typeface="+mn-cs"/>
                <a:sym typeface="Info-Normal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901A1E"/>
                </a:solidFill>
                <a:latin typeface="+mn-lt"/>
                <a:ea typeface="+mn-ea"/>
                <a:cs typeface="+mn-cs"/>
                <a:sym typeface="Info-Normal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901A1E"/>
                </a:solidFill>
                <a:latin typeface="+mn-lt"/>
                <a:ea typeface="+mn-ea"/>
                <a:cs typeface="+mn-cs"/>
                <a:sym typeface="Info-Normal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901A1E"/>
                </a:solidFill>
                <a:latin typeface="+mn-lt"/>
                <a:ea typeface="+mn-ea"/>
                <a:cs typeface="+mn-cs"/>
                <a:sym typeface="Info-Normal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901A1E"/>
                </a:solidFill>
                <a:latin typeface="+mn-lt"/>
                <a:ea typeface="+mn-ea"/>
                <a:cs typeface="+mn-cs"/>
                <a:sym typeface="Info-Norm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+mn-lt"/>
                <a:ea typeface="+mn-ea"/>
                <a:cs typeface="+mn-cs"/>
                <a:sym typeface="Info-Norm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+mn-lt"/>
                <a:ea typeface="+mn-ea"/>
                <a:cs typeface="+mn-cs"/>
                <a:sym typeface="Info-Norm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+mn-lt"/>
                <a:ea typeface="+mn-ea"/>
                <a:cs typeface="+mn-cs"/>
                <a:sym typeface="Info-Norm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+mn-lt"/>
                <a:ea typeface="+mn-ea"/>
                <a:cs typeface="+mn-cs"/>
                <a:sym typeface="Info-Normal" charset="0"/>
              </a:defRPr>
            </a:lvl9pPr>
          </a:lstStyle>
          <a:p>
            <a:pPr marL="251186" indent="-251186">
              <a:buFont typeface="Arial" panose="020B0604020202020204" pitchFamily="34" charset="0"/>
              <a:buChar char="•"/>
            </a:pPr>
            <a:endParaRPr lang="en-US" sz="1300" b="1" dirty="0">
              <a:solidFill>
                <a:srgbClr val="000000"/>
              </a:solidFill>
              <a:latin typeface="Verdana"/>
              <a:cs typeface="Verdana"/>
            </a:endParaRPr>
          </a:p>
          <a:p>
            <a:pPr marL="0" indent="0"/>
            <a:r>
              <a:rPr lang="en-US" sz="1800" b="1" dirty="0">
                <a:solidFill>
                  <a:srgbClr val="000000"/>
                </a:solidFill>
                <a:latin typeface="Verdana"/>
                <a:cs typeface="Verdana"/>
              </a:rPr>
              <a:t>Exhibition setting</a:t>
            </a:r>
          </a:p>
          <a:p>
            <a:pPr marL="251186" indent="-251186">
              <a:buFont typeface="Arial"/>
              <a:buChar char="•"/>
            </a:pPr>
            <a:r>
              <a:rPr lang="en-US" sz="1800" dirty="0">
                <a:solidFill>
                  <a:srgbClr val="000000"/>
                </a:solidFill>
                <a:latin typeface="Verdana"/>
                <a:cs typeface="Verdana"/>
              </a:rPr>
              <a:t>Exhibition </a:t>
            </a:r>
            <a:r>
              <a:rPr lang="en-US" sz="1800" dirty="0" smtClean="0">
                <a:solidFill>
                  <a:srgbClr val="000000"/>
                </a:solidFill>
                <a:latin typeface="Verdana"/>
                <a:cs typeface="Verdana"/>
              </a:rPr>
              <a:t>activities</a:t>
            </a:r>
          </a:p>
          <a:p>
            <a:pPr marL="251186" indent="-251186">
              <a:buFont typeface="Arial"/>
              <a:buChar char="•"/>
            </a:pPr>
            <a:r>
              <a:rPr lang="en-US" sz="1800" dirty="0" smtClean="0">
                <a:solidFill>
                  <a:srgbClr val="000000"/>
                </a:solidFill>
                <a:cs typeface="Verdana"/>
              </a:rPr>
              <a:t>Co-development with PULSE </a:t>
            </a:r>
            <a:r>
              <a:rPr lang="en-US" sz="1800" dirty="0">
                <a:solidFill>
                  <a:srgbClr val="000000"/>
                </a:solidFill>
                <a:cs typeface="Verdana"/>
              </a:rPr>
              <a:t>Families</a:t>
            </a:r>
            <a:endParaRPr lang="en-US" sz="1800" dirty="0">
              <a:solidFill>
                <a:srgbClr val="000000"/>
              </a:solidFill>
              <a:latin typeface="Verdana"/>
              <a:cs typeface="Verdana"/>
            </a:endParaRPr>
          </a:p>
          <a:p>
            <a:endParaRPr lang="en-US" sz="1800" dirty="0">
              <a:solidFill>
                <a:srgbClr val="000000"/>
              </a:solidFill>
              <a:latin typeface="Verdana"/>
              <a:cs typeface="Verdana"/>
            </a:endParaRPr>
          </a:p>
          <a:p>
            <a:pPr marL="0" indent="0"/>
            <a:r>
              <a:rPr lang="en-US" sz="1800" b="1" dirty="0">
                <a:solidFill>
                  <a:srgbClr val="000000"/>
                </a:solidFill>
                <a:latin typeface="Verdana"/>
                <a:cs typeface="Verdana"/>
              </a:rPr>
              <a:t>Virtual setting</a:t>
            </a:r>
          </a:p>
          <a:p>
            <a:pPr marL="251186" indent="-251186">
              <a:buFont typeface="Arial"/>
              <a:buChar char="•"/>
            </a:pPr>
            <a:r>
              <a:rPr lang="en-US" sz="1800" dirty="0" err="1">
                <a:solidFill>
                  <a:srgbClr val="000000"/>
                </a:solidFill>
                <a:latin typeface="Verdana"/>
                <a:cs typeface="Verdana"/>
              </a:rPr>
              <a:t>Mobilhund.dk</a:t>
            </a:r>
            <a:r>
              <a:rPr lang="en-US" sz="1800" dirty="0">
                <a:solidFill>
                  <a:srgbClr val="000000"/>
                </a:solidFill>
                <a:latin typeface="Verdana"/>
                <a:cs typeface="Verdana"/>
              </a:rPr>
              <a:t>, marketing activities, </a:t>
            </a:r>
          </a:p>
          <a:p>
            <a:pPr marL="251186" indent="-251186">
              <a:buFont typeface="Arial"/>
              <a:buChar char="•"/>
            </a:pPr>
            <a:r>
              <a:rPr lang="en-US" sz="1800" dirty="0">
                <a:solidFill>
                  <a:srgbClr val="000000"/>
                </a:solidFill>
                <a:latin typeface="Verdana"/>
                <a:cs typeface="Verdana"/>
              </a:rPr>
              <a:t>PULSE site, personal homepage activities</a:t>
            </a:r>
          </a:p>
          <a:p>
            <a:endParaRPr lang="en-US" sz="1800" dirty="0">
              <a:solidFill>
                <a:srgbClr val="000000"/>
              </a:solidFill>
              <a:latin typeface="Verdana"/>
              <a:cs typeface="Verdana"/>
            </a:endParaRPr>
          </a:p>
          <a:p>
            <a:pPr marL="0" indent="0"/>
            <a:r>
              <a:rPr lang="en-US" sz="1800" b="1" dirty="0">
                <a:solidFill>
                  <a:srgbClr val="000000"/>
                </a:solidFill>
                <a:latin typeface="Verdana"/>
                <a:cs typeface="Verdana"/>
              </a:rPr>
              <a:t>Local setting</a:t>
            </a:r>
          </a:p>
          <a:p>
            <a:pPr marL="251186" indent="-251186">
              <a:buFont typeface="Arial"/>
              <a:buChar char="•"/>
            </a:pPr>
            <a:r>
              <a:rPr lang="en-US" sz="1800" dirty="0">
                <a:solidFill>
                  <a:srgbClr val="000000"/>
                </a:solidFill>
                <a:latin typeface="Verdana"/>
                <a:cs typeface="Verdana"/>
              </a:rPr>
              <a:t>Network activities, X-Bus, Mobilhund.dk</a:t>
            </a:r>
          </a:p>
          <a:p>
            <a:pPr marL="251186" indent="-251186">
              <a:buFont typeface="Arial"/>
              <a:buChar char="•"/>
            </a:pPr>
            <a:r>
              <a:rPr lang="en-US" sz="1800" dirty="0">
                <a:solidFill>
                  <a:srgbClr val="000000"/>
                </a:solidFill>
                <a:latin typeface="Verdana"/>
                <a:cs typeface="Verdana"/>
              </a:rPr>
              <a:t>Marketing events opening exhibition</a:t>
            </a:r>
          </a:p>
          <a:p>
            <a:pPr marL="0" indent="0"/>
            <a:endParaRPr lang="en-US" sz="1800" b="1" dirty="0">
              <a:solidFill>
                <a:srgbClr val="000000"/>
              </a:solidFill>
              <a:latin typeface="Verdana"/>
              <a:cs typeface="Verdana"/>
            </a:endParaRPr>
          </a:p>
          <a:p>
            <a:pPr marL="251186" indent="-251186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000000"/>
              </a:solidFill>
              <a:latin typeface="Verdana"/>
              <a:cs typeface="Verdana"/>
            </a:endParaRPr>
          </a:p>
          <a:p>
            <a:pPr marL="251186" indent="-251186">
              <a:buFont typeface="Arial"/>
              <a:buChar char="•"/>
            </a:pPr>
            <a:endParaRPr lang="en-US" sz="1300" dirty="0">
              <a:solidFill>
                <a:srgbClr val="000000"/>
              </a:solidFill>
              <a:latin typeface="Verdana"/>
              <a:cs typeface="Verdana"/>
            </a:endParaRPr>
          </a:p>
          <a:p>
            <a:pPr marL="251186" indent="-251186">
              <a:buFont typeface="Arial"/>
              <a:buChar char="•"/>
            </a:pPr>
            <a:endParaRPr lang="en-US" sz="1300" dirty="0">
              <a:solidFill>
                <a:srgbClr val="000000"/>
              </a:solidFill>
              <a:latin typeface="Verdana"/>
              <a:cs typeface="Verdana"/>
            </a:endParaRPr>
          </a:p>
          <a:p>
            <a:pPr marL="0" indent="0" eaLnBrk="1" hangingPunct="1">
              <a:buSzPct val="125000"/>
              <a:defRPr/>
            </a:pPr>
            <a:endParaRPr lang="en-US" sz="1600" dirty="0">
              <a:solidFill>
                <a:srgbClr val="000000"/>
              </a:solidFill>
              <a:latin typeface="Verdana"/>
              <a:cs typeface="Verdana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777" y="1323541"/>
            <a:ext cx="5305113" cy="3150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36002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 dirty="0" smtClean="0"/>
              <a:t>PULSE: The slightly screwed home</a:t>
            </a:r>
            <a:endParaRPr lang="en-GB" sz="4800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7443" y="3319471"/>
            <a:ext cx="1844535" cy="2958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AutoShape 5" descr="Image result for puls experimentarium"/>
          <p:cNvSpPr>
            <a:spLocks noChangeAspect="1" noChangeArrowheads="1"/>
          </p:cNvSpPr>
          <p:nvPr/>
        </p:nvSpPr>
        <p:spPr bwMode="auto">
          <a:xfrm>
            <a:off x="88900" y="-74295"/>
            <a:ext cx="174171" cy="156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0237" tIns="25119" rIns="50237" bIns="25119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828" y="1348912"/>
            <a:ext cx="2996701" cy="1794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504" y="1435539"/>
            <a:ext cx="3257440" cy="1621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9" descr="Image result for puls experimentarium"/>
          <p:cNvSpPr>
            <a:spLocks noChangeAspect="1" noChangeArrowheads="1"/>
          </p:cNvSpPr>
          <p:nvPr/>
        </p:nvSpPr>
        <p:spPr bwMode="auto">
          <a:xfrm>
            <a:off x="175986" y="4082"/>
            <a:ext cx="174171" cy="156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0237" tIns="25119" rIns="50237" bIns="25119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31" y="3359131"/>
            <a:ext cx="2323654" cy="1829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2154" y="1348912"/>
            <a:ext cx="3187069" cy="1781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utoShape 14" descr="Image result for puls experimentarium"/>
          <p:cNvSpPr>
            <a:spLocks noChangeAspect="1" noChangeArrowheads="1"/>
          </p:cNvSpPr>
          <p:nvPr/>
        </p:nvSpPr>
        <p:spPr bwMode="auto">
          <a:xfrm>
            <a:off x="263072" y="82459"/>
            <a:ext cx="174171" cy="156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0237" tIns="25119" rIns="50237" bIns="25119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499" y="3466621"/>
            <a:ext cx="4682809" cy="2164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433129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76507" y="582217"/>
            <a:ext cx="10733797" cy="433783"/>
          </a:xfrm>
          <a:prstGeom prst="rect">
            <a:avLst/>
          </a:prstGeom>
          <a:solidFill>
            <a:schemeClr val="bg1"/>
          </a:solidFill>
        </p:spPr>
        <p:txBody>
          <a:bodyPr lIns="50237" tIns="25119" rIns="50237" bIns="25119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1400">
                <a:solidFill>
                  <a:srgbClr val="901A1E"/>
                </a:solidFill>
                <a:latin typeface="+mj-lt"/>
                <a:ea typeface="+mj-ea"/>
                <a:cs typeface="+mj-cs"/>
                <a:sym typeface="Info-Bold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1400">
                <a:solidFill>
                  <a:srgbClr val="901A1E"/>
                </a:solidFill>
                <a:latin typeface="Info-Bold" charset="0"/>
                <a:ea typeface="ヒラギノ角ゴ ProN W6" charset="0"/>
                <a:cs typeface="ヒラギノ角ゴ ProN W6" charset="0"/>
                <a:sym typeface="Info-Bold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1400">
                <a:solidFill>
                  <a:srgbClr val="901A1E"/>
                </a:solidFill>
                <a:latin typeface="Info-Bold" charset="0"/>
                <a:ea typeface="ヒラギノ角ゴ ProN W6" charset="0"/>
                <a:cs typeface="ヒラギノ角ゴ ProN W6" charset="0"/>
                <a:sym typeface="Info-Bold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1400">
                <a:solidFill>
                  <a:srgbClr val="901A1E"/>
                </a:solidFill>
                <a:latin typeface="Info-Bold" charset="0"/>
                <a:ea typeface="ヒラギノ角ゴ ProN W6" charset="0"/>
                <a:cs typeface="ヒラギノ角ゴ ProN W6" charset="0"/>
                <a:sym typeface="Info-Bold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1400">
                <a:solidFill>
                  <a:srgbClr val="901A1E"/>
                </a:solidFill>
                <a:latin typeface="Info-Bold" charset="0"/>
                <a:ea typeface="ヒラギノ角ゴ ProN W6" charset="0"/>
                <a:cs typeface="ヒラギノ角ゴ ProN W6" charset="0"/>
                <a:sym typeface="Info-Bold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11400">
                <a:solidFill>
                  <a:schemeClr val="tx1"/>
                </a:solidFill>
                <a:latin typeface="Info-Bold" charset="0"/>
                <a:ea typeface="ヒラギノ角ゴ ProN W6" charset="0"/>
                <a:cs typeface="ヒラギノ角ゴ ProN W6" charset="0"/>
                <a:sym typeface="Info-Bold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11400">
                <a:solidFill>
                  <a:schemeClr val="tx1"/>
                </a:solidFill>
                <a:latin typeface="Info-Bold" charset="0"/>
                <a:ea typeface="ヒラギノ角ゴ ProN W6" charset="0"/>
                <a:cs typeface="ヒラギノ角ゴ ProN W6" charset="0"/>
                <a:sym typeface="Info-Bold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11400">
                <a:solidFill>
                  <a:schemeClr val="tx1"/>
                </a:solidFill>
                <a:latin typeface="Info-Bold" charset="0"/>
                <a:ea typeface="ヒラギノ角ゴ ProN W6" charset="0"/>
                <a:cs typeface="ヒラギノ角ゴ ProN W6" charset="0"/>
                <a:sym typeface="Info-Bold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11400">
                <a:solidFill>
                  <a:schemeClr val="tx1"/>
                </a:solidFill>
                <a:latin typeface="Info-Bold" charset="0"/>
                <a:ea typeface="ヒラギノ角ゴ ProN W6" charset="0"/>
                <a:cs typeface="ヒラギノ角ゴ ProN W6" charset="0"/>
                <a:sym typeface="Info-Bold" charset="0"/>
              </a:defRPr>
            </a:lvl9pPr>
          </a:lstStyle>
          <a:p>
            <a:pPr eaLnBrk="1" hangingPunct="1">
              <a:defRPr/>
            </a:pPr>
            <a:r>
              <a:rPr lang="en-US" sz="2700" b="1" dirty="0" smtClean="0">
                <a:solidFill>
                  <a:srgbClr val="000000"/>
                </a:solidFill>
                <a:latin typeface="Verdana"/>
                <a:cs typeface="Verdana"/>
              </a:rPr>
              <a:t>Evaluation and research goals</a:t>
            </a:r>
            <a:endParaRPr lang="en-US" sz="2200" dirty="0">
              <a:solidFill>
                <a:srgbClr val="000000"/>
              </a:solidFill>
              <a:latin typeface="Verdana"/>
              <a:cs typeface="Verdana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65446" y="1021222"/>
            <a:ext cx="11501128" cy="4808786"/>
          </a:xfrm>
          <a:prstGeom prst="rect">
            <a:avLst/>
          </a:prstGeom>
          <a:solidFill>
            <a:schemeClr val="bg1"/>
          </a:solidFill>
        </p:spPr>
        <p:txBody>
          <a:bodyPr lIns="50237" tIns="25119" rIns="50237" bIns="25119"/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901A1E"/>
                </a:solidFill>
                <a:latin typeface="+mn-lt"/>
                <a:ea typeface="+mn-ea"/>
                <a:cs typeface="+mn-cs"/>
                <a:sym typeface="Info-Normal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901A1E"/>
                </a:solidFill>
                <a:latin typeface="+mn-lt"/>
                <a:ea typeface="+mn-ea"/>
                <a:cs typeface="+mn-cs"/>
                <a:sym typeface="Info-Normal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901A1E"/>
                </a:solidFill>
                <a:latin typeface="+mn-lt"/>
                <a:ea typeface="+mn-ea"/>
                <a:cs typeface="+mn-cs"/>
                <a:sym typeface="Info-Normal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901A1E"/>
                </a:solidFill>
                <a:latin typeface="+mn-lt"/>
                <a:ea typeface="+mn-ea"/>
                <a:cs typeface="+mn-cs"/>
                <a:sym typeface="Info-Normal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901A1E"/>
                </a:solidFill>
                <a:latin typeface="+mn-lt"/>
                <a:ea typeface="+mn-ea"/>
                <a:cs typeface="+mn-cs"/>
                <a:sym typeface="Info-Norm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+mn-lt"/>
                <a:ea typeface="+mn-ea"/>
                <a:cs typeface="+mn-cs"/>
                <a:sym typeface="Info-Norm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+mn-lt"/>
                <a:ea typeface="+mn-ea"/>
                <a:cs typeface="+mn-cs"/>
                <a:sym typeface="Info-Norm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+mn-lt"/>
                <a:ea typeface="+mn-ea"/>
                <a:cs typeface="+mn-cs"/>
                <a:sym typeface="Info-Norm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+mn-lt"/>
                <a:ea typeface="+mn-ea"/>
                <a:cs typeface="+mn-cs"/>
                <a:sym typeface="Info-Normal" charset="0"/>
              </a:defRPr>
            </a:lvl9pPr>
          </a:lstStyle>
          <a:p>
            <a:pPr marL="0" indent="0"/>
            <a:endParaRPr lang="en-US" sz="1600" b="1" dirty="0" smtClean="0">
              <a:solidFill>
                <a:srgbClr val="000000"/>
              </a:solidFill>
              <a:latin typeface="Verdana"/>
              <a:cs typeface="Verdana"/>
            </a:endParaRPr>
          </a:p>
          <a:p>
            <a:pPr marL="0" indent="0"/>
            <a:r>
              <a:rPr lang="en-US" sz="1600" b="1" dirty="0" smtClean="0">
                <a:solidFill>
                  <a:srgbClr val="000000"/>
                </a:solidFill>
                <a:latin typeface="Verdana"/>
                <a:cs typeface="Verdana"/>
              </a:rPr>
              <a:t>Success </a:t>
            </a:r>
            <a:r>
              <a:rPr lang="en-US" sz="1600" b="1" dirty="0" smtClean="0">
                <a:solidFill>
                  <a:srgbClr val="000000"/>
                </a:solidFill>
                <a:latin typeface="Verdana"/>
                <a:cs typeface="Verdana"/>
              </a:rPr>
              <a:t>criteria – Evaluation</a:t>
            </a:r>
            <a:endParaRPr lang="en-US" sz="1600" b="1" dirty="0">
              <a:solidFill>
                <a:srgbClr val="000000"/>
              </a:solidFill>
              <a:latin typeface="Verdana"/>
              <a:cs typeface="Verdana"/>
            </a:endParaRPr>
          </a:p>
          <a:p>
            <a:pPr marL="251186" indent="-251186"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  <a:latin typeface="Verdana"/>
                <a:cs typeface="Verdana"/>
              </a:rPr>
              <a:t>Participant </a:t>
            </a:r>
            <a:r>
              <a:rPr lang="en-US" sz="1600" b="1" dirty="0">
                <a:solidFill>
                  <a:srgbClr val="000000"/>
                </a:solidFill>
                <a:latin typeface="Verdana"/>
                <a:cs typeface="Verdana"/>
              </a:rPr>
              <a:t>time</a:t>
            </a:r>
            <a:r>
              <a:rPr lang="en-US" sz="1600" dirty="0">
                <a:solidFill>
                  <a:srgbClr val="000000"/>
                </a:solidFill>
                <a:latin typeface="Verdana"/>
                <a:cs typeface="Verdana"/>
              </a:rPr>
              <a:t> in exhibition</a:t>
            </a:r>
          </a:p>
          <a:p>
            <a:pPr marL="251186" indent="-251186"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  <a:latin typeface="Verdana"/>
                <a:cs typeface="Verdana"/>
              </a:rPr>
              <a:t>Scores audience </a:t>
            </a:r>
            <a:r>
              <a:rPr lang="en-US" sz="1600" b="1" dirty="0">
                <a:solidFill>
                  <a:srgbClr val="000000"/>
                </a:solidFill>
                <a:latin typeface="Verdana"/>
                <a:cs typeface="Verdana"/>
              </a:rPr>
              <a:t>satisfaction</a:t>
            </a:r>
          </a:p>
          <a:p>
            <a:pPr marL="251186" indent="-251186"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  <a:latin typeface="Verdana"/>
                <a:cs typeface="Verdana"/>
              </a:rPr>
              <a:t>Socio-economical </a:t>
            </a:r>
            <a:r>
              <a:rPr lang="en-US" sz="1600" b="1" dirty="0">
                <a:solidFill>
                  <a:srgbClr val="000000"/>
                </a:solidFill>
                <a:latin typeface="Verdana"/>
                <a:cs typeface="Verdana"/>
              </a:rPr>
              <a:t>background</a:t>
            </a:r>
          </a:p>
          <a:p>
            <a:pPr marL="251186" indent="-251186">
              <a:buFont typeface="Arial"/>
              <a:buChar char="•"/>
            </a:pPr>
            <a:r>
              <a:rPr lang="en-US" sz="1600" b="1" dirty="0">
                <a:solidFill>
                  <a:srgbClr val="000000"/>
                </a:solidFill>
                <a:latin typeface="Verdana"/>
                <a:cs typeface="Verdana"/>
              </a:rPr>
              <a:t>Model </a:t>
            </a:r>
            <a:r>
              <a:rPr lang="en-US" sz="1600" dirty="0">
                <a:solidFill>
                  <a:srgbClr val="000000"/>
                </a:solidFill>
                <a:latin typeface="Verdana"/>
                <a:cs typeface="Verdana"/>
              </a:rPr>
              <a:t>for cross-disciplinary development of research-based exhibition practice at the </a:t>
            </a:r>
            <a:r>
              <a:rPr lang="en-US" sz="1600" dirty="0" err="1">
                <a:solidFill>
                  <a:srgbClr val="000000"/>
                </a:solidFill>
                <a:latin typeface="Verdana"/>
                <a:cs typeface="Verdana"/>
              </a:rPr>
              <a:t>Experimentarium</a:t>
            </a:r>
            <a:endParaRPr lang="en-US" sz="1600" dirty="0">
              <a:solidFill>
                <a:srgbClr val="000000"/>
              </a:solidFill>
              <a:latin typeface="Verdana"/>
              <a:cs typeface="Verdana"/>
            </a:endParaRPr>
          </a:p>
          <a:p>
            <a:pPr marL="251186" indent="-251186">
              <a:buFont typeface="Arial"/>
              <a:buChar char="•"/>
            </a:pPr>
            <a:endParaRPr lang="en-US" sz="1600" dirty="0">
              <a:solidFill>
                <a:srgbClr val="000000"/>
              </a:solidFill>
              <a:latin typeface="Verdana"/>
              <a:cs typeface="Verdana"/>
            </a:endParaRPr>
          </a:p>
          <a:p>
            <a:pPr marL="0" indent="0"/>
            <a:r>
              <a:rPr lang="en-US" sz="1800" b="1" dirty="0">
                <a:solidFill>
                  <a:srgbClr val="000000"/>
                </a:solidFill>
                <a:latin typeface="Verdana"/>
                <a:cs typeface="Verdana"/>
              </a:rPr>
              <a:t>Goals </a:t>
            </a:r>
            <a:r>
              <a:rPr lang="en-US" sz="1800" b="1" dirty="0" smtClean="0">
                <a:solidFill>
                  <a:srgbClr val="000000"/>
                </a:solidFill>
                <a:latin typeface="Verdana"/>
                <a:cs typeface="Verdana"/>
              </a:rPr>
              <a:t>developers – research </a:t>
            </a:r>
            <a:endParaRPr lang="en-US" sz="1800" b="1" dirty="0">
              <a:solidFill>
                <a:srgbClr val="000000"/>
              </a:solidFill>
              <a:latin typeface="Verdana"/>
              <a:cs typeface="Verdana"/>
            </a:endParaRPr>
          </a:p>
          <a:p>
            <a:pPr marL="251186" indent="-251186">
              <a:buFont typeface="Arial"/>
              <a:buChar char="•"/>
            </a:pPr>
            <a:r>
              <a:rPr lang="en-US" sz="1600" b="1" dirty="0">
                <a:solidFill>
                  <a:srgbClr val="000000"/>
                </a:solidFill>
                <a:latin typeface="Verdana"/>
                <a:cs typeface="Verdana"/>
              </a:rPr>
              <a:t>Inspiration</a:t>
            </a:r>
            <a:r>
              <a:rPr lang="en-US" sz="1600" dirty="0">
                <a:solidFill>
                  <a:srgbClr val="000000"/>
                </a:solidFill>
                <a:latin typeface="Verdana"/>
                <a:cs typeface="Verdana"/>
              </a:rPr>
              <a:t>, the family as an active, playful unit</a:t>
            </a:r>
          </a:p>
          <a:p>
            <a:pPr marL="251186" indent="-251186">
              <a:buFont typeface="Arial"/>
              <a:buChar char="•"/>
            </a:pPr>
            <a:r>
              <a:rPr lang="en-US" sz="1600" b="1" dirty="0">
                <a:solidFill>
                  <a:srgbClr val="000000"/>
                </a:solidFill>
                <a:latin typeface="Verdana"/>
                <a:cs typeface="Verdana"/>
              </a:rPr>
              <a:t>New knowledge</a:t>
            </a:r>
            <a:r>
              <a:rPr lang="en-US" sz="1600" dirty="0">
                <a:solidFill>
                  <a:srgbClr val="000000"/>
                </a:solidFill>
                <a:latin typeface="Verdana"/>
                <a:cs typeface="Verdana"/>
              </a:rPr>
              <a:t>, movement, physical activity</a:t>
            </a:r>
          </a:p>
          <a:p>
            <a:pPr marL="251186" indent="-251186">
              <a:buFont typeface="Arial"/>
              <a:buChar char="•"/>
            </a:pPr>
            <a:r>
              <a:rPr lang="en-US" sz="1600" b="1" dirty="0">
                <a:solidFill>
                  <a:srgbClr val="000000"/>
                </a:solidFill>
                <a:latin typeface="Verdana"/>
                <a:cs typeface="Verdana"/>
              </a:rPr>
              <a:t>Connection to everyday life</a:t>
            </a:r>
            <a:r>
              <a:rPr lang="en-US" sz="1600" dirty="0">
                <a:solidFill>
                  <a:srgbClr val="000000"/>
                </a:solidFill>
                <a:latin typeface="Verdana"/>
                <a:cs typeface="Verdana"/>
              </a:rPr>
              <a:t>, relevance to everyday life</a:t>
            </a:r>
          </a:p>
          <a:p>
            <a:pPr marL="251186" indent="-251186">
              <a:buFont typeface="Arial"/>
              <a:buChar char="•"/>
            </a:pPr>
            <a:r>
              <a:rPr lang="en-US" sz="1600" b="1" dirty="0">
                <a:solidFill>
                  <a:srgbClr val="000000"/>
                </a:solidFill>
                <a:latin typeface="Verdana"/>
                <a:cs typeface="Verdana"/>
              </a:rPr>
              <a:t>The Family Experience</a:t>
            </a:r>
            <a:r>
              <a:rPr lang="en-US" sz="1600" dirty="0">
                <a:solidFill>
                  <a:srgbClr val="000000"/>
                </a:solidFill>
                <a:latin typeface="Verdana"/>
                <a:cs typeface="Verdana"/>
              </a:rPr>
              <a:t>, the family as a social group</a:t>
            </a:r>
          </a:p>
          <a:p>
            <a:pPr marL="251186" indent="-251186">
              <a:buFont typeface="Arial"/>
              <a:buChar char="•"/>
            </a:pPr>
            <a:r>
              <a:rPr lang="en-US" sz="1600" b="1" dirty="0">
                <a:solidFill>
                  <a:srgbClr val="000000"/>
                </a:solidFill>
                <a:latin typeface="Verdana"/>
                <a:cs typeface="Verdana"/>
              </a:rPr>
              <a:t>The positive experience </a:t>
            </a:r>
            <a:r>
              <a:rPr lang="en-US" sz="1600" dirty="0">
                <a:solidFill>
                  <a:srgbClr val="000000"/>
                </a:solidFill>
                <a:latin typeface="Verdana"/>
                <a:cs typeface="Verdana"/>
              </a:rPr>
              <a:t>of movement/physical activity, to be challenged, to understand something new about </a:t>
            </a:r>
            <a:r>
              <a:rPr lang="en-US" sz="1600" dirty="0" smtClean="0">
                <a:solidFill>
                  <a:srgbClr val="000000"/>
                </a:solidFill>
                <a:latin typeface="Verdana"/>
                <a:cs typeface="Verdana"/>
              </a:rPr>
              <a:t>yourself </a:t>
            </a:r>
            <a:r>
              <a:rPr lang="en-US" sz="1200" dirty="0" smtClean="0">
                <a:solidFill>
                  <a:srgbClr val="000000"/>
                </a:solidFill>
              </a:rPr>
              <a:t>(Results </a:t>
            </a:r>
            <a:r>
              <a:rPr lang="en-US" sz="1200" dirty="0">
                <a:solidFill>
                  <a:srgbClr val="000000"/>
                </a:solidFill>
              </a:rPr>
              <a:t>from workshop with developers (Data: Thulstrup Jensen, 2014)</a:t>
            </a:r>
          </a:p>
          <a:p>
            <a:pPr marL="0" indent="0"/>
            <a:endParaRPr lang="en-US" sz="1600" dirty="0">
              <a:solidFill>
                <a:srgbClr val="000000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9247019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96018" y="1445314"/>
            <a:ext cx="4327723" cy="4257675"/>
          </a:xfrm>
          <a:prstGeom prst="rect">
            <a:avLst/>
          </a:prstGeom>
          <a:noFill/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5400" dirty="0" smtClean="0"/>
              <a:t>Method: Design-</a:t>
            </a:r>
            <a:r>
              <a:rPr lang="da-DK" sz="5400" dirty="0" err="1" smtClean="0"/>
              <a:t>based</a:t>
            </a:r>
            <a:r>
              <a:rPr lang="da-DK" sz="5400" dirty="0" smtClean="0"/>
              <a:t> research</a:t>
            </a:r>
            <a:endParaRPr lang="da-DK" sz="5400" dirty="0"/>
          </a:p>
        </p:txBody>
      </p:sp>
      <p:sp>
        <p:nvSpPr>
          <p:cNvPr id="4" name="Pladsholder til indhold 3"/>
          <p:cNvSpPr>
            <a:spLocks noGrp="1"/>
          </p:cNvSpPr>
          <p:nvPr>
            <p:ph idx="1"/>
          </p:nvPr>
        </p:nvSpPr>
        <p:spPr>
          <a:xfrm>
            <a:off x="609600" y="1600201"/>
            <a:ext cx="5496910" cy="4525963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DBR: Iterative cycles of problem definition, design, intervention, analysis, redesign…</a:t>
            </a:r>
          </a:p>
          <a:p>
            <a:endParaRPr lang="en-GB" dirty="0"/>
          </a:p>
          <a:p>
            <a:r>
              <a:rPr lang="en-GB" dirty="0" smtClean="0"/>
              <a:t>Focus </a:t>
            </a:r>
            <a:r>
              <a:rPr lang="en-GB" dirty="0"/>
              <a:t>on </a:t>
            </a:r>
            <a:r>
              <a:rPr lang="en-GB" dirty="0" smtClean="0"/>
              <a:t>theory-based design and design as part og research. 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Both focus on developing new designs and generating research knowledge</a:t>
            </a:r>
            <a:r>
              <a:rPr lang="en-GB" dirty="0"/>
              <a:t> </a:t>
            </a:r>
            <a:r>
              <a:rPr lang="en-GB" dirty="0" smtClean="0"/>
              <a:t>from </a:t>
            </a:r>
            <a:r>
              <a:rPr lang="en-GB" dirty="0" smtClean="0"/>
              <a:t>designing</a:t>
            </a:r>
          </a:p>
          <a:p>
            <a:endParaRPr lang="en-GB" dirty="0" smtClean="0"/>
          </a:p>
          <a:p>
            <a:pPr marL="0" indent="0">
              <a:buNone/>
            </a:pPr>
            <a:r>
              <a:rPr lang="en-GB" b="1" dirty="0" smtClean="0"/>
              <a:t>PULSE </a:t>
            </a:r>
            <a:r>
              <a:rPr lang="en-GB" b="1" dirty="0" err="1" smtClean="0"/>
              <a:t>proces</a:t>
            </a:r>
            <a:endParaRPr lang="en-GB" b="1" dirty="0"/>
          </a:p>
          <a:p>
            <a:r>
              <a:rPr lang="en-GB" dirty="0" smtClean="0"/>
              <a:t>Theory-building: E.g. Empowerment, Design: Pulse families, testing: audience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207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 dirty="0" smtClean="0"/>
              <a:t>Balancing development and research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1028" name="Picture 4" descr="https://lh4.googleusercontent.com/kWOKz6M2d_-ci9Ejpiu5lYm4lm2ttGl-vlaaQ-GCW8KLO66Ftn08Hpg9gkvjdHwQT8S29FLsTQPu1SDR5Vo8oCuGPKKDj8Ul9wwRUAlA3yE9Fu4oeG39MYonr-r803hlyL3gJn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82"/>
          <a:stretch/>
        </p:blipFill>
        <p:spPr bwMode="auto">
          <a:xfrm>
            <a:off x="1229714" y="1782147"/>
            <a:ext cx="9375235" cy="3717103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8329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And </a:t>
            </a:r>
            <a:r>
              <a:rPr lang="da-DK" dirty="0" err="1" smtClean="0"/>
              <a:t>then</a:t>
            </a:r>
            <a:r>
              <a:rPr lang="da-DK" dirty="0" smtClean="0"/>
              <a:t> </a:t>
            </a:r>
            <a:r>
              <a:rPr lang="da-DK" dirty="0" err="1" smtClean="0"/>
              <a:t>we</a:t>
            </a:r>
            <a:r>
              <a:rPr lang="da-DK" dirty="0" smtClean="0"/>
              <a:t> </a:t>
            </a:r>
            <a:r>
              <a:rPr lang="da-DK" dirty="0" err="1" smtClean="0"/>
              <a:t>started</a:t>
            </a:r>
            <a:r>
              <a:rPr lang="da-DK" smtClean="0"/>
              <a:t>…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51BBB-7DB6-43E2-94FE-20EA87247AA4}" type="datetime2">
              <a:rPr lang="da-DK" smtClean="0"/>
              <a:t>10. juni 2016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9</a:t>
            </a:fld>
            <a:endParaRPr lang="da-DK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827" y="1162295"/>
            <a:ext cx="3879442" cy="2799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79121" y="1162295"/>
            <a:ext cx="4432376" cy="2607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3"/>
          <p:cNvPicPr>
            <a:picLocks noChangeAspect="1"/>
          </p:cNvPicPr>
          <p:nvPr/>
        </p:nvPicPr>
        <p:blipFill rotWithShape="1">
          <a:blip r:embed="rId4"/>
          <a:srcRect t="19618" b="11337"/>
          <a:stretch/>
        </p:blipFill>
        <p:spPr>
          <a:xfrm>
            <a:off x="5674310" y="4129946"/>
            <a:ext cx="3532762" cy="2107221"/>
          </a:xfrm>
          <a:prstGeom prst="rect">
            <a:avLst/>
          </a:prstGeom>
        </p:spPr>
      </p:pic>
      <p:pic>
        <p:nvPicPr>
          <p:cNvPr id="13" name="Picture 7" descr="http://drivingtraffic.com/wp-content/uploads/2010/08/ey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5930" y="2295809"/>
            <a:ext cx="1379709" cy="95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4"/>
          <p:cNvPicPr>
            <a:picLocks noChangeAspect="1"/>
          </p:cNvPicPr>
          <p:nvPr/>
        </p:nvPicPr>
        <p:blipFill rotWithShape="1">
          <a:blip r:embed="rId6"/>
          <a:srcRect b="27269"/>
          <a:stretch/>
        </p:blipFill>
        <p:spPr>
          <a:xfrm>
            <a:off x="9654298" y="4394671"/>
            <a:ext cx="2039670" cy="675060"/>
          </a:xfrm>
          <a:prstGeom prst="rect">
            <a:avLst/>
          </a:prstGeom>
        </p:spPr>
      </p:pic>
      <p:pic>
        <p:nvPicPr>
          <p:cNvPr id="15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300" y="3884121"/>
            <a:ext cx="3746474" cy="2809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67231"/>
      </p:ext>
    </p:extLst>
  </p:cSld>
  <p:clrMapOvr>
    <a:masterClrMapping/>
  </p:clrMapOvr>
</p:sld>
</file>

<file path=ppt/theme/theme1.xml><?xml version="1.0" encoding="utf-8"?>
<a:theme xmlns:a="http://schemas.openxmlformats.org/drawingml/2006/main" name="16-9 skabelon DK 2013 Experimentarium (2)">
  <a:themeElements>
    <a:clrScheme name="Experimentarium">
      <a:dk1>
        <a:sysClr val="windowText" lastClr="000000"/>
      </a:dk1>
      <a:lt1>
        <a:sysClr val="window" lastClr="FFFFFF"/>
      </a:lt1>
      <a:dk2>
        <a:srgbClr val="171928"/>
      </a:dk2>
      <a:lt2>
        <a:srgbClr val="F3F3F4"/>
      </a:lt2>
      <a:accent1>
        <a:srgbClr val="1C86F8"/>
      </a:accent1>
      <a:accent2>
        <a:srgbClr val="FDEB6F"/>
      </a:accent2>
      <a:accent3>
        <a:srgbClr val="FF4B62"/>
      </a:accent3>
      <a:accent4>
        <a:srgbClr val="D6DF27"/>
      </a:accent4>
      <a:accent5>
        <a:srgbClr val="00AD46"/>
      </a:accent5>
      <a:accent6>
        <a:srgbClr val="EC1C24"/>
      </a:accent6>
      <a:hlink>
        <a:srgbClr val="1C86F8"/>
      </a:hlink>
      <a:folHlink>
        <a:srgbClr val="00AD46"/>
      </a:folHlink>
    </a:clrScheme>
    <a:fontScheme name="Experimentarium">
      <a:majorFont>
        <a:latin typeface="EXP Display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72000" tIns="72000" rIns="72000" bIns="72000"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16-9 skabelon DK 2013 Experimentarium.potx" id="{F66FADB8-5723-4312-A5EA-C122C934727A}" vid="{09FF78F1-C1AF-4427-8039-31E601DA9C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16-9 skabelon DK 2013 Experimentarium (2)</Template>
  <TotalTime>0</TotalTime>
  <Words>494</Words>
  <Application>Microsoft Office PowerPoint</Application>
  <PresentationFormat>Brugerdefineret</PresentationFormat>
  <Paragraphs>81</Paragraphs>
  <Slides>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9</vt:i4>
      </vt:variant>
    </vt:vector>
  </HeadingPairs>
  <TitlesOfParts>
    <vt:vector size="10" baseType="lpstr">
      <vt:lpstr>16-9 skabelon DK 2013 Experimentarium (2)</vt:lpstr>
      <vt:lpstr>Letting researchers into the exhibition  </vt:lpstr>
      <vt:lpstr>PowerPoint-præsentation</vt:lpstr>
      <vt:lpstr>PULSE: Health promotion exhibition for families</vt:lpstr>
      <vt:lpstr>PowerPoint-præsentation</vt:lpstr>
      <vt:lpstr>PULSE: The slightly screwed home</vt:lpstr>
      <vt:lpstr>PowerPoint-præsentation</vt:lpstr>
      <vt:lpstr>Method: Design-based research</vt:lpstr>
      <vt:lpstr>Balancing development and research </vt:lpstr>
      <vt:lpstr>And then we started…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2016-06-08T11:18:23Z</dcterms:created>
  <dcterms:modified xsi:type="dcterms:W3CDTF">2016-06-10T21:53:27Z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:">
    <vt:lpwstr>www.skabelon.dk</vt:lpwstr>
  </property>
</Properties>
</file>