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56" r:id="rId2"/>
    <p:sldId id="389" r:id="rId3"/>
    <p:sldId id="393" r:id="rId4"/>
    <p:sldId id="395" r:id="rId5"/>
    <p:sldId id="396" r:id="rId6"/>
    <p:sldId id="397" r:id="rId7"/>
    <p:sldId id="398" r:id="rId8"/>
    <p:sldId id="391" r:id="rId9"/>
    <p:sldId id="392" r:id="rId10"/>
    <p:sldId id="401" r:id="rId11"/>
    <p:sldId id="402" r:id="rId12"/>
    <p:sldId id="403" r:id="rId13"/>
    <p:sldId id="412" r:id="rId14"/>
    <p:sldId id="404" r:id="rId15"/>
    <p:sldId id="405" r:id="rId16"/>
    <p:sldId id="413" r:id="rId17"/>
    <p:sldId id="406" r:id="rId18"/>
    <p:sldId id="407" r:id="rId19"/>
    <p:sldId id="411" r:id="rId20"/>
    <p:sldId id="414" r:id="rId21"/>
    <p:sldId id="415" r:id="rId22"/>
  </p:sldIdLst>
  <p:sldSz cx="9144000" cy="6858000" type="screen4x3"/>
  <p:notesSz cx="6858000" cy="9144000"/>
  <p:defaultText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416" y="-264"/>
      </p:cViewPr>
      <p:guideLst>
        <p:guide orient="horz" pos="2160"/>
        <p:guide pos="2880"/>
      </p:guideLst>
    </p:cSldViewPr>
  </p:slideViewPr>
  <p:notesTextViewPr>
    <p:cViewPr>
      <p:scale>
        <a:sx n="100" d="100"/>
        <a:sy n="100" d="100"/>
      </p:scale>
      <p:origin x="0" y="0"/>
    </p:cViewPr>
  </p:notesTextViewPr>
  <p:sorterViewPr>
    <p:cViewPr>
      <p:scale>
        <a:sx n="102" d="100"/>
        <a:sy n="102" d="100"/>
      </p:scale>
      <p:origin x="0" y="5064"/>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830808-6D74-E14E-B560-A33818204213}" type="datetimeFigureOut">
              <a:rPr lang="da-DK" smtClean="0"/>
              <a:t>09/06/16</a:t>
            </a:fld>
            <a:endParaRPr lang="da-DK"/>
          </a:p>
        </p:txBody>
      </p:sp>
      <p:sp>
        <p:nvSpPr>
          <p:cNvPr id="4" name="Pladsholder til diasbille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3C7AE0-47B3-454D-9D41-43CB23E0BEB4}" type="slidenum">
              <a:rPr lang="da-DK" smtClean="0"/>
              <a:t>‹nr.›</a:t>
            </a:fld>
            <a:endParaRPr lang="da-DK"/>
          </a:p>
        </p:txBody>
      </p:sp>
    </p:spTree>
    <p:extLst>
      <p:ext uri="{BB962C8B-B14F-4D97-AF65-F5344CB8AC3E}">
        <p14:creationId xmlns:p14="http://schemas.microsoft.com/office/powerpoint/2010/main" val="42275543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BBA68A52-0B0D-224A-81C7-C1805F96FE66}" type="datetimeFigureOut">
              <a:rPr lang="da-DK" smtClean="0"/>
              <a:t>09/06/16</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58802843-2DB2-F949-A00A-740CF27AF5F6}" type="slidenum">
              <a:rPr lang="da-DK" smtClean="0"/>
              <a:t>‹nr.›</a:t>
            </a:fld>
            <a:endParaRPr lang="da-DK"/>
          </a:p>
        </p:txBody>
      </p:sp>
    </p:spTree>
    <p:extLst>
      <p:ext uri="{BB962C8B-B14F-4D97-AF65-F5344CB8AC3E}">
        <p14:creationId xmlns:p14="http://schemas.microsoft.com/office/powerpoint/2010/main" val="2865973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BBA68A52-0B0D-224A-81C7-C1805F96FE66}" type="datetimeFigureOut">
              <a:rPr lang="da-DK" smtClean="0"/>
              <a:t>09/06/16</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58802843-2DB2-F949-A00A-740CF27AF5F6}" type="slidenum">
              <a:rPr lang="da-DK" smtClean="0"/>
              <a:t>‹nr.›</a:t>
            </a:fld>
            <a:endParaRPr lang="da-DK"/>
          </a:p>
        </p:txBody>
      </p:sp>
    </p:spTree>
    <p:extLst>
      <p:ext uri="{BB962C8B-B14F-4D97-AF65-F5344CB8AC3E}">
        <p14:creationId xmlns:p14="http://schemas.microsoft.com/office/powerpoint/2010/main" val="4003866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BBA68A52-0B0D-224A-81C7-C1805F96FE66}" type="datetimeFigureOut">
              <a:rPr lang="da-DK" smtClean="0"/>
              <a:t>09/06/16</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58802843-2DB2-F949-A00A-740CF27AF5F6}" type="slidenum">
              <a:rPr lang="da-DK" smtClean="0"/>
              <a:t>‹nr.›</a:t>
            </a:fld>
            <a:endParaRPr lang="da-DK"/>
          </a:p>
        </p:txBody>
      </p:sp>
    </p:spTree>
    <p:extLst>
      <p:ext uri="{BB962C8B-B14F-4D97-AF65-F5344CB8AC3E}">
        <p14:creationId xmlns:p14="http://schemas.microsoft.com/office/powerpoint/2010/main" val="4030486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indhold 2"/>
          <p:cNvSpPr>
            <a:spLocks noGrp="1"/>
          </p:cNvSpPr>
          <p:nvPr>
            <p:ph idx="1"/>
          </p:nvPr>
        </p:nvSpPr>
        <p:spPr/>
        <p:txBody>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BBA68A52-0B0D-224A-81C7-C1805F96FE66}" type="datetimeFigureOut">
              <a:rPr lang="da-DK" smtClean="0"/>
              <a:t>09/06/16</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58802843-2DB2-F949-A00A-740CF27AF5F6}" type="slidenum">
              <a:rPr lang="da-DK" smtClean="0"/>
              <a:t>‹nr.›</a:t>
            </a:fld>
            <a:endParaRPr lang="da-DK"/>
          </a:p>
        </p:txBody>
      </p:sp>
    </p:spTree>
    <p:extLst>
      <p:ext uri="{BB962C8B-B14F-4D97-AF65-F5344CB8AC3E}">
        <p14:creationId xmlns:p14="http://schemas.microsoft.com/office/powerpoint/2010/main" val="2003485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teksttypografierne i masteren</a:t>
            </a:r>
          </a:p>
        </p:txBody>
      </p:sp>
      <p:sp>
        <p:nvSpPr>
          <p:cNvPr id="4" name="Pladsholder til dato 3"/>
          <p:cNvSpPr>
            <a:spLocks noGrp="1"/>
          </p:cNvSpPr>
          <p:nvPr>
            <p:ph type="dt" sz="half" idx="10"/>
          </p:nvPr>
        </p:nvSpPr>
        <p:spPr/>
        <p:txBody>
          <a:bodyPr/>
          <a:lstStyle/>
          <a:p>
            <a:fld id="{BBA68A52-0B0D-224A-81C7-C1805F96FE66}" type="datetimeFigureOut">
              <a:rPr lang="da-DK" smtClean="0"/>
              <a:t>09/06/16</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58802843-2DB2-F949-A00A-740CF27AF5F6}" type="slidenum">
              <a:rPr lang="da-DK" smtClean="0"/>
              <a:t>‹nr.›</a:t>
            </a:fld>
            <a:endParaRPr lang="da-DK"/>
          </a:p>
        </p:txBody>
      </p:sp>
    </p:spTree>
    <p:extLst>
      <p:ext uri="{BB962C8B-B14F-4D97-AF65-F5344CB8AC3E}">
        <p14:creationId xmlns:p14="http://schemas.microsoft.com/office/powerpoint/2010/main" val="1097408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BBA68A52-0B0D-224A-81C7-C1805F96FE66}" type="datetimeFigureOut">
              <a:rPr lang="da-DK" smtClean="0"/>
              <a:t>09/06/16</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58802843-2DB2-F949-A00A-740CF27AF5F6}" type="slidenum">
              <a:rPr lang="da-DK" smtClean="0"/>
              <a:t>‹nr.›</a:t>
            </a:fld>
            <a:endParaRPr lang="da-DK"/>
          </a:p>
        </p:txBody>
      </p:sp>
    </p:spTree>
    <p:extLst>
      <p:ext uri="{BB962C8B-B14F-4D97-AF65-F5344CB8AC3E}">
        <p14:creationId xmlns:p14="http://schemas.microsoft.com/office/powerpoint/2010/main" val="3435863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teksttypografierne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teksttypografierne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BBA68A52-0B0D-224A-81C7-C1805F96FE66}" type="datetimeFigureOut">
              <a:rPr lang="da-DK" smtClean="0"/>
              <a:t>09/06/16</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58802843-2DB2-F949-A00A-740CF27AF5F6}" type="slidenum">
              <a:rPr lang="da-DK" smtClean="0"/>
              <a:t>‹nr.›</a:t>
            </a:fld>
            <a:endParaRPr lang="da-DK"/>
          </a:p>
        </p:txBody>
      </p:sp>
    </p:spTree>
    <p:extLst>
      <p:ext uri="{BB962C8B-B14F-4D97-AF65-F5344CB8AC3E}">
        <p14:creationId xmlns:p14="http://schemas.microsoft.com/office/powerpoint/2010/main" val="542645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dato 2"/>
          <p:cNvSpPr>
            <a:spLocks noGrp="1"/>
          </p:cNvSpPr>
          <p:nvPr>
            <p:ph type="dt" sz="half" idx="10"/>
          </p:nvPr>
        </p:nvSpPr>
        <p:spPr/>
        <p:txBody>
          <a:bodyPr/>
          <a:lstStyle/>
          <a:p>
            <a:fld id="{BBA68A52-0B0D-224A-81C7-C1805F96FE66}" type="datetimeFigureOut">
              <a:rPr lang="da-DK" smtClean="0"/>
              <a:t>09/06/16</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58802843-2DB2-F949-A00A-740CF27AF5F6}" type="slidenum">
              <a:rPr lang="da-DK" smtClean="0"/>
              <a:t>‹nr.›</a:t>
            </a:fld>
            <a:endParaRPr lang="da-DK"/>
          </a:p>
        </p:txBody>
      </p:sp>
    </p:spTree>
    <p:extLst>
      <p:ext uri="{BB962C8B-B14F-4D97-AF65-F5344CB8AC3E}">
        <p14:creationId xmlns:p14="http://schemas.microsoft.com/office/powerpoint/2010/main" val="1353734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BBA68A52-0B0D-224A-81C7-C1805F96FE66}" type="datetimeFigureOut">
              <a:rPr lang="da-DK" smtClean="0"/>
              <a:t>09/06/16</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58802843-2DB2-F949-A00A-740CF27AF5F6}" type="slidenum">
              <a:rPr lang="da-DK" smtClean="0"/>
              <a:t>‹nr.›</a:t>
            </a:fld>
            <a:endParaRPr lang="da-DK"/>
          </a:p>
        </p:txBody>
      </p:sp>
    </p:spTree>
    <p:extLst>
      <p:ext uri="{BB962C8B-B14F-4D97-AF65-F5344CB8AC3E}">
        <p14:creationId xmlns:p14="http://schemas.microsoft.com/office/powerpoint/2010/main" val="2637849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teksttypografierne i masteren</a:t>
            </a:r>
          </a:p>
        </p:txBody>
      </p:sp>
      <p:sp>
        <p:nvSpPr>
          <p:cNvPr id="5" name="Pladsholder til dato 4"/>
          <p:cNvSpPr>
            <a:spLocks noGrp="1"/>
          </p:cNvSpPr>
          <p:nvPr>
            <p:ph type="dt" sz="half" idx="10"/>
          </p:nvPr>
        </p:nvSpPr>
        <p:spPr/>
        <p:txBody>
          <a:bodyPr/>
          <a:lstStyle/>
          <a:p>
            <a:fld id="{BBA68A52-0B0D-224A-81C7-C1805F96FE66}" type="datetimeFigureOut">
              <a:rPr lang="da-DK" smtClean="0"/>
              <a:t>09/06/16</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58802843-2DB2-F949-A00A-740CF27AF5F6}" type="slidenum">
              <a:rPr lang="da-DK" smtClean="0"/>
              <a:t>‹nr.›</a:t>
            </a:fld>
            <a:endParaRPr lang="da-DK"/>
          </a:p>
        </p:txBody>
      </p:sp>
    </p:spTree>
    <p:extLst>
      <p:ext uri="{BB962C8B-B14F-4D97-AF65-F5344CB8AC3E}">
        <p14:creationId xmlns:p14="http://schemas.microsoft.com/office/powerpoint/2010/main" val="3010579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teksttypografierne i masteren</a:t>
            </a:r>
          </a:p>
        </p:txBody>
      </p:sp>
      <p:sp>
        <p:nvSpPr>
          <p:cNvPr id="5" name="Pladsholder til dato 4"/>
          <p:cNvSpPr>
            <a:spLocks noGrp="1"/>
          </p:cNvSpPr>
          <p:nvPr>
            <p:ph type="dt" sz="half" idx="10"/>
          </p:nvPr>
        </p:nvSpPr>
        <p:spPr/>
        <p:txBody>
          <a:bodyPr/>
          <a:lstStyle/>
          <a:p>
            <a:fld id="{BBA68A52-0B0D-224A-81C7-C1805F96FE66}" type="datetimeFigureOut">
              <a:rPr lang="da-DK" smtClean="0"/>
              <a:t>09/06/16</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58802843-2DB2-F949-A00A-740CF27AF5F6}" type="slidenum">
              <a:rPr lang="da-DK" smtClean="0"/>
              <a:t>‹nr.›</a:t>
            </a:fld>
            <a:endParaRPr lang="da-DK"/>
          </a:p>
        </p:txBody>
      </p:sp>
    </p:spTree>
    <p:extLst>
      <p:ext uri="{BB962C8B-B14F-4D97-AF65-F5344CB8AC3E}">
        <p14:creationId xmlns:p14="http://schemas.microsoft.com/office/powerpoint/2010/main" val="98844164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i masteren</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A68A52-0B0D-224A-81C7-C1805F96FE66}" type="datetimeFigureOut">
              <a:rPr lang="da-DK" smtClean="0"/>
              <a:t>09/06/16</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802843-2DB2-F949-A00A-740CF27AF5F6}" type="slidenum">
              <a:rPr lang="da-DK" smtClean="0"/>
              <a:t>‹nr.›</a:t>
            </a:fld>
            <a:endParaRPr lang="da-DK"/>
          </a:p>
        </p:txBody>
      </p:sp>
    </p:spTree>
    <p:extLst>
      <p:ext uri="{BB962C8B-B14F-4D97-AF65-F5344CB8AC3E}">
        <p14:creationId xmlns:p14="http://schemas.microsoft.com/office/powerpoint/2010/main" val="29329846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0" y="152401"/>
            <a:ext cx="9144000" cy="3397250"/>
          </a:xfrm>
        </p:spPr>
        <p:txBody>
          <a:bodyPr>
            <a:normAutofit fontScale="90000"/>
          </a:bodyPr>
          <a:lstStyle/>
          <a:p>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
            </a:r>
            <a:br>
              <a:rPr lang="en-GB" dirty="0" smtClean="0"/>
            </a:br>
            <a:r>
              <a:rPr lang="en-GB" dirty="0" smtClean="0"/>
              <a:t/>
            </a:r>
            <a:br>
              <a:rPr lang="en-GB" dirty="0" smtClean="0"/>
            </a:br>
            <a:r>
              <a:rPr lang="en-GB" dirty="0"/>
              <a:t/>
            </a:r>
            <a:br>
              <a:rPr lang="en-GB" dirty="0"/>
            </a:br>
            <a:r>
              <a:rPr lang="en-GB" dirty="0" smtClean="0"/>
              <a:t/>
            </a:r>
            <a:br>
              <a:rPr lang="en-GB" dirty="0" smtClean="0"/>
            </a:br>
            <a:r>
              <a:rPr lang="da-DK" b="1" dirty="0" err="1"/>
              <a:t>Finding</a:t>
            </a:r>
            <a:r>
              <a:rPr lang="da-DK" b="1" dirty="0"/>
              <a:t> a </a:t>
            </a:r>
            <a:r>
              <a:rPr lang="da-DK" b="1" dirty="0" err="1"/>
              <a:t>common</a:t>
            </a:r>
            <a:r>
              <a:rPr lang="da-DK" b="1" dirty="0"/>
              <a:t> </a:t>
            </a:r>
            <a:r>
              <a:rPr lang="da-DK" b="1" dirty="0" err="1" smtClean="0"/>
              <a:t>ground</a:t>
            </a:r>
            <a:r>
              <a:rPr lang="da-DK" b="1" dirty="0"/>
              <a:t/>
            </a:r>
            <a:br>
              <a:rPr lang="da-DK" b="1" dirty="0"/>
            </a:br>
            <a:r>
              <a:rPr lang="da-DK" b="1" dirty="0" smtClean="0"/>
              <a:t>for </a:t>
            </a:r>
            <a:r>
              <a:rPr lang="da-DK" b="1" dirty="0" err="1"/>
              <a:t>practitioners</a:t>
            </a:r>
            <a:r>
              <a:rPr lang="da-DK" b="1" dirty="0"/>
              <a:t> and </a:t>
            </a:r>
            <a:r>
              <a:rPr lang="da-DK" b="1" dirty="0" err="1" smtClean="0"/>
              <a:t>theorists</a:t>
            </a:r>
            <a:r>
              <a:rPr lang="da-DK" b="1" dirty="0"/>
              <a:t/>
            </a:r>
            <a:br>
              <a:rPr lang="da-DK" b="1" dirty="0"/>
            </a:br>
            <a:r>
              <a:rPr lang="da-DK" b="1" dirty="0" err="1" smtClean="0"/>
              <a:t>within</a:t>
            </a:r>
            <a:r>
              <a:rPr lang="da-DK" b="1" dirty="0" smtClean="0"/>
              <a:t> </a:t>
            </a:r>
            <a:r>
              <a:rPr lang="da-DK" b="1" dirty="0" err="1"/>
              <a:t>learning</a:t>
            </a:r>
            <a:r>
              <a:rPr lang="en-GB" dirty="0" smtClean="0"/>
              <a:t/>
            </a:r>
            <a:br>
              <a:rPr lang="en-GB" dirty="0" smtClean="0"/>
            </a:br>
            <a:r>
              <a:rPr lang="en-GB" dirty="0" smtClean="0"/>
              <a:t/>
            </a:r>
            <a:br>
              <a:rPr lang="en-GB" dirty="0" smtClean="0"/>
            </a:br>
            <a:endParaRPr lang="da-DK" dirty="0"/>
          </a:p>
        </p:txBody>
      </p:sp>
      <p:sp>
        <p:nvSpPr>
          <p:cNvPr id="3" name="Undertitel 2"/>
          <p:cNvSpPr>
            <a:spLocks noGrp="1"/>
          </p:cNvSpPr>
          <p:nvPr>
            <p:ph type="subTitle" idx="1"/>
          </p:nvPr>
        </p:nvSpPr>
        <p:spPr>
          <a:xfrm>
            <a:off x="508000" y="6223000"/>
            <a:ext cx="8204200" cy="406400"/>
          </a:xfrm>
        </p:spPr>
        <p:txBody>
          <a:bodyPr>
            <a:normAutofit fontScale="77500" lnSpcReduction="20000"/>
          </a:bodyPr>
          <a:lstStyle/>
          <a:p>
            <a:pPr algn="l"/>
            <a:r>
              <a:rPr lang="da-DK" dirty="0" smtClean="0"/>
              <a:t>Asger Hoeg Consulting				        ECSITE, 10 June 2016</a:t>
            </a:r>
            <a:endParaRPr lang="da-DK" dirty="0"/>
          </a:p>
        </p:txBody>
      </p:sp>
    </p:spTree>
    <p:extLst>
      <p:ext uri="{BB962C8B-B14F-4D97-AF65-F5344CB8AC3E}">
        <p14:creationId xmlns:p14="http://schemas.microsoft.com/office/powerpoint/2010/main" val="17859977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0" y="152401"/>
            <a:ext cx="9144000" cy="3397250"/>
          </a:xfrm>
        </p:spPr>
        <p:txBody>
          <a:bodyPr>
            <a:normAutofit fontScale="90000"/>
          </a:bodyPr>
          <a:lstStyle/>
          <a:p>
            <a:r>
              <a:rPr lang="en-GB" b="1" dirty="0" smtClean="0"/>
              <a:t/>
            </a:r>
            <a:br>
              <a:rPr lang="en-GB" b="1" dirty="0" smtClean="0"/>
            </a:br>
            <a:r>
              <a:rPr lang="en-GB" b="1" dirty="0"/>
              <a:t/>
            </a:r>
            <a:br>
              <a:rPr lang="en-GB" b="1" dirty="0"/>
            </a:br>
            <a:r>
              <a:rPr lang="en-GB" b="1" dirty="0" smtClean="0"/>
              <a:t/>
            </a:r>
            <a:br>
              <a:rPr lang="en-GB" b="1" dirty="0" smtClean="0"/>
            </a:br>
            <a:r>
              <a:rPr lang="en-GB" b="1" dirty="0" smtClean="0"/>
              <a:t/>
            </a:r>
            <a:br>
              <a:rPr lang="en-GB" b="1" dirty="0" smtClean="0"/>
            </a:br>
            <a:r>
              <a:rPr lang="en-GB" b="1" dirty="0" smtClean="0"/>
              <a:t>Special project:</a:t>
            </a:r>
            <a:br>
              <a:rPr lang="en-GB" b="1" dirty="0" smtClean="0"/>
            </a:br>
            <a:r>
              <a:rPr lang="en-GB" b="1" dirty="0" smtClean="0"/>
              <a:t>The European Exhibition Evaluation Tool.</a:t>
            </a:r>
            <a:br>
              <a:rPr lang="en-GB" b="1" dirty="0" smtClean="0"/>
            </a:br>
            <a:r>
              <a:rPr lang="en-GB" b="1" dirty="0" smtClean="0"/>
              <a:t>EEET</a:t>
            </a:r>
            <a:br>
              <a:rPr lang="en-GB" b="1" dirty="0" smtClean="0"/>
            </a:br>
            <a:r>
              <a:rPr lang="en-GB" b="1" dirty="0" err="1" smtClean="0"/>
              <a:t>VilVite</a:t>
            </a:r>
            <a:r>
              <a:rPr lang="en-GB" b="1" dirty="0" smtClean="0"/>
              <a:t>, </a:t>
            </a:r>
            <a:r>
              <a:rPr lang="en-GB" b="1" dirty="0" err="1" smtClean="0"/>
              <a:t>Techmania</a:t>
            </a:r>
            <a:r>
              <a:rPr lang="en-GB" b="1" dirty="0" smtClean="0"/>
              <a:t>, Copernicus, </a:t>
            </a:r>
            <a:r>
              <a:rPr lang="en-GB" b="1" dirty="0" err="1" smtClean="0"/>
              <a:t>Hüttinger</a:t>
            </a:r>
            <a:r>
              <a:rPr lang="en-GB" b="1" dirty="0" smtClean="0"/>
              <a:t>, </a:t>
            </a:r>
            <a:r>
              <a:rPr lang="en-GB" b="1" dirty="0" err="1" smtClean="0"/>
              <a:t>Technopolis</a:t>
            </a:r>
            <a:r>
              <a:rPr lang="en-GB" b="1" dirty="0" smtClean="0"/>
              <a:t> and Experimentarium</a:t>
            </a:r>
            <a:br>
              <a:rPr lang="en-GB" b="1" dirty="0" smtClean="0"/>
            </a:br>
            <a:r>
              <a:rPr lang="en-GB" b="1" dirty="0"/>
              <a:t/>
            </a:r>
            <a:br>
              <a:rPr lang="en-GB" b="1" dirty="0"/>
            </a:br>
            <a:r>
              <a:rPr lang="en-GB" b="1" dirty="0" smtClean="0"/>
              <a:t>Several hours of footage from two cameras pointing at one exhibit:</a:t>
            </a:r>
            <a:br>
              <a:rPr lang="en-GB" b="1" dirty="0" smtClean="0"/>
            </a:br>
            <a:r>
              <a:rPr lang="en-GB" b="1" dirty="0" smtClean="0"/>
              <a:t>What did the visitors actually do???</a:t>
            </a:r>
            <a:endParaRPr lang="da-DK" dirty="0"/>
          </a:p>
        </p:txBody>
      </p:sp>
      <p:sp>
        <p:nvSpPr>
          <p:cNvPr id="3" name="Undertitel 2"/>
          <p:cNvSpPr>
            <a:spLocks noGrp="1"/>
          </p:cNvSpPr>
          <p:nvPr>
            <p:ph type="subTitle" idx="1"/>
          </p:nvPr>
        </p:nvSpPr>
        <p:spPr>
          <a:xfrm>
            <a:off x="508000" y="6223000"/>
            <a:ext cx="8204200" cy="406400"/>
          </a:xfrm>
        </p:spPr>
        <p:txBody>
          <a:bodyPr>
            <a:normAutofit fontScale="77500" lnSpcReduction="20000"/>
          </a:bodyPr>
          <a:lstStyle/>
          <a:p>
            <a:pPr algn="l"/>
            <a:r>
              <a:rPr lang="da-DK" dirty="0" smtClean="0"/>
              <a:t>Asger </a:t>
            </a:r>
            <a:r>
              <a:rPr lang="da-DK" smtClean="0"/>
              <a:t>Hoeg Consulting</a:t>
            </a:r>
            <a:r>
              <a:rPr lang="da-DK" dirty="0" smtClean="0"/>
              <a:t>				 </a:t>
            </a:r>
            <a:r>
              <a:rPr lang="da-DK" smtClean="0"/>
              <a:t>       ECSITE</a:t>
            </a:r>
            <a:r>
              <a:rPr lang="da-DK" dirty="0" smtClean="0"/>
              <a:t>, 10 June 2016</a:t>
            </a:r>
            <a:endParaRPr lang="da-DK" dirty="0"/>
          </a:p>
        </p:txBody>
      </p:sp>
    </p:spTree>
    <p:extLst>
      <p:ext uri="{BB962C8B-B14F-4D97-AF65-F5344CB8AC3E}">
        <p14:creationId xmlns:p14="http://schemas.microsoft.com/office/powerpoint/2010/main" val="92821461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0" y="152401"/>
            <a:ext cx="9144000" cy="3397250"/>
          </a:xfrm>
        </p:spPr>
        <p:txBody>
          <a:bodyPr>
            <a:normAutofit fontScale="90000"/>
          </a:bodyPr>
          <a:lstStyle/>
          <a:p>
            <a:r>
              <a:rPr lang="en-GB" b="1" dirty="0" smtClean="0"/>
              <a:t/>
            </a:r>
            <a:br>
              <a:rPr lang="en-GB" b="1" dirty="0" smtClean="0"/>
            </a:br>
            <a:r>
              <a:rPr lang="en-GB" b="1" dirty="0"/>
              <a:t/>
            </a:r>
            <a:br>
              <a:rPr lang="en-GB" b="1" dirty="0"/>
            </a:br>
            <a:r>
              <a:rPr lang="en-GB" b="1" dirty="0" smtClean="0"/>
              <a:t/>
            </a:r>
            <a:br>
              <a:rPr lang="en-GB" b="1" dirty="0" smtClean="0"/>
            </a:br>
            <a:r>
              <a:rPr lang="en-GB" b="1" dirty="0" smtClean="0"/>
              <a:t/>
            </a:r>
            <a:br>
              <a:rPr lang="en-GB" b="1" dirty="0" smtClean="0"/>
            </a:br>
            <a:r>
              <a:rPr lang="en-GB" b="1" dirty="0" smtClean="0"/>
              <a:t>Results?</a:t>
            </a:r>
            <a:br>
              <a:rPr lang="en-GB" b="1" dirty="0" smtClean="0"/>
            </a:br>
            <a:r>
              <a:rPr lang="en-GB" b="1" dirty="0" smtClean="0"/>
              <a:t>Visitors like to be guided (not too much)</a:t>
            </a:r>
            <a:br>
              <a:rPr lang="en-GB" b="1" dirty="0" smtClean="0"/>
            </a:br>
            <a:r>
              <a:rPr lang="en-GB" b="1" dirty="0" smtClean="0"/>
              <a:t>Visitors do NOT read the text</a:t>
            </a:r>
            <a:br>
              <a:rPr lang="en-GB" b="1" dirty="0" smtClean="0"/>
            </a:br>
            <a:r>
              <a:rPr lang="en-GB" b="1" dirty="0" smtClean="0"/>
              <a:t>Visitors love experiments when their body is a part of the experiment</a:t>
            </a:r>
            <a:br>
              <a:rPr lang="en-GB" b="1" dirty="0" smtClean="0"/>
            </a:br>
            <a:r>
              <a:rPr lang="en-GB" b="1" dirty="0" smtClean="0"/>
              <a:t>Use embodied cognition</a:t>
            </a:r>
            <a:br>
              <a:rPr lang="en-GB" b="1" dirty="0" smtClean="0"/>
            </a:br>
            <a:r>
              <a:rPr lang="en-GB" b="1" dirty="0" smtClean="0"/>
              <a:t>The more the teacher prepare the visit, the greater the outcome for the class</a:t>
            </a:r>
            <a:endParaRPr lang="da-DK" dirty="0"/>
          </a:p>
        </p:txBody>
      </p:sp>
      <p:sp>
        <p:nvSpPr>
          <p:cNvPr id="3" name="Undertitel 2"/>
          <p:cNvSpPr>
            <a:spLocks noGrp="1"/>
          </p:cNvSpPr>
          <p:nvPr>
            <p:ph type="subTitle" idx="1"/>
          </p:nvPr>
        </p:nvSpPr>
        <p:spPr>
          <a:xfrm>
            <a:off x="508000" y="6223000"/>
            <a:ext cx="8204200" cy="406400"/>
          </a:xfrm>
        </p:spPr>
        <p:txBody>
          <a:bodyPr>
            <a:normAutofit fontScale="77500" lnSpcReduction="20000"/>
          </a:bodyPr>
          <a:lstStyle/>
          <a:p>
            <a:pPr algn="l"/>
            <a:r>
              <a:rPr lang="da-DK" dirty="0" smtClean="0"/>
              <a:t>Asger </a:t>
            </a:r>
            <a:r>
              <a:rPr lang="da-DK" smtClean="0"/>
              <a:t>Hoeg Consulting</a:t>
            </a:r>
            <a:r>
              <a:rPr lang="da-DK" dirty="0" smtClean="0"/>
              <a:t>				 </a:t>
            </a:r>
            <a:r>
              <a:rPr lang="da-DK" smtClean="0"/>
              <a:t>       ECSITE</a:t>
            </a:r>
            <a:r>
              <a:rPr lang="da-DK" dirty="0" smtClean="0"/>
              <a:t>, 10 June 2016</a:t>
            </a:r>
            <a:endParaRPr lang="da-DK" dirty="0"/>
          </a:p>
        </p:txBody>
      </p:sp>
    </p:spTree>
    <p:extLst>
      <p:ext uri="{BB962C8B-B14F-4D97-AF65-F5344CB8AC3E}">
        <p14:creationId xmlns:p14="http://schemas.microsoft.com/office/powerpoint/2010/main" val="282120599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0" y="152401"/>
            <a:ext cx="9144000" cy="3397250"/>
          </a:xfrm>
        </p:spPr>
        <p:txBody>
          <a:bodyPr>
            <a:normAutofit fontScale="90000"/>
          </a:bodyPr>
          <a:lstStyle/>
          <a:p>
            <a:r>
              <a:rPr lang="en-GB" b="1" dirty="0" smtClean="0"/>
              <a:t/>
            </a:r>
            <a:br>
              <a:rPr lang="en-GB" b="1" dirty="0" smtClean="0"/>
            </a:br>
            <a:r>
              <a:rPr lang="en-GB" b="1" dirty="0"/>
              <a:t/>
            </a:r>
            <a:br>
              <a:rPr lang="en-GB" b="1" dirty="0"/>
            </a:br>
            <a:r>
              <a:rPr lang="en-GB" b="1" dirty="0" smtClean="0"/>
              <a:t/>
            </a:r>
            <a:br>
              <a:rPr lang="en-GB" b="1" dirty="0" smtClean="0"/>
            </a:br>
            <a:r>
              <a:rPr lang="en-GB" b="1" dirty="0" smtClean="0"/>
              <a:t/>
            </a:r>
            <a:br>
              <a:rPr lang="en-GB" b="1" dirty="0" smtClean="0"/>
            </a:br>
            <a:r>
              <a:rPr lang="en-GB" b="1" dirty="0" smtClean="0"/>
              <a:t>Results?</a:t>
            </a:r>
            <a:br>
              <a:rPr lang="en-GB" b="1" dirty="0" smtClean="0"/>
            </a:br>
            <a:r>
              <a:rPr lang="en-GB" b="1" dirty="0" smtClean="0"/>
              <a:t>60% of the visitors visit Experimentarium because they expect to learn more about science and technology</a:t>
            </a:r>
            <a:br>
              <a:rPr lang="en-GB" b="1" dirty="0" smtClean="0"/>
            </a:br>
            <a:r>
              <a:rPr lang="en-GB" b="1" dirty="0" smtClean="0"/>
              <a:t>After the visit, 60% claim that they have learned something</a:t>
            </a:r>
            <a:br>
              <a:rPr lang="en-GB" b="1" dirty="0" smtClean="0"/>
            </a:br>
            <a:r>
              <a:rPr lang="en-GB" b="1" dirty="0" smtClean="0"/>
              <a:t>But a lot of what they really learn is subconscious</a:t>
            </a:r>
            <a:endParaRPr lang="da-DK" dirty="0"/>
          </a:p>
        </p:txBody>
      </p:sp>
      <p:sp>
        <p:nvSpPr>
          <p:cNvPr id="3" name="Undertitel 2"/>
          <p:cNvSpPr>
            <a:spLocks noGrp="1"/>
          </p:cNvSpPr>
          <p:nvPr>
            <p:ph type="subTitle" idx="1"/>
          </p:nvPr>
        </p:nvSpPr>
        <p:spPr>
          <a:xfrm>
            <a:off x="508000" y="6223000"/>
            <a:ext cx="8204200" cy="406400"/>
          </a:xfrm>
        </p:spPr>
        <p:txBody>
          <a:bodyPr>
            <a:normAutofit fontScale="77500" lnSpcReduction="20000"/>
          </a:bodyPr>
          <a:lstStyle/>
          <a:p>
            <a:pPr algn="l"/>
            <a:r>
              <a:rPr lang="da-DK" dirty="0" smtClean="0"/>
              <a:t>Asger </a:t>
            </a:r>
            <a:r>
              <a:rPr lang="da-DK" smtClean="0"/>
              <a:t>Hoeg Consulting</a:t>
            </a:r>
            <a:r>
              <a:rPr lang="da-DK" dirty="0" smtClean="0"/>
              <a:t>				 </a:t>
            </a:r>
            <a:r>
              <a:rPr lang="da-DK" smtClean="0"/>
              <a:t>       ECSITE</a:t>
            </a:r>
            <a:r>
              <a:rPr lang="da-DK" dirty="0" smtClean="0"/>
              <a:t>, 10 June 2016</a:t>
            </a:r>
            <a:endParaRPr lang="da-DK" dirty="0"/>
          </a:p>
        </p:txBody>
      </p:sp>
    </p:spTree>
    <p:extLst>
      <p:ext uri="{BB962C8B-B14F-4D97-AF65-F5344CB8AC3E}">
        <p14:creationId xmlns:p14="http://schemas.microsoft.com/office/powerpoint/2010/main" val="95062975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0" y="152401"/>
            <a:ext cx="9144000" cy="3397250"/>
          </a:xfrm>
        </p:spPr>
        <p:txBody>
          <a:bodyPr>
            <a:normAutofit fontScale="90000"/>
          </a:bodyPr>
          <a:lstStyle/>
          <a:p>
            <a:r>
              <a:rPr lang="en-GB" b="1" dirty="0" smtClean="0"/>
              <a:t/>
            </a:r>
            <a:br>
              <a:rPr lang="en-GB" b="1" dirty="0" smtClean="0"/>
            </a:br>
            <a:r>
              <a:rPr lang="en-GB" b="1" dirty="0"/>
              <a:t/>
            </a:r>
            <a:br>
              <a:rPr lang="en-GB" b="1" dirty="0"/>
            </a:br>
            <a:r>
              <a:rPr lang="en-GB" b="1" dirty="0" smtClean="0"/>
              <a:t/>
            </a:r>
            <a:br>
              <a:rPr lang="en-GB" b="1" dirty="0" smtClean="0"/>
            </a:br>
            <a:r>
              <a:rPr lang="en-GB" b="1" dirty="0" smtClean="0"/>
              <a:t/>
            </a:r>
            <a:br>
              <a:rPr lang="en-GB" b="1" dirty="0" smtClean="0"/>
            </a:br>
            <a:r>
              <a:rPr lang="en-GB" b="1" dirty="0" smtClean="0"/>
              <a:t>Results?</a:t>
            </a:r>
            <a:br>
              <a:rPr lang="en-GB" b="1" dirty="0" smtClean="0"/>
            </a:br>
            <a:r>
              <a:rPr lang="en-GB" b="1" dirty="0" smtClean="0"/>
              <a:t>Establish a community “around” the exhibition and invite the visitors</a:t>
            </a:r>
            <a:br>
              <a:rPr lang="en-GB" b="1" dirty="0" smtClean="0"/>
            </a:br>
            <a:r>
              <a:rPr lang="en-GB" b="1" dirty="0" smtClean="0"/>
              <a:t>to join this community</a:t>
            </a:r>
            <a:br>
              <a:rPr lang="en-GB" b="1" dirty="0" smtClean="0"/>
            </a:br>
            <a:r>
              <a:rPr lang="en-GB" b="1" dirty="0" smtClean="0"/>
              <a:t>Curate your exhibition with different cues beside the classical hands-on experiments: Animal, fish, artefacts, art etc.</a:t>
            </a:r>
            <a:endParaRPr lang="da-DK" dirty="0"/>
          </a:p>
        </p:txBody>
      </p:sp>
      <p:sp>
        <p:nvSpPr>
          <p:cNvPr id="3" name="Undertitel 2"/>
          <p:cNvSpPr>
            <a:spLocks noGrp="1"/>
          </p:cNvSpPr>
          <p:nvPr>
            <p:ph type="subTitle" idx="1"/>
          </p:nvPr>
        </p:nvSpPr>
        <p:spPr>
          <a:xfrm>
            <a:off x="508000" y="6223000"/>
            <a:ext cx="8204200" cy="406400"/>
          </a:xfrm>
        </p:spPr>
        <p:txBody>
          <a:bodyPr>
            <a:normAutofit fontScale="77500" lnSpcReduction="20000"/>
          </a:bodyPr>
          <a:lstStyle/>
          <a:p>
            <a:pPr algn="l"/>
            <a:r>
              <a:rPr lang="da-DK" dirty="0" smtClean="0"/>
              <a:t>Asger </a:t>
            </a:r>
            <a:r>
              <a:rPr lang="da-DK" smtClean="0"/>
              <a:t>Hoeg Consulting</a:t>
            </a:r>
            <a:r>
              <a:rPr lang="da-DK" dirty="0" smtClean="0"/>
              <a:t>				 </a:t>
            </a:r>
            <a:r>
              <a:rPr lang="da-DK" smtClean="0"/>
              <a:t>       ECSITE</a:t>
            </a:r>
            <a:r>
              <a:rPr lang="da-DK" dirty="0" smtClean="0"/>
              <a:t>, 10 June 2016</a:t>
            </a:r>
            <a:endParaRPr lang="da-DK" dirty="0"/>
          </a:p>
        </p:txBody>
      </p:sp>
    </p:spTree>
    <p:extLst>
      <p:ext uri="{BB962C8B-B14F-4D97-AF65-F5344CB8AC3E}">
        <p14:creationId xmlns:p14="http://schemas.microsoft.com/office/powerpoint/2010/main" val="228426939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2987824" y="1412776"/>
            <a:ext cx="2520000" cy="2520000"/>
          </a:xfrm>
          <a:prstGeom prst="ellipse">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da-DK" dirty="0">
                <a:solidFill>
                  <a:srgbClr val="000000"/>
                </a:solidFill>
              </a:rPr>
              <a:t>Science </a:t>
            </a:r>
            <a:r>
              <a:rPr lang="da-DK" dirty="0" err="1">
                <a:solidFill>
                  <a:srgbClr val="000000"/>
                </a:solidFill>
              </a:rPr>
              <a:t>Exhibition</a:t>
            </a:r>
            <a:r>
              <a:rPr lang="da-DK" dirty="0">
                <a:solidFill>
                  <a:srgbClr val="000000"/>
                </a:solidFill>
              </a:rPr>
              <a:t> Centre</a:t>
            </a:r>
          </a:p>
        </p:txBody>
      </p:sp>
      <p:sp>
        <p:nvSpPr>
          <p:cNvPr id="10" name="Ellipse 9"/>
          <p:cNvSpPr/>
          <p:nvPr/>
        </p:nvSpPr>
        <p:spPr>
          <a:xfrm>
            <a:off x="1403648" y="3573016"/>
            <a:ext cx="2497275" cy="2491114"/>
          </a:xfrm>
          <a:prstGeom prst="ellipse">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da-DK" dirty="0">
                <a:solidFill>
                  <a:srgbClr val="000000"/>
                </a:solidFill>
              </a:rPr>
              <a:t>Science Media Centre</a:t>
            </a:r>
          </a:p>
        </p:txBody>
      </p:sp>
      <p:sp>
        <p:nvSpPr>
          <p:cNvPr id="11" name="Ellipse 10"/>
          <p:cNvSpPr/>
          <p:nvPr/>
        </p:nvSpPr>
        <p:spPr>
          <a:xfrm>
            <a:off x="4716016" y="3356992"/>
            <a:ext cx="2520000" cy="2520000"/>
          </a:xfrm>
          <a:prstGeom prst="ellipse">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da-DK" dirty="0">
                <a:solidFill>
                  <a:schemeClr val="tx1"/>
                </a:solidFill>
              </a:rPr>
              <a:t>Science Learning Centre</a:t>
            </a:r>
          </a:p>
        </p:txBody>
      </p:sp>
      <p:sp>
        <p:nvSpPr>
          <p:cNvPr id="20" name="Titel 1"/>
          <p:cNvSpPr txBox="1">
            <a:spLocks/>
          </p:cNvSpPr>
          <p:nvPr/>
        </p:nvSpPr>
        <p:spPr>
          <a:xfrm>
            <a:off x="174625" y="25400"/>
            <a:ext cx="8969375" cy="165100"/>
          </a:xfrm>
          <a:prstGeom prst="rect">
            <a:avLst/>
          </a:prstGeom>
        </p:spPr>
        <p:txBody>
          <a:bodyPr anchor="ctr">
            <a:normAutofit fontScale="25000" lnSpcReduction="20000"/>
          </a:bodyPr>
          <a:lstStyle/>
          <a:p>
            <a:pPr defTabSz="457200" eaLnBrk="1" fontAlgn="auto" hangingPunct="1">
              <a:spcAft>
                <a:spcPts val="0"/>
              </a:spcAft>
              <a:defRPr/>
            </a:pPr>
            <a:endParaRPr lang="da-DK" sz="4400" dirty="0">
              <a:solidFill>
                <a:schemeClr val="bg1"/>
              </a:solidFill>
              <a:latin typeface="Helvetica"/>
              <a:ea typeface="+mj-ea"/>
              <a:cs typeface="Helvetica"/>
            </a:endParaRPr>
          </a:p>
        </p:txBody>
      </p:sp>
      <p:sp>
        <p:nvSpPr>
          <p:cNvPr id="13" name="Ellipse 12"/>
          <p:cNvSpPr/>
          <p:nvPr/>
        </p:nvSpPr>
        <p:spPr>
          <a:xfrm>
            <a:off x="3365443" y="3194091"/>
            <a:ext cx="1753846" cy="1727999"/>
          </a:xfrm>
          <a:prstGeom prst="ellipse">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da-DK" dirty="0">
              <a:solidFill>
                <a:srgbClr val="000000"/>
              </a:solidFill>
            </a:endParaRPr>
          </a:p>
        </p:txBody>
      </p:sp>
      <p:sp>
        <p:nvSpPr>
          <p:cNvPr id="44046" name="Tekstboks 6"/>
          <p:cNvSpPr txBox="1">
            <a:spLocks noChangeArrowheads="1"/>
          </p:cNvSpPr>
          <p:nvPr/>
        </p:nvSpPr>
        <p:spPr bwMode="auto">
          <a:xfrm>
            <a:off x="3059113" y="3284538"/>
            <a:ext cx="252095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algn="ctr"/>
            <a:r>
              <a:rPr lang="da-DK">
                <a:solidFill>
                  <a:srgbClr val="000000"/>
                </a:solidFill>
              </a:rPr>
              <a:t>Science communi-cation and researchn</a:t>
            </a:r>
          </a:p>
          <a:p>
            <a:pPr algn="ctr"/>
            <a:endParaRPr lang="da-DK" sz="1600" i="1">
              <a:solidFill>
                <a:srgbClr val="000000"/>
              </a:solidFill>
            </a:endParaRPr>
          </a:p>
        </p:txBody>
      </p:sp>
    </p:spTree>
    <p:extLst>
      <p:ext uri="{BB962C8B-B14F-4D97-AF65-F5344CB8AC3E}">
        <p14:creationId xmlns:p14="http://schemas.microsoft.com/office/powerpoint/2010/main" val="37692041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0" y="152401"/>
            <a:ext cx="9144000" cy="3397250"/>
          </a:xfrm>
        </p:spPr>
        <p:txBody>
          <a:bodyPr>
            <a:normAutofit fontScale="90000"/>
          </a:bodyPr>
          <a:lstStyle/>
          <a:p>
            <a:r>
              <a:rPr lang="en-GB" b="1" dirty="0" smtClean="0"/>
              <a:t/>
            </a:r>
            <a:br>
              <a:rPr lang="en-GB" b="1" dirty="0" smtClean="0"/>
            </a:br>
            <a:r>
              <a:rPr lang="en-GB" b="1" dirty="0"/>
              <a:t/>
            </a:r>
            <a:br>
              <a:rPr lang="en-GB" b="1" dirty="0"/>
            </a:br>
            <a:r>
              <a:rPr lang="en-GB" b="1" dirty="0" smtClean="0"/>
              <a:t/>
            </a:r>
            <a:br>
              <a:rPr lang="en-GB" b="1" dirty="0" smtClean="0"/>
            </a:br>
            <a:r>
              <a:rPr lang="en-GB" b="1" dirty="0" smtClean="0"/>
              <a:t/>
            </a:r>
            <a:br>
              <a:rPr lang="en-GB" b="1" dirty="0" smtClean="0"/>
            </a:br>
            <a:r>
              <a:rPr lang="en-GB" b="1" dirty="0" smtClean="0"/>
              <a:t>Research in teachers training courses and school projects:</a:t>
            </a:r>
            <a:br>
              <a:rPr lang="en-GB" b="1" dirty="0" smtClean="0"/>
            </a:br>
            <a:r>
              <a:rPr lang="en-GB" b="1" dirty="0" err="1" smtClean="0"/>
              <a:t>MetodeLab</a:t>
            </a:r>
            <a:r>
              <a:rPr lang="en-GB" b="1" dirty="0" smtClean="0"/>
              <a:t/>
            </a:r>
            <a:br>
              <a:rPr lang="en-GB" b="1" dirty="0" smtClean="0"/>
            </a:br>
            <a:r>
              <a:rPr lang="en-GB" b="1" dirty="0" err="1" smtClean="0"/>
              <a:t>Xciters</a:t>
            </a:r>
            <a:r>
              <a:rPr lang="en-GB" b="1" dirty="0" smtClean="0"/>
              <a:t/>
            </a:r>
            <a:br>
              <a:rPr lang="en-GB" b="1" dirty="0" smtClean="0"/>
            </a:br>
            <a:r>
              <a:rPr lang="en-GB" b="1" dirty="0" err="1" smtClean="0"/>
              <a:t>Xciters</a:t>
            </a:r>
            <a:r>
              <a:rPr lang="en-GB" b="1" dirty="0" smtClean="0"/>
              <a:t> Digital</a:t>
            </a:r>
            <a:endParaRPr lang="da-DK" dirty="0"/>
          </a:p>
        </p:txBody>
      </p:sp>
      <p:sp>
        <p:nvSpPr>
          <p:cNvPr id="3" name="Undertitel 2"/>
          <p:cNvSpPr>
            <a:spLocks noGrp="1"/>
          </p:cNvSpPr>
          <p:nvPr>
            <p:ph type="subTitle" idx="1"/>
          </p:nvPr>
        </p:nvSpPr>
        <p:spPr>
          <a:xfrm>
            <a:off x="508000" y="6223000"/>
            <a:ext cx="8204200" cy="406400"/>
          </a:xfrm>
        </p:spPr>
        <p:txBody>
          <a:bodyPr>
            <a:normAutofit fontScale="77500" lnSpcReduction="20000"/>
          </a:bodyPr>
          <a:lstStyle/>
          <a:p>
            <a:pPr algn="l"/>
            <a:r>
              <a:rPr lang="da-DK" dirty="0" smtClean="0"/>
              <a:t>Asger </a:t>
            </a:r>
            <a:r>
              <a:rPr lang="da-DK" smtClean="0"/>
              <a:t>Hoeg Consulting</a:t>
            </a:r>
            <a:r>
              <a:rPr lang="da-DK" dirty="0" smtClean="0"/>
              <a:t>				 </a:t>
            </a:r>
            <a:r>
              <a:rPr lang="da-DK" smtClean="0"/>
              <a:t>       ECSITE</a:t>
            </a:r>
            <a:r>
              <a:rPr lang="da-DK" dirty="0" smtClean="0"/>
              <a:t>, 10 June 2016</a:t>
            </a:r>
            <a:endParaRPr lang="da-DK" dirty="0"/>
          </a:p>
        </p:txBody>
      </p:sp>
    </p:spTree>
    <p:extLst>
      <p:ext uri="{BB962C8B-B14F-4D97-AF65-F5344CB8AC3E}">
        <p14:creationId xmlns:p14="http://schemas.microsoft.com/office/powerpoint/2010/main" val="326111799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2987824" y="1412776"/>
            <a:ext cx="2520000" cy="2520000"/>
          </a:xfrm>
          <a:prstGeom prst="ellipse">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da-DK" dirty="0">
                <a:solidFill>
                  <a:srgbClr val="000000"/>
                </a:solidFill>
              </a:rPr>
              <a:t>Science </a:t>
            </a:r>
            <a:r>
              <a:rPr lang="da-DK" dirty="0" err="1">
                <a:solidFill>
                  <a:srgbClr val="000000"/>
                </a:solidFill>
              </a:rPr>
              <a:t>Exhibition</a:t>
            </a:r>
            <a:r>
              <a:rPr lang="da-DK" dirty="0">
                <a:solidFill>
                  <a:srgbClr val="000000"/>
                </a:solidFill>
              </a:rPr>
              <a:t> Centre</a:t>
            </a:r>
          </a:p>
        </p:txBody>
      </p:sp>
      <p:sp>
        <p:nvSpPr>
          <p:cNvPr id="10" name="Ellipse 9"/>
          <p:cNvSpPr/>
          <p:nvPr/>
        </p:nvSpPr>
        <p:spPr>
          <a:xfrm>
            <a:off x="1403648" y="3573016"/>
            <a:ext cx="2497275" cy="2491114"/>
          </a:xfrm>
          <a:prstGeom prst="ellipse">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da-DK" dirty="0">
                <a:solidFill>
                  <a:srgbClr val="000000"/>
                </a:solidFill>
              </a:rPr>
              <a:t>Science Media Centre</a:t>
            </a:r>
          </a:p>
        </p:txBody>
      </p:sp>
      <p:sp>
        <p:nvSpPr>
          <p:cNvPr id="11" name="Ellipse 10"/>
          <p:cNvSpPr/>
          <p:nvPr/>
        </p:nvSpPr>
        <p:spPr>
          <a:xfrm>
            <a:off x="4716016" y="3356992"/>
            <a:ext cx="2520000" cy="2520000"/>
          </a:xfrm>
          <a:prstGeom prst="ellipse">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da-DK" dirty="0">
                <a:solidFill>
                  <a:schemeClr val="tx1"/>
                </a:solidFill>
              </a:rPr>
              <a:t>Science Learning Centre</a:t>
            </a:r>
          </a:p>
        </p:txBody>
      </p:sp>
      <p:sp>
        <p:nvSpPr>
          <p:cNvPr id="20" name="Titel 1"/>
          <p:cNvSpPr txBox="1">
            <a:spLocks/>
          </p:cNvSpPr>
          <p:nvPr/>
        </p:nvSpPr>
        <p:spPr>
          <a:xfrm>
            <a:off x="174625" y="25400"/>
            <a:ext cx="8969375" cy="165100"/>
          </a:xfrm>
          <a:prstGeom prst="rect">
            <a:avLst/>
          </a:prstGeom>
        </p:spPr>
        <p:txBody>
          <a:bodyPr anchor="ctr">
            <a:normAutofit fontScale="25000" lnSpcReduction="20000"/>
          </a:bodyPr>
          <a:lstStyle/>
          <a:p>
            <a:pPr defTabSz="457200" eaLnBrk="1" fontAlgn="auto" hangingPunct="1">
              <a:spcAft>
                <a:spcPts val="0"/>
              </a:spcAft>
              <a:defRPr/>
            </a:pPr>
            <a:endParaRPr lang="da-DK" sz="4400" dirty="0">
              <a:solidFill>
                <a:schemeClr val="bg1"/>
              </a:solidFill>
              <a:latin typeface="Helvetica"/>
              <a:ea typeface="+mj-ea"/>
              <a:cs typeface="Helvetica"/>
            </a:endParaRPr>
          </a:p>
        </p:txBody>
      </p:sp>
      <p:sp>
        <p:nvSpPr>
          <p:cNvPr id="13" name="Ellipse 12"/>
          <p:cNvSpPr/>
          <p:nvPr/>
        </p:nvSpPr>
        <p:spPr>
          <a:xfrm>
            <a:off x="3365443" y="3194091"/>
            <a:ext cx="1753846" cy="1727999"/>
          </a:xfrm>
          <a:prstGeom prst="ellipse">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da-DK" dirty="0">
              <a:solidFill>
                <a:srgbClr val="000000"/>
              </a:solidFill>
            </a:endParaRPr>
          </a:p>
        </p:txBody>
      </p:sp>
      <p:sp>
        <p:nvSpPr>
          <p:cNvPr id="44046" name="Tekstboks 6"/>
          <p:cNvSpPr txBox="1">
            <a:spLocks noChangeArrowheads="1"/>
          </p:cNvSpPr>
          <p:nvPr/>
        </p:nvSpPr>
        <p:spPr bwMode="auto">
          <a:xfrm>
            <a:off x="3059113" y="3284538"/>
            <a:ext cx="252095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algn="ctr"/>
            <a:r>
              <a:rPr lang="da-DK">
                <a:solidFill>
                  <a:srgbClr val="000000"/>
                </a:solidFill>
              </a:rPr>
              <a:t>Science communi-cation and researchn</a:t>
            </a:r>
          </a:p>
          <a:p>
            <a:pPr algn="ctr"/>
            <a:endParaRPr lang="da-DK" sz="1600" i="1">
              <a:solidFill>
                <a:srgbClr val="000000"/>
              </a:solidFill>
            </a:endParaRPr>
          </a:p>
        </p:txBody>
      </p:sp>
    </p:spTree>
    <p:extLst>
      <p:ext uri="{BB962C8B-B14F-4D97-AF65-F5344CB8AC3E}">
        <p14:creationId xmlns:p14="http://schemas.microsoft.com/office/powerpoint/2010/main" val="12863549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0" y="152401"/>
            <a:ext cx="9144000" cy="3397250"/>
          </a:xfrm>
        </p:spPr>
        <p:txBody>
          <a:bodyPr>
            <a:normAutofit fontScale="90000"/>
          </a:bodyPr>
          <a:lstStyle/>
          <a:p>
            <a:r>
              <a:rPr lang="en-GB" b="1" dirty="0" smtClean="0"/>
              <a:t/>
            </a:r>
            <a:br>
              <a:rPr lang="en-GB" b="1" dirty="0" smtClean="0"/>
            </a:br>
            <a:r>
              <a:rPr lang="en-GB" b="1" dirty="0"/>
              <a:t/>
            </a:r>
            <a:br>
              <a:rPr lang="en-GB" b="1" dirty="0"/>
            </a:br>
            <a:r>
              <a:rPr lang="en-GB" b="1" dirty="0" smtClean="0"/>
              <a:t/>
            </a:r>
            <a:br>
              <a:rPr lang="en-GB" b="1" dirty="0" smtClean="0"/>
            </a:br>
            <a:r>
              <a:rPr lang="en-GB" b="1" dirty="0" smtClean="0"/>
              <a:t/>
            </a:r>
            <a:br>
              <a:rPr lang="en-GB" b="1" dirty="0" smtClean="0"/>
            </a:br>
            <a:r>
              <a:rPr lang="en-GB" b="1" dirty="0" smtClean="0"/>
              <a:t>Research in science media?</a:t>
            </a:r>
            <a:br>
              <a:rPr lang="en-GB" b="1" dirty="0" smtClean="0"/>
            </a:br>
            <a:r>
              <a:rPr lang="en-GB" b="1" dirty="0" smtClean="0"/>
              <a:t>Experimentarium was promised</a:t>
            </a:r>
            <a:br>
              <a:rPr lang="en-GB" b="1" dirty="0" smtClean="0"/>
            </a:br>
            <a:r>
              <a:rPr lang="en-GB" b="1" dirty="0" smtClean="0"/>
              <a:t>2 million Euro to set up</a:t>
            </a:r>
            <a:br>
              <a:rPr lang="en-GB" b="1" dirty="0" smtClean="0"/>
            </a:br>
            <a:r>
              <a:rPr lang="en-GB" b="1" dirty="0" smtClean="0"/>
              <a:t>a Science Media Research Centre</a:t>
            </a:r>
            <a:br>
              <a:rPr lang="en-GB" b="1" dirty="0" smtClean="0"/>
            </a:br>
            <a:r>
              <a:rPr lang="en-GB" b="1" dirty="0" smtClean="0"/>
              <a:t>if The Danish Universities would collaborate with Experimentarium</a:t>
            </a:r>
            <a:endParaRPr lang="da-DK" dirty="0"/>
          </a:p>
        </p:txBody>
      </p:sp>
      <p:sp>
        <p:nvSpPr>
          <p:cNvPr id="3" name="Undertitel 2"/>
          <p:cNvSpPr>
            <a:spLocks noGrp="1"/>
          </p:cNvSpPr>
          <p:nvPr>
            <p:ph type="subTitle" idx="1"/>
          </p:nvPr>
        </p:nvSpPr>
        <p:spPr>
          <a:xfrm>
            <a:off x="508000" y="6223000"/>
            <a:ext cx="8204200" cy="406400"/>
          </a:xfrm>
        </p:spPr>
        <p:txBody>
          <a:bodyPr>
            <a:normAutofit fontScale="77500" lnSpcReduction="20000"/>
          </a:bodyPr>
          <a:lstStyle/>
          <a:p>
            <a:pPr algn="l"/>
            <a:r>
              <a:rPr lang="da-DK" dirty="0" smtClean="0"/>
              <a:t>Asger </a:t>
            </a:r>
            <a:r>
              <a:rPr lang="da-DK" smtClean="0"/>
              <a:t>Hoeg Consulting</a:t>
            </a:r>
            <a:r>
              <a:rPr lang="da-DK" dirty="0" smtClean="0"/>
              <a:t>				 </a:t>
            </a:r>
            <a:r>
              <a:rPr lang="da-DK" smtClean="0"/>
              <a:t>       ECSITE</a:t>
            </a:r>
            <a:r>
              <a:rPr lang="da-DK" dirty="0" smtClean="0"/>
              <a:t>, 10 June 2016</a:t>
            </a:r>
            <a:endParaRPr lang="da-DK" dirty="0"/>
          </a:p>
        </p:txBody>
      </p:sp>
    </p:spTree>
    <p:extLst>
      <p:ext uri="{BB962C8B-B14F-4D97-AF65-F5344CB8AC3E}">
        <p14:creationId xmlns:p14="http://schemas.microsoft.com/office/powerpoint/2010/main" val="83243956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0" y="152401"/>
            <a:ext cx="9144000" cy="3397250"/>
          </a:xfrm>
        </p:spPr>
        <p:txBody>
          <a:bodyPr>
            <a:normAutofit fontScale="90000"/>
          </a:bodyPr>
          <a:lstStyle/>
          <a:p>
            <a:r>
              <a:rPr lang="en-GB" b="1" dirty="0" smtClean="0"/>
              <a:t/>
            </a:r>
            <a:br>
              <a:rPr lang="en-GB" b="1" dirty="0" smtClean="0"/>
            </a:br>
            <a:r>
              <a:rPr lang="en-GB" b="1" dirty="0"/>
              <a:t/>
            </a:r>
            <a:br>
              <a:rPr lang="en-GB" b="1" dirty="0"/>
            </a:br>
            <a:r>
              <a:rPr lang="en-GB" b="1" dirty="0" smtClean="0"/>
              <a:t/>
            </a:r>
            <a:br>
              <a:rPr lang="en-GB" b="1" dirty="0" smtClean="0"/>
            </a:br>
            <a:r>
              <a:rPr lang="en-GB" b="1" dirty="0" smtClean="0"/>
              <a:t/>
            </a:r>
            <a:br>
              <a:rPr lang="en-GB" b="1" dirty="0" smtClean="0"/>
            </a:br>
            <a:r>
              <a:rPr lang="en-GB" b="1" dirty="0" smtClean="0"/>
              <a:t>But the Universities wanted to lead this research themselves</a:t>
            </a:r>
            <a:br>
              <a:rPr lang="en-GB" b="1" dirty="0" smtClean="0"/>
            </a:br>
            <a:r>
              <a:rPr lang="en-GB" b="1" dirty="0"/>
              <a:t/>
            </a:r>
            <a:br>
              <a:rPr lang="en-GB" b="1" dirty="0"/>
            </a:br>
            <a:r>
              <a:rPr lang="en-GB" b="1" dirty="0" smtClean="0"/>
              <a:t>And therefore, the donation was never effectuated</a:t>
            </a:r>
            <a:endParaRPr lang="da-DK" dirty="0"/>
          </a:p>
        </p:txBody>
      </p:sp>
      <p:sp>
        <p:nvSpPr>
          <p:cNvPr id="3" name="Undertitel 2"/>
          <p:cNvSpPr>
            <a:spLocks noGrp="1"/>
          </p:cNvSpPr>
          <p:nvPr>
            <p:ph type="subTitle" idx="1"/>
          </p:nvPr>
        </p:nvSpPr>
        <p:spPr>
          <a:xfrm>
            <a:off x="508000" y="6223000"/>
            <a:ext cx="8204200" cy="406400"/>
          </a:xfrm>
        </p:spPr>
        <p:txBody>
          <a:bodyPr>
            <a:normAutofit fontScale="77500" lnSpcReduction="20000"/>
          </a:bodyPr>
          <a:lstStyle/>
          <a:p>
            <a:pPr algn="l"/>
            <a:r>
              <a:rPr lang="da-DK" dirty="0" smtClean="0"/>
              <a:t>Asger </a:t>
            </a:r>
            <a:r>
              <a:rPr lang="da-DK" smtClean="0"/>
              <a:t>Hoeg Consulting</a:t>
            </a:r>
            <a:r>
              <a:rPr lang="da-DK" dirty="0" smtClean="0"/>
              <a:t>				 </a:t>
            </a:r>
            <a:r>
              <a:rPr lang="da-DK" smtClean="0"/>
              <a:t>       ECSITE</a:t>
            </a:r>
            <a:r>
              <a:rPr lang="da-DK" dirty="0" smtClean="0"/>
              <a:t>, 10 June 2016</a:t>
            </a:r>
            <a:endParaRPr lang="da-DK" dirty="0"/>
          </a:p>
        </p:txBody>
      </p:sp>
    </p:spTree>
    <p:extLst>
      <p:ext uri="{BB962C8B-B14F-4D97-AF65-F5344CB8AC3E}">
        <p14:creationId xmlns:p14="http://schemas.microsoft.com/office/powerpoint/2010/main" val="145371736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0" y="152401"/>
            <a:ext cx="9144000" cy="3397250"/>
          </a:xfrm>
        </p:spPr>
        <p:txBody>
          <a:bodyPr>
            <a:normAutofit fontScale="90000"/>
          </a:bodyPr>
          <a:lstStyle/>
          <a:p>
            <a:r>
              <a:rPr lang="en-GB" b="1" dirty="0" smtClean="0"/>
              <a:t/>
            </a:r>
            <a:br>
              <a:rPr lang="en-GB" b="1" dirty="0" smtClean="0"/>
            </a:br>
            <a:r>
              <a:rPr lang="en-GB" b="1" dirty="0"/>
              <a:t/>
            </a:r>
            <a:br>
              <a:rPr lang="en-GB" b="1" dirty="0"/>
            </a:br>
            <a:r>
              <a:rPr lang="en-GB" b="1" dirty="0" smtClean="0"/>
              <a:t/>
            </a:r>
            <a:br>
              <a:rPr lang="en-GB" b="1" dirty="0" smtClean="0"/>
            </a:br>
            <a:r>
              <a:rPr lang="en-GB" b="1" dirty="0" smtClean="0"/>
              <a:t/>
            </a:r>
            <a:br>
              <a:rPr lang="en-GB" b="1" dirty="0" smtClean="0"/>
            </a:br>
            <a:r>
              <a:rPr lang="en-GB" b="1" dirty="0" smtClean="0"/>
              <a:t>Conclusion:</a:t>
            </a:r>
            <a:br>
              <a:rPr lang="en-GB" b="1" dirty="0" smtClean="0"/>
            </a:br>
            <a:r>
              <a:rPr lang="en-GB" b="1" dirty="0" smtClean="0"/>
              <a:t>Our USP is </a:t>
            </a:r>
            <a:r>
              <a:rPr lang="en-GB" b="1" u="sng" dirty="0" smtClean="0"/>
              <a:t>science communication</a:t>
            </a:r>
            <a:r>
              <a:rPr lang="en-GB" b="1" dirty="0" smtClean="0"/>
              <a:t/>
            </a:r>
            <a:br>
              <a:rPr lang="en-GB" b="1" dirty="0" smtClean="0"/>
            </a:br>
            <a:r>
              <a:rPr lang="en-GB" b="1" u="sng" dirty="0" smtClean="0"/>
              <a:t>Science communication </a:t>
            </a:r>
            <a:r>
              <a:rPr lang="en-GB" b="1" dirty="0" smtClean="0"/>
              <a:t>is difficult</a:t>
            </a:r>
            <a:r>
              <a:rPr lang="en-GB" b="1" dirty="0" smtClean="0"/>
              <a:t>,</a:t>
            </a:r>
            <a:br>
              <a:rPr lang="en-GB" b="1" dirty="0" smtClean="0"/>
            </a:br>
            <a:r>
              <a:rPr lang="en-GB" b="1" dirty="0" smtClean="0"/>
              <a:t>and </a:t>
            </a:r>
            <a:r>
              <a:rPr lang="en-GB" b="1" dirty="0" smtClean="0"/>
              <a:t>we are THE EXPERTS</a:t>
            </a:r>
            <a:br>
              <a:rPr lang="en-GB" b="1" dirty="0" smtClean="0"/>
            </a:br>
            <a:r>
              <a:rPr lang="en-GB" b="1" dirty="0" smtClean="0"/>
              <a:t>But new technology change the possibilities and </a:t>
            </a:r>
            <a:r>
              <a:rPr lang="en-GB" b="1" dirty="0" smtClean="0"/>
              <a:t>change our </a:t>
            </a:r>
            <a:r>
              <a:rPr lang="en-GB" b="1" dirty="0" smtClean="0"/>
              <a:t>visitors</a:t>
            </a:r>
            <a:br>
              <a:rPr lang="en-GB" b="1" dirty="0" smtClean="0"/>
            </a:br>
            <a:r>
              <a:rPr lang="en-GB" b="1" dirty="0" smtClean="0"/>
              <a:t>Therefore, we must </a:t>
            </a:r>
            <a:r>
              <a:rPr lang="en-GB" b="1" dirty="0" smtClean="0"/>
              <a:t>always</a:t>
            </a:r>
            <a:br>
              <a:rPr lang="en-GB" b="1" dirty="0" smtClean="0"/>
            </a:br>
            <a:r>
              <a:rPr lang="en-GB" b="1" smtClean="0"/>
              <a:t>conduct research</a:t>
            </a:r>
            <a:br>
              <a:rPr lang="en-GB" b="1" smtClean="0"/>
            </a:br>
            <a:r>
              <a:rPr lang="en-GB" b="1" smtClean="0"/>
              <a:t>to </a:t>
            </a:r>
            <a:r>
              <a:rPr lang="en-GB" b="1" dirty="0" smtClean="0"/>
              <a:t>be at the forefront</a:t>
            </a:r>
            <a:endParaRPr lang="da-DK" dirty="0"/>
          </a:p>
        </p:txBody>
      </p:sp>
      <p:sp>
        <p:nvSpPr>
          <p:cNvPr id="3" name="Undertitel 2"/>
          <p:cNvSpPr>
            <a:spLocks noGrp="1"/>
          </p:cNvSpPr>
          <p:nvPr>
            <p:ph type="subTitle" idx="1"/>
          </p:nvPr>
        </p:nvSpPr>
        <p:spPr>
          <a:xfrm>
            <a:off x="508000" y="6223000"/>
            <a:ext cx="8204200" cy="406400"/>
          </a:xfrm>
        </p:spPr>
        <p:txBody>
          <a:bodyPr>
            <a:normAutofit fontScale="77500" lnSpcReduction="20000"/>
          </a:bodyPr>
          <a:lstStyle/>
          <a:p>
            <a:pPr algn="l"/>
            <a:r>
              <a:rPr lang="da-DK" dirty="0" smtClean="0"/>
              <a:t>Asger </a:t>
            </a:r>
            <a:r>
              <a:rPr lang="da-DK" smtClean="0"/>
              <a:t>Hoeg Consulting</a:t>
            </a:r>
            <a:r>
              <a:rPr lang="da-DK" dirty="0" smtClean="0"/>
              <a:t>				 </a:t>
            </a:r>
            <a:r>
              <a:rPr lang="da-DK" smtClean="0"/>
              <a:t>       ECSITE</a:t>
            </a:r>
            <a:r>
              <a:rPr lang="da-DK" dirty="0" smtClean="0"/>
              <a:t>, 10 June 2016</a:t>
            </a:r>
            <a:endParaRPr lang="da-DK" dirty="0"/>
          </a:p>
        </p:txBody>
      </p:sp>
    </p:spTree>
    <p:extLst>
      <p:ext uri="{BB962C8B-B14F-4D97-AF65-F5344CB8AC3E}">
        <p14:creationId xmlns:p14="http://schemas.microsoft.com/office/powerpoint/2010/main" val="199809193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0" y="152401"/>
            <a:ext cx="9144000" cy="3397250"/>
          </a:xfrm>
        </p:spPr>
        <p:txBody>
          <a:bodyPr>
            <a:normAutofit fontScale="90000"/>
          </a:bodyPr>
          <a:lstStyle/>
          <a:p>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
            </a:r>
            <a:br>
              <a:rPr lang="en-GB" dirty="0" smtClean="0"/>
            </a:br>
            <a:r>
              <a:rPr lang="en-GB" dirty="0" smtClean="0"/>
              <a:t/>
            </a:r>
            <a:br>
              <a:rPr lang="en-GB" dirty="0" smtClean="0"/>
            </a:br>
            <a:r>
              <a:rPr lang="en-GB" dirty="0"/>
              <a:t/>
            </a:r>
            <a:br>
              <a:rPr lang="en-GB" dirty="0"/>
            </a:br>
            <a:r>
              <a:rPr lang="en-GB" dirty="0" smtClean="0"/>
              <a:t/>
            </a:r>
            <a:br>
              <a:rPr lang="en-GB" dirty="0" smtClean="0"/>
            </a:br>
            <a:r>
              <a:rPr lang="en-GB" b="1" dirty="0"/>
              <a:t>Asger Høeg</a:t>
            </a:r>
            <a:br>
              <a:rPr lang="en-GB" b="1" dirty="0"/>
            </a:br>
            <a:r>
              <a:rPr lang="en-GB" b="1" dirty="0" err="1"/>
              <a:t>Experimentarium’s</a:t>
            </a:r>
            <a:r>
              <a:rPr lang="en-GB" b="1" dirty="0"/>
              <a:t> CEO, 1988 – 2014</a:t>
            </a:r>
            <a:br>
              <a:rPr lang="en-GB" b="1" dirty="0"/>
            </a:br>
            <a:r>
              <a:rPr lang="en-GB" b="1" dirty="0"/>
              <a:t>External Lecturer,</a:t>
            </a:r>
            <a:br>
              <a:rPr lang="en-GB" b="1" dirty="0"/>
            </a:br>
            <a:r>
              <a:rPr lang="en-GB" b="1" dirty="0"/>
              <a:t>Copenhagen Business School</a:t>
            </a:r>
            <a:br>
              <a:rPr lang="en-GB" b="1" dirty="0"/>
            </a:br>
            <a:r>
              <a:rPr lang="en-GB" b="1" dirty="0"/>
              <a:t>Master’s Thesis Supervisor</a:t>
            </a:r>
            <a:r>
              <a:rPr lang="en-GB" b="1" dirty="0" smtClean="0"/>
              <a:t/>
            </a:r>
            <a:br>
              <a:rPr lang="en-GB" b="1" dirty="0" smtClean="0"/>
            </a:br>
            <a:r>
              <a:rPr lang="en-GB" dirty="0" smtClean="0"/>
              <a:t/>
            </a:r>
            <a:br>
              <a:rPr lang="en-GB" dirty="0" smtClean="0"/>
            </a:br>
            <a:endParaRPr lang="da-DK" dirty="0"/>
          </a:p>
        </p:txBody>
      </p:sp>
      <p:sp>
        <p:nvSpPr>
          <p:cNvPr id="3" name="Undertitel 2"/>
          <p:cNvSpPr>
            <a:spLocks noGrp="1"/>
          </p:cNvSpPr>
          <p:nvPr>
            <p:ph type="subTitle" idx="1"/>
          </p:nvPr>
        </p:nvSpPr>
        <p:spPr>
          <a:xfrm>
            <a:off x="508000" y="6223000"/>
            <a:ext cx="8204200" cy="406400"/>
          </a:xfrm>
        </p:spPr>
        <p:txBody>
          <a:bodyPr>
            <a:normAutofit fontScale="77500" lnSpcReduction="20000"/>
          </a:bodyPr>
          <a:lstStyle/>
          <a:p>
            <a:pPr algn="l"/>
            <a:r>
              <a:rPr lang="da-DK" dirty="0" smtClean="0"/>
              <a:t>Asger </a:t>
            </a:r>
            <a:r>
              <a:rPr lang="da-DK" smtClean="0"/>
              <a:t>Hoeg Consulting</a:t>
            </a:r>
            <a:r>
              <a:rPr lang="da-DK" dirty="0" smtClean="0"/>
              <a:t>				 </a:t>
            </a:r>
            <a:r>
              <a:rPr lang="da-DK" smtClean="0"/>
              <a:t>       ECSITE</a:t>
            </a:r>
            <a:r>
              <a:rPr lang="da-DK" dirty="0" smtClean="0"/>
              <a:t>, 10 June 2016</a:t>
            </a:r>
            <a:endParaRPr lang="da-DK" dirty="0"/>
          </a:p>
        </p:txBody>
      </p:sp>
    </p:spTree>
    <p:extLst>
      <p:ext uri="{BB962C8B-B14F-4D97-AF65-F5344CB8AC3E}">
        <p14:creationId xmlns:p14="http://schemas.microsoft.com/office/powerpoint/2010/main" val="200883800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0" y="152401"/>
            <a:ext cx="9144000" cy="3397250"/>
          </a:xfrm>
        </p:spPr>
        <p:txBody>
          <a:bodyPr>
            <a:normAutofit fontScale="90000"/>
          </a:bodyPr>
          <a:lstStyle/>
          <a:p>
            <a:r>
              <a:rPr lang="en-GB" b="1" dirty="0" smtClean="0"/>
              <a:t/>
            </a:r>
            <a:br>
              <a:rPr lang="en-GB" b="1" dirty="0" smtClean="0"/>
            </a:br>
            <a:r>
              <a:rPr lang="en-GB" b="1" dirty="0"/>
              <a:t/>
            </a:r>
            <a:br>
              <a:rPr lang="en-GB" b="1" dirty="0"/>
            </a:br>
            <a:r>
              <a:rPr lang="en-GB" b="1" dirty="0" smtClean="0"/>
              <a:t/>
            </a:r>
            <a:br>
              <a:rPr lang="en-GB" b="1" dirty="0" smtClean="0"/>
            </a:br>
            <a:r>
              <a:rPr lang="en-GB" b="1" dirty="0" smtClean="0"/>
              <a:t/>
            </a:r>
            <a:br>
              <a:rPr lang="en-GB" b="1" dirty="0" smtClean="0"/>
            </a:br>
            <a:r>
              <a:rPr lang="en-GB" b="1" dirty="0" smtClean="0"/>
              <a:t>Across Europe,</a:t>
            </a:r>
            <a:br>
              <a:rPr lang="en-GB" b="1" dirty="0" smtClean="0"/>
            </a:br>
            <a:r>
              <a:rPr lang="en-GB" b="1" dirty="0" smtClean="0"/>
              <a:t>our visitors and our exhibitions</a:t>
            </a:r>
            <a:br>
              <a:rPr lang="en-GB" b="1" dirty="0" smtClean="0"/>
            </a:br>
            <a:r>
              <a:rPr lang="en-GB" b="1" dirty="0" smtClean="0"/>
              <a:t>is quite much alike:</a:t>
            </a:r>
            <a:br>
              <a:rPr lang="en-GB" b="1" dirty="0" smtClean="0"/>
            </a:br>
            <a:r>
              <a:rPr lang="en-GB" b="1" dirty="0" smtClean="0"/>
              <a:t>Therefore ECSITE should establish</a:t>
            </a:r>
            <a:br>
              <a:rPr lang="en-GB" b="1" dirty="0" smtClean="0"/>
            </a:br>
            <a:r>
              <a:rPr lang="en-GB" b="1" dirty="0" smtClean="0"/>
              <a:t>a large European research study:</a:t>
            </a:r>
            <a:br>
              <a:rPr lang="en-GB" b="1" dirty="0" smtClean="0"/>
            </a:br>
            <a:r>
              <a:rPr lang="en-GB" b="1" dirty="0" smtClean="0"/>
              <a:t>What makes</a:t>
            </a:r>
            <a:br>
              <a:rPr lang="en-GB" b="1" dirty="0" smtClean="0"/>
            </a:br>
            <a:r>
              <a:rPr lang="en-GB" b="1" dirty="0" smtClean="0"/>
              <a:t>a science centre exhibition</a:t>
            </a:r>
            <a:br>
              <a:rPr lang="en-GB" b="1" dirty="0" smtClean="0"/>
            </a:br>
            <a:r>
              <a:rPr lang="en-GB" b="1" dirty="0" smtClean="0"/>
              <a:t>really great?</a:t>
            </a:r>
            <a:endParaRPr lang="da-DK" dirty="0"/>
          </a:p>
        </p:txBody>
      </p:sp>
      <p:sp>
        <p:nvSpPr>
          <p:cNvPr id="3" name="Undertitel 2"/>
          <p:cNvSpPr>
            <a:spLocks noGrp="1"/>
          </p:cNvSpPr>
          <p:nvPr>
            <p:ph type="subTitle" idx="1"/>
          </p:nvPr>
        </p:nvSpPr>
        <p:spPr>
          <a:xfrm>
            <a:off x="508000" y="6223000"/>
            <a:ext cx="8204200" cy="406400"/>
          </a:xfrm>
        </p:spPr>
        <p:txBody>
          <a:bodyPr>
            <a:normAutofit fontScale="77500" lnSpcReduction="20000"/>
          </a:bodyPr>
          <a:lstStyle/>
          <a:p>
            <a:pPr algn="l"/>
            <a:r>
              <a:rPr lang="da-DK" dirty="0" smtClean="0"/>
              <a:t>Asger </a:t>
            </a:r>
            <a:r>
              <a:rPr lang="da-DK" smtClean="0"/>
              <a:t>Hoeg Consulting</a:t>
            </a:r>
            <a:r>
              <a:rPr lang="da-DK" dirty="0" smtClean="0"/>
              <a:t>				 </a:t>
            </a:r>
            <a:r>
              <a:rPr lang="da-DK" smtClean="0"/>
              <a:t>       ECSITE</a:t>
            </a:r>
            <a:r>
              <a:rPr lang="da-DK" dirty="0" smtClean="0"/>
              <a:t>, 10 June 2016</a:t>
            </a:r>
            <a:endParaRPr lang="da-DK" dirty="0"/>
          </a:p>
        </p:txBody>
      </p:sp>
    </p:spTree>
    <p:extLst>
      <p:ext uri="{BB962C8B-B14F-4D97-AF65-F5344CB8AC3E}">
        <p14:creationId xmlns:p14="http://schemas.microsoft.com/office/powerpoint/2010/main" val="226372864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0" y="152401"/>
            <a:ext cx="9144000" cy="3397250"/>
          </a:xfrm>
        </p:spPr>
        <p:txBody>
          <a:bodyPr>
            <a:normAutofit fontScale="90000"/>
          </a:bodyPr>
          <a:lstStyle/>
          <a:p>
            <a:r>
              <a:rPr lang="en-GB" b="1" dirty="0" smtClean="0"/>
              <a:t/>
            </a:r>
            <a:br>
              <a:rPr lang="en-GB" b="1" dirty="0" smtClean="0"/>
            </a:br>
            <a:r>
              <a:rPr lang="en-GB" b="1" dirty="0"/>
              <a:t/>
            </a:r>
            <a:br>
              <a:rPr lang="en-GB" b="1" dirty="0"/>
            </a:br>
            <a:r>
              <a:rPr lang="en-GB" b="1" dirty="0" smtClean="0"/>
              <a:t/>
            </a:r>
            <a:br>
              <a:rPr lang="en-GB" b="1" dirty="0" smtClean="0"/>
            </a:br>
            <a:r>
              <a:rPr lang="en-GB" b="1" dirty="0" smtClean="0"/>
              <a:t/>
            </a:r>
            <a:br>
              <a:rPr lang="en-GB" b="1" dirty="0" smtClean="0"/>
            </a:br>
            <a:r>
              <a:rPr lang="en-GB" b="1" dirty="0" smtClean="0"/>
              <a:t>Thank you very much</a:t>
            </a:r>
            <a:br>
              <a:rPr lang="en-GB" b="1" dirty="0" smtClean="0"/>
            </a:br>
            <a:r>
              <a:rPr lang="en-GB" b="1" dirty="0" smtClean="0"/>
              <a:t>for your attention!!</a:t>
            </a:r>
            <a:endParaRPr lang="da-DK" dirty="0"/>
          </a:p>
        </p:txBody>
      </p:sp>
      <p:sp>
        <p:nvSpPr>
          <p:cNvPr id="3" name="Undertitel 2"/>
          <p:cNvSpPr>
            <a:spLocks noGrp="1"/>
          </p:cNvSpPr>
          <p:nvPr>
            <p:ph type="subTitle" idx="1"/>
          </p:nvPr>
        </p:nvSpPr>
        <p:spPr>
          <a:xfrm>
            <a:off x="508000" y="6223000"/>
            <a:ext cx="8204200" cy="406400"/>
          </a:xfrm>
        </p:spPr>
        <p:txBody>
          <a:bodyPr>
            <a:normAutofit fontScale="77500" lnSpcReduction="20000"/>
          </a:bodyPr>
          <a:lstStyle/>
          <a:p>
            <a:pPr algn="l"/>
            <a:r>
              <a:rPr lang="da-DK" dirty="0" smtClean="0"/>
              <a:t>Asger </a:t>
            </a:r>
            <a:r>
              <a:rPr lang="da-DK" smtClean="0"/>
              <a:t>Hoeg Consulting</a:t>
            </a:r>
            <a:r>
              <a:rPr lang="da-DK" dirty="0" smtClean="0"/>
              <a:t>				 </a:t>
            </a:r>
            <a:r>
              <a:rPr lang="da-DK" smtClean="0"/>
              <a:t>       ECSITE</a:t>
            </a:r>
            <a:r>
              <a:rPr lang="da-DK" dirty="0" smtClean="0"/>
              <a:t>, 10 June 2016</a:t>
            </a:r>
            <a:endParaRPr lang="da-DK" dirty="0"/>
          </a:p>
        </p:txBody>
      </p:sp>
    </p:spTree>
    <p:extLst>
      <p:ext uri="{BB962C8B-B14F-4D97-AF65-F5344CB8AC3E}">
        <p14:creationId xmlns:p14="http://schemas.microsoft.com/office/powerpoint/2010/main" val="278583402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0" y="152401"/>
            <a:ext cx="9144000" cy="3397250"/>
          </a:xfrm>
        </p:spPr>
        <p:txBody>
          <a:bodyPr>
            <a:normAutofit fontScale="90000"/>
          </a:bodyPr>
          <a:lstStyle/>
          <a:p>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
            </a:r>
            <a:br>
              <a:rPr lang="en-GB" dirty="0" smtClean="0"/>
            </a:br>
            <a:r>
              <a:rPr lang="en-GB" b="1" dirty="0" smtClean="0"/>
              <a:t>I left Experimentarium</a:t>
            </a:r>
            <a:br>
              <a:rPr lang="en-GB" b="1" dirty="0" smtClean="0"/>
            </a:br>
            <a:r>
              <a:rPr lang="en-GB" b="1" dirty="0" smtClean="0"/>
              <a:t>effective 1 January 2016</a:t>
            </a:r>
            <a:br>
              <a:rPr lang="en-GB" b="1" dirty="0" smtClean="0"/>
            </a:br>
            <a:r>
              <a:rPr lang="en-GB" b="1" dirty="0" smtClean="0"/>
              <a:t>and my presentation today</a:t>
            </a:r>
            <a:br>
              <a:rPr lang="en-GB" b="1" dirty="0" smtClean="0"/>
            </a:br>
            <a:r>
              <a:rPr lang="en-GB" b="1" dirty="0" smtClean="0"/>
              <a:t>is NOT presented</a:t>
            </a:r>
            <a:br>
              <a:rPr lang="en-GB" b="1" dirty="0" smtClean="0"/>
            </a:br>
            <a:r>
              <a:rPr lang="en-GB" b="1" dirty="0" smtClean="0"/>
              <a:t>on behalf of Experimentarium</a:t>
            </a:r>
            <a:endParaRPr lang="da-DK" dirty="0"/>
          </a:p>
        </p:txBody>
      </p:sp>
      <p:sp>
        <p:nvSpPr>
          <p:cNvPr id="3" name="Undertitel 2"/>
          <p:cNvSpPr>
            <a:spLocks noGrp="1"/>
          </p:cNvSpPr>
          <p:nvPr>
            <p:ph type="subTitle" idx="1"/>
          </p:nvPr>
        </p:nvSpPr>
        <p:spPr>
          <a:xfrm>
            <a:off x="508000" y="6223000"/>
            <a:ext cx="8204200" cy="406400"/>
          </a:xfrm>
        </p:spPr>
        <p:txBody>
          <a:bodyPr>
            <a:normAutofit fontScale="77500" lnSpcReduction="20000"/>
          </a:bodyPr>
          <a:lstStyle/>
          <a:p>
            <a:pPr algn="l"/>
            <a:r>
              <a:rPr lang="da-DK" dirty="0" smtClean="0"/>
              <a:t>Asger </a:t>
            </a:r>
            <a:r>
              <a:rPr lang="da-DK" smtClean="0"/>
              <a:t>Hoeg Consulting</a:t>
            </a:r>
            <a:r>
              <a:rPr lang="da-DK" dirty="0" smtClean="0"/>
              <a:t>				 </a:t>
            </a:r>
            <a:r>
              <a:rPr lang="da-DK" smtClean="0"/>
              <a:t>       ECSITE</a:t>
            </a:r>
            <a:r>
              <a:rPr lang="da-DK" dirty="0" smtClean="0"/>
              <a:t>, 10 June 2016</a:t>
            </a:r>
            <a:endParaRPr lang="da-DK" dirty="0"/>
          </a:p>
        </p:txBody>
      </p:sp>
    </p:spTree>
    <p:extLst>
      <p:ext uri="{BB962C8B-B14F-4D97-AF65-F5344CB8AC3E}">
        <p14:creationId xmlns:p14="http://schemas.microsoft.com/office/powerpoint/2010/main" val="239026506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2742750" y="1422398"/>
            <a:ext cx="2520000" cy="2520000"/>
          </a:xfrm>
          <a:prstGeom prst="ellipse">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da-DK" dirty="0">
                <a:solidFill>
                  <a:srgbClr val="000000"/>
                </a:solidFill>
              </a:rPr>
              <a:t>Science </a:t>
            </a:r>
            <a:r>
              <a:rPr lang="da-DK" dirty="0" err="1">
                <a:solidFill>
                  <a:srgbClr val="000000"/>
                </a:solidFill>
              </a:rPr>
              <a:t>Exhibition</a:t>
            </a:r>
            <a:r>
              <a:rPr lang="da-DK" dirty="0">
                <a:solidFill>
                  <a:srgbClr val="000000"/>
                </a:solidFill>
              </a:rPr>
              <a:t> Centre</a:t>
            </a:r>
          </a:p>
        </p:txBody>
      </p:sp>
      <p:sp>
        <p:nvSpPr>
          <p:cNvPr id="10" name="Ellipse 9"/>
          <p:cNvSpPr/>
          <p:nvPr/>
        </p:nvSpPr>
        <p:spPr>
          <a:xfrm>
            <a:off x="1955799" y="3935086"/>
            <a:ext cx="2497275" cy="2491114"/>
          </a:xfrm>
          <a:prstGeom prst="ellipse">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da-DK" dirty="0">
                <a:solidFill>
                  <a:srgbClr val="000000"/>
                </a:solidFill>
              </a:rPr>
              <a:t>Science Media Centre</a:t>
            </a:r>
          </a:p>
        </p:txBody>
      </p:sp>
      <p:sp>
        <p:nvSpPr>
          <p:cNvPr id="11" name="Ellipse 10"/>
          <p:cNvSpPr/>
          <p:nvPr/>
        </p:nvSpPr>
        <p:spPr>
          <a:xfrm>
            <a:off x="4541974" y="3390900"/>
            <a:ext cx="2520000" cy="2520000"/>
          </a:xfrm>
          <a:prstGeom prst="ellipse">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da-DK" dirty="0">
                <a:solidFill>
                  <a:schemeClr val="tx1"/>
                </a:solidFill>
              </a:rPr>
              <a:t>Science Learning Centre</a:t>
            </a:r>
          </a:p>
        </p:txBody>
      </p:sp>
      <p:sp>
        <p:nvSpPr>
          <p:cNvPr id="20" name="Titel 1"/>
          <p:cNvSpPr txBox="1">
            <a:spLocks/>
          </p:cNvSpPr>
          <p:nvPr/>
        </p:nvSpPr>
        <p:spPr>
          <a:xfrm>
            <a:off x="174625" y="25400"/>
            <a:ext cx="8969375" cy="1143000"/>
          </a:xfrm>
          <a:prstGeom prst="rect">
            <a:avLst/>
          </a:prstGeom>
        </p:spPr>
        <p:txBody>
          <a:bodyPr anchor="ctr">
            <a:normAutofit/>
          </a:bodyPr>
          <a:lstStyle/>
          <a:p>
            <a:pPr defTabSz="457200" eaLnBrk="1" fontAlgn="auto" hangingPunct="1">
              <a:spcAft>
                <a:spcPts val="0"/>
              </a:spcAft>
              <a:defRPr/>
            </a:pPr>
            <a:r>
              <a:rPr lang="da-DK" sz="4400" dirty="0">
                <a:solidFill>
                  <a:schemeClr val="bg1"/>
                </a:solidFill>
                <a:latin typeface="Helvetica"/>
                <a:ea typeface="+mj-ea"/>
                <a:cs typeface="Helvetica"/>
              </a:rPr>
              <a:t>Experimentarium stands on 3 legs</a:t>
            </a:r>
          </a:p>
        </p:txBody>
      </p:sp>
    </p:spTree>
    <p:extLst>
      <p:ext uri="{BB962C8B-B14F-4D97-AF65-F5344CB8AC3E}">
        <p14:creationId xmlns:p14="http://schemas.microsoft.com/office/powerpoint/2010/main" val="8549887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2742750" y="1422398"/>
            <a:ext cx="2520000" cy="2520000"/>
          </a:xfrm>
          <a:prstGeom prst="ellipse">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da-DK" dirty="0">
                <a:solidFill>
                  <a:srgbClr val="000000"/>
                </a:solidFill>
              </a:rPr>
              <a:t>Science </a:t>
            </a:r>
            <a:r>
              <a:rPr lang="da-DK" dirty="0" err="1">
                <a:solidFill>
                  <a:srgbClr val="000000"/>
                </a:solidFill>
              </a:rPr>
              <a:t>Exhibition</a:t>
            </a:r>
            <a:r>
              <a:rPr lang="da-DK" dirty="0">
                <a:solidFill>
                  <a:srgbClr val="000000"/>
                </a:solidFill>
              </a:rPr>
              <a:t> Centre</a:t>
            </a:r>
          </a:p>
        </p:txBody>
      </p:sp>
      <p:sp>
        <p:nvSpPr>
          <p:cNvPr id="10" name="Ellipse 9"/>
          <p:cNvSpPr/>
          <p:nvPr/>
        </p:nvSpPr>
        <p:spPr>
          <a:xfrm>
            <a:off x="1955799" y="3935086"/>
            <a:ext cx="2497275" cy="2491114"/>
          </a:xfrm>
          <a:prstGeom prst="ellipse">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da-DK" dirty="0">
                <a:solidFill>
                  <a:srgbClr val="000000"/>
                </a:solidFill>
              </a:rPr>
              <a:t>Science Media Centre</a:t>
            </a:r>
          </a:p>
        </p:txBody>
      </p:sp>
      <p:sp>
        <p:nvSpPr>
          <p:cNvPr id="11" name="Ellipse 10"/>
          <p:cNvSpPr/>
          <p:nvPr/>
        </p:nvSpPr>
        <p:spPr>
          <a:xfrm>
            <a:off x="4541974" y="3390900"/>
            <a:ext cx="2520000" cy="2520000"/>
          </a:xfrm>
          <a:prstGeom prst="ellipse">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da-DK" dirty="0">
                <a:solidFill>
                  <a:schemeClr val="tx1"/>
                </a:solidFill>
              </a:rPr>
              <a:t>Science Learning Centre</a:t>
            </a:r>
          </a:p>
        </p:txBody>
      </p:sp>
      <p:sp>
        <p:nvSpPr>
          <p:cNvPr id="13" name="Ellipse 12"/>
          <p:cNvSpPr/>
          <p:nvPr/>
        </p:nvSpPr>
        <p:spPr>
          <a:xfrm>
            <a:off x="3365443" y="3194091"/>
            <a:ext cx="1753846" cy="1727999"/>
          </a:xfrm>
          <a:prstGeom prst="ellipse">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da-DK" dirty="0">
              <a:solidFill>
                <a:srgbClr val="000000"/>
              </a:solidFill>
            </a:endParaRPr>
          </a:p>
        </p:txBody>
      </p:sp>
      <p:sp>
        <p:nvSpPr>
          <p:cNvPr id="43022" name="Tekstboks 6"/>
          <p:cNvSpPr txBox="1">
            <a:spLocks noChangeArrowheads="1"/>
          </p:cNvSpPr>
          <p:nvPr/>
        </p:nvSpPr>
        <p:spPr bwMode="auto">
          <a:xfrm>
            <a:off x="3224213" y="3695700"/>
            <a:ext cx="20383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algn="ctr"/>
            <a:r>
              <a:rPr lang="da-DK">
                <a:solidFill>
                  <a:srgbClr val="000000"/>
                </a:solidFill>
              </a:rPr>
              <a:t>Science communication</a:t>
            </a:r>
            <a:endParaRPr lang="da-DK" sz="1600" i="1">
              <a:solidFill>
                <a:srgbClr val="000000"/>
              </a:solidFill>
            </a:endParaRPr>
          </a:p>
        </p:txBody>
      </p:sp>
    </p:spTree>
    <p:extLst>
      <p:ext uri="{BB962C8B-B14F-4D97-AF65-F5344CB8AC3E}">
        <p14:creationId xmlns:p14="http://schemas.microsoft.com/office/powerpoint/2010/main" val="19696735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2987824" y="1412776"/>
            <a:ext cx="2520000" cy="2520000"/>
          </a:xfrm>
          <a:prstGeom prst="ellipse">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da-DK" dirty="0">
                <a:solidFill>
                  <a:srgbClr val="000000"/>
                </a:solidFill>
              </a:rPr>
              <a:t>Science </a:t>
            </a:r>
            <a:r>
              <a:rPr lang="da-DK" dirty="0" err="1">
                <a:solidFill>
                  <a:srgbClr val="000000"/>
                </a:solidFill>
              </a:rPr>
              <a:t>Exhibition</a:t>
            </a:r>
            <a:r>
              <a:rPr lang="da-DK" dirty="0">
                <a:solidFill>
                  <a:srgbClr val="000000"/>
                </a:solidFill>
              </a:rPr>
              <a:t> Centre</a:t>
            </a:r>
          </a:p>
        </p:txBody>
      </p:sp>
      <p:sp>
        <p:nvSpPr>
          <p:cNvPr id="10" name="Ellipse 9"/>
          <p:cNvSpPr/>
          <p:nvPr/>
        </p:nvSpPr>
        <p:spPr>
          <a:xfrm>
            <a:off x="1403648" y="3573016"/>
            <a:ext cx="2497275" cy="2491114"/>
          </a:xfrm>
          <a:prstGeom prst="ellipse">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da-DK" dirty="0">
                <a:solidFill>
                  <a:srgbClr val="000000"/>
                </a:solidFill>
              </a:rPr>
              <a:t>Science Media Centre</a:t>
            </a:r>
          </a:p>
        </p:txBody>
      </p:sp>
      <p:sp>
        <p:nvSpPr>
          <p:cNvPr id="11" name="Ellipse 10"/>
          <p:cNvSpPr/>
          <p:nvPr/>
        </p:nvSpPr>
        <p:spPr>
          <a:xfrm>
            <a:off x="4716016" y="3356992"/>
            <a:ext cx="2520000" cy="2520000"/>
          </a:xfrm>
          <a:prstGeom prst="ellipse">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da-DK" dirty="0">
                <a:solidFill>
                  <a:schemeClr val="tx1"/>
                </a:solidFill>
              </a:rPr>
              <a:t>Science Learning Centre</a:t>
            </a:r>
          </a:p>
        </p:txBody>
      </p:sp>
      <p:sp>
        <p:nvSpPr>
          <p:cNvPr id="20" name="Titel 1"/>
          <p:cNvSpPr txBox="1">
            <a:spLocks/>
          </p:cNvSpPr>
          <p:nvPr/>
        </p:nvSpPr>
        <p:spPr>
          <a:xfrm>
            <a:off x="174625" y="25400"/>
            <a:ext cx="8969375" cy="165100"/>
          </a:xfrm>
          <a:prstGeom prst="rect">
            <a:avLst/>
          </a:prstGeom>
        </p:spPr>
        <p:txBody>
          <a:bodyPr anchor="ctr">
            <a:normAutofit fontScale="25000" lnSpcReduction="20000"/>
          </a:bodyPr>
          <a:lstStyle/>
          <a:p>
            <a:pPr defTabSz="457200" eaLnBrk="1" fontAlgn="auto" hangingPunct="1">
              <a:spcAft>
                <a:spcPts val="0"/>
              </a:spcAft>
              <a:defRPr/>
            </a:pPr>
            <a:endParaRPr lang="da-DK" sz="4400" dirty="0">
              <a:solidFill>
                <a:schemeClr val="bg1"/>
              </a:solidFill>
              <a:latin typeface="Helvetica"/>
              <a:ea typeface="+mj-ea"/>
              <a:cs typeface="Helvetica"/>
            </a:endParaRPr>
          </a:p>
        </p:txBody>
      </p:sp>
      <p:sp>
        <p:nvSpPr>
          <p:cNvPr id="13" name="Ellipse 12"/>
          <p:cNvSpPr/>
          <p:nvPr/>
        </p:nvSpPr>
        <p:spPr>
          <a:xfrm>
            <a:off x="3365443" y="3194091"/>
            <a:ext cx="1753846" cy="1727999"/>
          </a:xfrm>
          <a:prstGeom prst="ellipse">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da-DK" dirty="0">
              <a:solidFill>
                <a:srgbClr val="000000"/>
              </a:solidFill>
            </a:endParaRPr>
          </a:p>
        </p:txBody>
      </p:sp>
      <p:sp>
        <p:nvSpPr>
          <p:cNvPr id="44046" name="Tekstboks 6"/>
          <p:cNvSpPr txBox="1">
            <a:spLocks noChangeArrowheads="1"/>
          </p:cNvSpPr>
          <p:nvPr/>
        </p:nvSpPr>
        <p:spPr bwMode="auto">
          <a:xfrm>
            <a:off x="3059113" y="3284538"/>
            <a:ext cx="252095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algn="ctr"/>
            <a:r>
              <a:rPr lang="da-DK">
                <a:solidFill>
                  <a:srgbClr val="000000"/>
                </a:solidFill>
              </a:rPr>
              <a:t>Science communi-cation and researchn</a:t>
            </a:r>
          </a:p>
          <a:p>
            <a:pPr algn="ctr"/>
            <a:endParaRPr lang="da-DK" sz="1600" i="1">
              <a:solidFill>
                <a:srgbClr val="000000"/>
              </a:solidFill>
            </a:endParaRPr>
          </a:p>
        </p:txBody>
      </p:sp>
    </p:spTree>
    <p:extLst>
      <p:ext uri="{BB962C8B-B14F-4D97-AF65-F5344CB8AC3E}">
        <p14:creationId xmlns:p14="http://schemas.microsoft.com/office/powerpoint/2010/main" val="35382250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p:cNvSpPr txBox="1">
            <a:spLocks/>
          </p:cNvSpPr>
          <p:nvPr/>
        </p:nvSpPr>
        <p:spPr>
          <a:xfrm>
            <a:off x="174625" y="25400"/>
            <a:ext cx="5375275" cy="1143000"/>
          </a:xfrm>
          <a:prstGeom prst="rect">
            <a:avLst/>
          </a:prstGeom>
        </p:spPr>
        <p:txBody>
          <a:bodyPr anchor="ctr">
            <a:normAutofit/>
          </a:bodyPr>
          <a:lstStyle/>
          <a:p>
            <a:pPr defTabSz="457200" eaLnBrk="1" fontAlgn="auto" hangingPunct="1">
              <a:spcAft>
                <a:spcPts val="0"/>
              </a:spcAft>
              <a:defRPr/>
            </a:pPr>
            <a:r>
              <a:rPr lang="da-DK" sz="4400" dirty="0" smtClean="0">
                <a:solidFill>
                  <a:schemeClr val="bg1"/>
                </a:solidFill>
                <a:latin typeface="Helvetica"/>
                <a:ea typeface="+mj-ea"/>
                <a:cs typeface="Helvetica"/>
              </a:rPr>
              <a:t> </a:t>
            </a:r>
            <a:r>
              <a:rPr lang="da-DK" sz="4400" dirty="0">
                <a:solidFill>
                  <a:schemeClr val="bg1"/>
                </a:solidFill>
                <a:latin typeface="Helvetica"/>
                <a:ea typeface="+mj-ea"/>
                <a:cs typeface="Helvetica"/>
              </a:rPr>
              <a:t>present - future</a:t>
            </a:r>
          </a:p>
        </p:txBody>
      </p:sp>
      <p:sp>
        <p:nvSpPr>
          <p:cNvPr id="12" name="Stribet højrepil 11"/>
          <p:cNvSpPr/>
          <p:nvPr/>
        </p:nvSpPr>
        <p:spPr>
          <a:xfrm>
            <a:off x="351148" y="1181100"/>
            <a:ext cx="3240000" cy="1976808"/>
          </a:xfrm>
          <a:prstGeom prst="stripedRightArrow">
            <a:avLst/>
          </a:prstGeom>
        </p:spPr>
        <p:style>
          <a:lnRef idx="0">
            <a:schemeClr val="accent2"/>
          </a:lnRef>
          <a:fillRef idx="3">
            <a:schemeClr val="accent2"/>
          </a:fillRef>
          <a:effectRef idx="3">
            <a:schemeClr val="accent2"/>
          </a:effectRef>
          <a:fontRef idx="minor">
            <a:schemeClr val="lt1"/>
          </a:fontRef>
        </p:style>
        <p:txBody>
          <a:bodyPr anchor="ctr"/>
          <a:lstStyle/>
          <a:p>
            <a:pPr>
              <a:defRPr/>
            </a:pPr>
            <a:r>
              <a:rPr lang="da-DK" dirty="0">
                <a:solidFill>
                  <a:schemeClr val="tx1"/>
                </a:solidFill>
              </a:rPr>
              <a:t>Science Centre</a:t>
            </a:r>
          </a:p>
        </p:txBody>
      </p:sp>
      <p:sp>
        <p:nvSpPr>
          <p:cNvPr id="14" name="Stribet højrepil 13"/>
          <p:cNvSpPr/>
          <p:nvPr/>
        </p:nvSpPr>
        <p:spPr>
          <a:xfrm>
            <a:off x="2627784" y="2652104"/>
            <a:ext cx="3554164" cy="1976808"/>
          </a:xfrm>
          <a:prstGeom prst="stripedRightArrow">
            <a:avLst/>
          </a:prstGeom>
        </p:spPr>
        <p:style>
          <a:lnRef idx="0">
            <a:schemeClr val="accent3"/>
          </a:lnRef>
          <a:fillRef idx="3">
            <a:schemeClr val="accent3"/>
          </a:fillRef>
          <a:effectRef idx="3">
            <a:schemeClr val="accent3"/>
          </a:effectRef>
          <a:fontRef idx="minor">
            <a:schemeClr val="lt1"/>
          </a:fontRef>
        </p:style>
        <p:txBody>
          <a:bodyPr anchor="ctr"/>
          <a:lstStyle/>
          <a:p>
            <a:pPr>
              <a:defRPr/>
            </a:pPr>
            <a:r>
              <a:rPr lang="da-DK" dirty="0">
                <a:solidFill>
                  <a:schemeClr val="tx1"/>
                </a:solidFill>
              </a:rPr>
              <a:t>Science </a:t>
            </a:r>
            <a:r>
              <a:rPr lang="da-DK" dirty="0" err="1">
                <a:solidFill>
                  <a:schemeClr val="tx1"/>
                </a:solidFill>
              </a:rPr>
              <a:t>Communication</a:t>
            </a:r>
            <a:r>
              <a:rPr lang="da-DK" dirty="0">
                <a:solidFill>
                  <a:schemeClr val="tx1"/>
                </a:solidFill>
              </a:rPr>
              <a:t> Centre</a:t>
            </a:r>
          </a:p>
        </p:txBody>
      </p:sp>
      <p:sp>
        <p:nvSpPr>
          <p:cNvPr id="16" name="Stribet højrepil 15"/>
          <p:cNvSpPr/>
          <p:nvPr/>
        </p:nvSpPr>
        <p:spPr>
          <a:xfrm>
            <a:off x="5148064" y="4008808"/>
            <a:ext cx="3667236" cy="1976808"/>
          </a:xfrm>
          <a:prstGeom prst="stripedRightArrow">
            <a:avLst/>
          </a:prstGeom>
        </p:spPr>
        <p:style>
          <a:lnRef idx="0">
            <a:schemeClr val="accent1"/>
          </a:lnRef>
          <a:fillRef idx="3">
            <a:schemeClr val="accent1"/>
          </a:fillRef>
          <a:effectRef idx="3">
            <a:schemeClr val="accent1"/>
          </a:effectRef>
          <a:fontRef idx="minor">
            <a:schemeClr val="lt1"/>
          </a:fontRef>
        </p:style>
        <p:txBody>
          <a:bodyPr anchor="ctr"/>
          <a:lstStyle/>
          <a:p>
            <a:pPr>
              <a:defRPr/>
            </a:pPr>
            <a:r>
              <a:rPr lang="da-DK" dirty="0">
                <a:solidFill>
                  <a:schemeClr val="tx1"/>
                </a:solidFill>
              </a:rPr>
              <a:t>Science </a:t>
            </a:r>
            <a:r>
              <a:rPr lang="da-DK" dirty="0" err="1">
                <a:solidFill>
                  <a:schemeClr val="tx1"/>
                </a:solidFill>
              </a:rPr>
              <a:t>Communication</a:t>
            </a:r>
            <a:r>
              <a:rPr lang="da-DK" dirty="0">
                <a:solidFill>
                  <a:schemeClr val="tx1"/>
                </a:solidFill>
              </a:rPr>
              <a:t> and Research Centre</a:t>
            </a:r>
          </a:p>
        </p:txBody>
      </p:sp>
    </p:spTree>
    <p:extLst>
      <p:ext uri="{BB962C8B-B14F-4D97-AF65-F5344CB8AC3E}">
        <p14:creationId xmlns:p14="http://schemas.microsoft.com/office/powerpoint/2010/main" val="18623813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linds(horizontal)">
                                      <p:cBhvr>
                                        <p:cTn id="12" dur="500"/>
                                        <p:tgtEl>
                                          <p:spTgt spid="1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linds(horizontal)">
                                      <p:cBhvr>
                                        <p:cTn id="1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0" y="152401"/>
            <a:ext cx="9144000" cy="3397250"/>
          </a:xfrm>
        </p:spPr>
        <p:txBody>
          <a:bodyPr>
            <a:normAutofit fontScale="90000"/>
          </a:bodyPr>
          <a:lstStyle/>
          <a:p>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
            </a:r>
            <a:br>
              <a:rPr lang="en-GB" dirty="0" smtClean="0"/>
            </a:br>
            <a:r>
              <a:rPr lang="en-GB" b="1" dirty="0"/>
              <a:t>C</a:t>
            </a:r>
            <a:r>
              <a:rPr lang="en-GB" b="1" dirty="0" smtClean="0"/>
              <a:t>onduct research</a:t>
            </a:r>
            <a:br>
              <a:rPr lang="en-GB" b="1" dirty="0" smtClean="0"/>
            </a:br>
            <a:r>
              <a:rPr lang="en-GB" b="1" dirty="0" smtClean="0"/>
              <a:t>when working with the exhibitions, working with teacher’s training</a:t>
            </a:r>
            <a:br>
              <a:rPr lang="en-GB" b="1" dirty="0" smtClean="0"/>
            </a:br>
            <a:r>
              <a:rPr lang="en-GB" b="1" dirty="0" smtClean="0"/>
              <a:t>and school projects</a:t>
            </a:r>
            <a:br>
              <a:rPr lang="en-GB" b="1" dirty="0" smtClean="0"/>
            </a:br>
            <a:r>
              <a:rPr lang="en-GB" b="1" dirty="0" smtClean="0"/>
              <a:t>and when producing science news</a:t>
            </a:r>
            <a:endParaRPr lang="da-DK" dirty="0"/>
          </a:p>
        </p:txBody>
      </p:sp>
      <p:sp>
        <p:nvSpPr>
          <p:cNvPr id="3" name="Undertitel 2"/>
          <p:cNvSpPr>
            <a:spLocks noGrp="1"/>
          </p:cNvSpPr>
          <p:nvPr>
            <p:ph type="subTitle" idx="1"/>
          </p:nvPr>
        </p:nvSpPr>
        <p:spPr>
          <a:xfrm>
            <a:off x="508000" y="6223000"/>
            <a:ext cx="8204200" cy="406400"/>
          </a:xfrm>
        </p:spPr>
        <p:txBody>
          <a:bodyPr>
            <a:normAutofit fontScale="77500" lnSpcReduction="20000"/>
          </a:bodyPr>
          <a:lstStyle/>
          <a:p>
            <a:pPr algn="l"/>
            <a:r>
              <a:rPr lang="da-DK" dirty="0" smtClean="0"/>
              <a:t>Asger </a:t>
            </a:r>
            <a:r>
              <a:rPr lang="da-DK" smtClean="0"/>
              <a:t>Hoeg Consulting</a:t>
            </a:r>
            <a:r>
              <a:rPr lang="da-DK" dirty="0" smtClean="0"/>
              <a:t>				 </a:t>
            </a:r>
            <a:r>
              <a:rPr lang="da-DK" smtClean="0"/>
              <a:t>       ECSITE</a:t>
            </a:r>
            <a:r>
              <a:rPr lang="da-DK" dirty="0" smtClean="0"/>
              <a:t>, 10 June 2016</a:t>
            </a:r>
            <a:endParaRPr lang="da-DK" dirty="0"/>
          </a:p>
        </p:txBody>
      </p:sp>
    </p:spTree>
    <p:extLst>
      <p:ext uri="{BB962C8B-B14F-4D97-AF65-F5344CB8AC3E}">
        <p14:creationId xmlns:p14="http://schemas.microsoft.com/office/powerpoint/2010/main" val="92599676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0" y="152401"/>
            <a:ext cx="9144000" cy="3397250"/>
          </a:xfrm>
        </p:spPr>
        <p:txBody>
          <a:bodyPr>
            <a:normAutofit fontScale="90000"/>
          </a:bodyPr>
          <a:lstStyle/>
          <a:p>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
            </a:r>
            <a:br>
              <a:rPr lang="en-GB" dirty="0" smtClean="0"/>
            </a:br>
            <a:r>
              <a:rPr lang="en-GB" b="1" dirty="0" smtClean="0"/>
              <a:t>Research in the exhibitions:</a:t>
            </a:r>
            <a:br>
              <a:rPr lang="en-GB" b="1" dirty="0" smtClean="0"/>
            </a:br>
            <a:r>
              <a:rPr lang="en-GB" b="1" dirty="0" err="1" smtClean="0"/>
              <a:t>Phd</a:t>
            </a:r>
            <a:r>
              <a:rPr lang="en-GB" b="1" dirty="0" smtClean="0"/>
              <a:t>-studies, Master Thesis students</a:t>
            </a:r>
            <a:br>
              <a:rPr lang="en-GB" b="1" dirty="0" smtClean="0"/>
            </a:br>
            <a:r>
              <a:rPr lang="en-GB" b="1" dirty="0" smtClean="0"/>
              <a:t>and studies in collaboration with Universities</a:t>
            </a:r>
            <a:br>
              <a:rPr lang="en-GB" b="1" dirty="0" smtClean="0"/>
            </a:br>
            <a:r>
              <a:rPr lang="en-GB" b="1" dirty="0" smtClean="0"/>
              <a:t>and</a:t>
            </a:r>
            <a:r>
              <a:rPr lang="en-GB" b="1" dirty="0"/>
              <a:t> </a:t>
            </a:r>
            <a:r>
              <a:rPr lang="en-GB" b="1" dirty="0" smtClean="0"/>
              <a:t>research institutes (Steno)</a:t>
            </a:r>
            <a:br>
              <a:rPr lang="en-GB" b="1" dirty="0" smtClean="0"/>
            </a:br>
            <a:r>
              <a:rPr lang="en-GB" b="1" dirty="0" smtClean="0"/>
              <a:t> and EU Projects</a:t>
            </a:r>
            <a:endParaRPr lang="da-DK" dirty="0"/>
          </a:p>
        </p:txBody>
      </p:sp>
      <p:sp>
        <p:nvSpPr>
          <p:cNvPr id="3" name="Undertitel 2"/>
          <p:cNvSpPr>
            <a:spLocks noGrp="1"/>
          </p:cNvSpPr>
          <p:nvPr>
            <p:ph type="subTitle" idx="1"/>
          </p:nvPr>
        </p:nvSpPr>
        <p:spPr>
          <a:xfrm>
            <a:off x="508000" y="6223000"/>
            <a:ext cx="8204200" cy="406400"/>
          </a:xfrm>
        </p:spPr>
        <p:txBody>
          <a:bodyPr>
            <a:normAutofit fontScale="77500" lnSpcReduction="20000"/>
          </a:bodyPr>
          <a:lstStyle/>
          <a:p>
            <a:pPr algn="l"/>
            <a:r>
              <a:rPr lang="da-DK" dirty="0" smtClean="0"/>
              <a:t>Asger </a:t>
            </a:r>
            <a:r>
              <a:rPr lang="da-DK" smtClean="0"/>
              <a:t>Hoeg Consulting</a:t>
            </a:r>
            <a:r>
              <a:rPr lang="da-DK" dirty="0" smtClean="0"/>
              <a:t>				 </a:t>
            </a:r>
            <a:r>
              <a:rPr lang="da-DK" smtClean="0"/>
              <a:t>       ECSITE</a:t>
            </a:r>
            <a:r>
              <a:rPr lang="da-DK" dirty="0" smtClean="0"/>
              <a:t>, 10 June 2016</a:t>
            </a:r>
            <a:endParaRPr lang="da-DK" dirty="0"/>
          </a:p>
        </p:txBody>
      </p:sp>
    </p:spTree>
    <p:extLst>
      <p:ext uri="{BB962C8B-B14F-4D97-AF65-F5344CB8AC3E}">
        <p14:creationId xmlns:p14="http://schemas.microsoft.com/office/powerpoint/2010/main" val="41333423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367</TotalTime>
  <Words>129</Words>
  <Application>Microsoft Macintosh PowerPoint</Application>
  <PresentationFormat>Skærmshow (4:3)</PresentationFormat>
  <Paragraphs>54</Paragraphs>
  <Slides>21</Slides>
  <Notes>0</Notes>
  <HiddenSlides>0</HiddenSlides>
  <MMClips>0</MMClips>
  <ScaleCrop>false</ScaleCrop>
  <HeadingPairs>
    <vt:vector size="4" baseType="variant">
      <vt:variant>
        <vt:lpstr>Tema</vt:lpstr>
      </vt:variant>
      <vt:variant>
        <vt:i4>1</vt:i4>
      </vt:variant>
      <vt:variant>
        <vt:lpstr>Diastitler</vt:lpstr>
      </vt:variant>
      <vt:variant>
        <vt:i4>21</vt:i4>
      </vt:variant>
    </vt:vector>
  </HeadingPairs>
  <TitlesOfParts>
    <vt:vector size="22" baseType="lpstr">
      <vt:lpstr>Kontortema</vt:lpstr>
      <vt:lpstr>        Finding a common ground for practitioners and theorists within learning  </vt:lpstr>
      <vt:lpstr>        Asger Høeg Experimentarium’s CEO, 1988 – 2014 External Lecturer, Copenhagen Business School Master’s Thesis Supervisor  </vt:lpstr>
      <vt:lpstr>     I left Experimentarium effective 1 January 2016 and my presentation today is NOT presented on behalf of Experimentarium</vt:lpstr>
      <vt:lpstr>PowerPoint-præsentation</vt:lpstr>
      <vt:lpstr>PowerPoint-præsentation</vt:lpstr>
      <vt:lpstr>PowerPoint-præsentation</vt:lpstr>
      <vt:lpstr>PowerPoint-præsentation</vt:lpstr>
      <vt:lpstr>     Conduct research when working with the exhibitions, working with teacher’s training and school projects and when producing science news</vt:lpstr>
      <vt:lpstr>     Research in the exhibitions: Phd-studies, Master Thesis students and studies in collaboration with Universities and research institutes (Steno)  and EU Projects</vt:lpstr>
      <vt:lpstr>    Special project: The European Exhibition Evaluation Tool. EEET VilVite, Techmania, Copernicus, Hüttinger, Technopolis and Experimentarium  Several hours of footage from two cameras pointing at one exhibit: What did the visitors actually do???</vt:lpstr>
      <vt:lpstr>    Results? Visitors like to be guided (not too much) Visitors do NOT read the text Visitors love experiments when their body is a part of the experiment Use embodied cognition The more the teacher prepare the visit, the greater the outcome for the class</vt:lpstr>
      <vt:lpstr>    Results? 60% of the visitors visit Experimentarium because they expect to learn more about science and technology After the visit, 60% claim that they have learned something But a lot of what they really learn is subconscious</vt:lpstr>
      <vt:lpstr>    Results? Establish a community “around” the exhibition and invite the visitors to join this community Curate your exhibition with different cues beside the classical hands-on experiments: Animal, fish, artefacts, art etc.</vt:lpstr>
      <vt:lpstr>PowerPoint-præsentation</vt:lpstr>
      <vt:lpstr>    Research in teachers training courses and school projects: MetodeLab Xciters Xciters Digital</vt:lpstr>
      <vt:lpstr>PowerPoint-præsentation</vt:lpstr>
      <vt:lpstr>    Research in science media? Experimentarium was promised 2 million Euro to set up a Science Media Research Centre if The Danish Universities would collaborate with Experimentarium</vt:lpstr>
      <vt:lpstr>    But the Universities wanted to lead this research themselves  And therefore, the donation was never effectuated</vt:lpstr>
      <vt:lpstr>    Conclusion: Our USP is science communication Science communication is difficult, and we are THE EXPERTS But new technology change the possibilities and change our visitors Therefore, we must always conduct research to be at the forefront</vt:lpstr>
      <vt:lpstr>    Across Europe, our visitors and our exhibitions is quite much alike: Therefore ECSITE should establish a large European research study: What makes a science centre exhibition really great?</vt:lpstr>
      <vt:lpstr>    Thank you very much for your attention!!</vt:lpstr>
    </vt:vector>
  </TitlesOfParts>
  <Company>Experimentarium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What characterize the World’s best science centers?  How should science center evolve in the future?   </dc:title>
  <dc:creator>Asger Høeg</dc:creator>
  <cp:lastModifiedBy>Asger Høeg</cp:lastModifiedBy>
  <cp:revision>95</cp:revision>
  <dcterms:created xsi:type="dcterms:W3CDTF">2016-05-02T15:06:23Z</dcterms:created>
  <dcterms:modified xsi:type="dcterms:W3CDTF">2016-06-09T12:58:47Z</dcterms:modified>
</cp:coreProperties>
</file>