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</p:sldIdLst>
  <p:sldSz cx="9144000" cy="6858000" type="screen4x3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08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BF1"/>
    <a:srgbClr val="FFFFFF"/>
    <a:srgbClr val="000000"/>
    <a:srgbClr val="1EA9C7"/>
    <a:srgbClr val="E7F1F5"/>
    <a:srgbClr val="CCE2EB"/>
    <a:srgbClr val="CBE5ED"/>
    <a:srgbClr val="BCDAE6"/>
    <a:srgbClr val="ABD1E0"/>
    <a:srgbClr val="7D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5553" autoAdjust="0"/>
  </p:normalViewPr>
  <p:slideViewPr>
    <p:cSldViewPr>
      <p:cViewPr varScale="1">
        <p:scale>
          <a:sx n="82" d="100"/>
          <a:sy n="82" d="100"/>
        </p:scale>
        <p:origin x="2076" y="90"/>
      </p:cViewPr>
      <p:guideLst>
        <p:guide orient="horz" pos="2160"/>
        <p:guide pos="4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38" y="-72"/>
      </p:cViewPr>
      <p:guideLst>
        <p:guide orient="horz" pos="2880"/>
        <p:guide pos="216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A990F-BD71-4875-A131-D757AA813221}" type="datetimeFigureOut">
              <a:rPr lang="de-AT" smtClean="0"/>
              <a:t>08.06.2016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9487B-89F3-44ED-A1BD-26DE5C7FC50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535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BE6EF-8234-43CC-BD68-9F75CE1312C3}" type="datetimeFigureOut">
              <a:rPr lang="de-AT" smtClean="0"/>
              <a:t>08.06.2016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606425"/>
            <a:ext cx="4737100" cy="3554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311587"/>
            <a:ext cx="5388610" cy="51279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94924"/>
            <a:ext cx="2918831" cy="2696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517228"/>
            <a:ext cx="2918831" cy="3473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1478-3528-4923-8C70-80C1341CD2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11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I am </a:t>
            </a:r>
            <a:r>
              <a:rPr lang="de-AT" dirty="0" err="1"/>
              <a:t>going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present</a:t>
            </a:r>
            <a:r>
              <a:rPr lang="de-AT" dirty="0"/>
              <a:t> an</a:t>
            </a:r>
            <a:r>
              <a:rPr lang="de-AT" baseline="0" dirty="0"/>
              <a:t> </a:t>
            </a:r>
            <a:r>
              <a:rPr lang="de-AT" baseline="0" dirty="0" err="1"/>
              <a:t>example</a:t>
            </a:r>
            <a:r>
              <a:rPr lang="de-AT" baseline="0" dirty="0"/>
              <a:t> </a:t>
            </a:r>
            <a:r>
              <a:rPr lang="de-AT" dirty="0"/>
              <a:t>of </a:t>
            </a:r>
            <a:r>
              <a:rPr lang="de-AT" dirty="0" err="1"/>
              <a:t>how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institutionalise</a:t>
            </a:r>
            <a:r>
              <a:rPr lang="de-AT" dirty="0"/>
              <a:t> </a:t>
            </a:r>
            <a:r>
              <a:rPr lang="de-AT" dirty="0" err="1"/>
              <a:t>contacts</a:t>
            </a:r>
            <a:r>
              <a:rPr lang="de-AT" baseline="0" dirty="0"/>
              <a:t> </a:t>
            </a:r>
            <a:r>
              <a:rPr lang="de-AT" baseline="0" dirty="0" err="1"/>
              <a:t>between</a:t>
            </a:r>
            <a:r>
              <a:rPr lang="de-AT" baseline="0" dirty="0"/>
              <a:t> a </a:t>
            </a:r>
            <a:r>
              <a:rPr lang="de-AT" baseline="0" dirty="0" err="1"/>
              <a:t>science</a:t>
            </a:r>
            <a:r>
              <a:rPr lang="de-AT" baseline="0" dirty="0"/>
              <a:t> </a:t>
            </a:r>
            <a:r>
              <a:rPr lang="de-AT" baseline="0" dirty="0" err="1"/>
              <a:t>communication</a:t>
            </a:r>
            <a:r>
              <a:rPr lang="de-AT" baseline="0" dirty="0"/>
              <a:t> </a:t>
            </a:r>
            <a:r>
              <a:rPr lang="de-AT" baseline="0" dirty="0" err="1"/>
              <a:t>organisation</a:t>
            </a:r>
            <a:r>
              <a:rPr lang="de-AT" baseline="0" dirty="0"/>
              <a:t>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scientists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create</a:t>
            </a:r>
            <a:r>
              <a:rPr lang="de-AT" baseline="0" dirty="0"/>
              <a:t> a </a:t>
            </a:r>
            <a:r>
              <a:rPr lang="de-AT" baseline="0" dirty="0" err="1"/>
              <a:t>basis</a:t>
            </a:r>
            <a:r>
              <a:rPr lang="de-AT" baseline="0" dirty="0"/>
              <a:t> </a:t>
            </a:r>
            <a:r>
              <a:rPr lang="de-AT" baseline="0" dirty="0" err="1"/>
              <a:t>or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support</a:t>
            </a:r>
            <a:r>
              <a:rPr lang="de-AT" baseline="0" dirty="0"/>
              <a:t> </a:t>
            </a:r>
            <a:r>
              <a:rPr lang="de-AT" baseline="0" dirty="0" err="1"/>
              <a:t>fruitful</a:t>
            </a:r>
            <a:r>
              <a:rPr lang="de-AT" baseline="0" dirty="0"/>
              <a:t> </a:t>
            </a:r>
            <a:r>
              <a:rPr lang="de-AT" baseline="0" dirty="0" err="1"/>
              <a:t>cooperations</a:t>
            </a:r>
            <a:r>
              <a:rPr lang="de-AT" baseline="0" dirty="0"/>
              <a:t>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8492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First</a:t>
            </a:r>
            <a:r>
              <a:rPr lang="de-AT" baseline="0" dirty="0"/>
              <a:t>, I will </a:t>
            </a:r>
            <a:r>
              <a:rPr lang="de-AT" baseline="0" dirty="0" err="1"/>
              <a:t>give</a:t>
            </a:r>
            <a:r>
              <a:rPr lang="de-AT" baseline="0" dirty="0"/>
              <a:t> </a:t>
            </a:r>
            <a:r>
              <a:rPr lang="de-AT" baseline="0" dirty="0" err="1"/>
              <a:t>you</a:t>
            </a:r>
            <a:r>
              <a:rPr lang="de-AT" baseline="0" dirty="0"/>
              <a:t> </a:t>
            </a:r>
            <a:r>
              <a:rPr lang="de-AT" baseline="0" dirty="0" err="1"/>
              <a:t>some</a:t>
            </a:r>
            <a:r>
              <a:rPr lang="de-AT" baseline="0" dirty="0"/>
              <a:t> </a:t>
            </a:r>
            <a:r>
              <a:rPr lang="de-AT" baseline="0" dirty="0" err="1"/>
              <a:t>information</a:t>
            </a:r>
            <a:r>
              <a:rPr lang="de-AT" baseline="0" dirty="0"/>
              <a:t> </a:t>
            </a:r>
            <a:r>
              <a:rPr lang="de-AT" baseline="0" dirty="0" err="1"/>
              <a:t>about</a:t>
            </a:r>
            <a:r>
              <a:rPr lang="de-AT" baseline="0" dirty="0"/>
              <a:t>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organisation</a:t>
            </a:r>
            <a:r>
              <a:rPr lang="de-AT" baseline="0" dirty="0"/>
              <a:t> </a:t>
            </a:r>
            <a:r>
              <a:rPr lang="de-AT" baseline="0" dirty="0" err="1"/>
              <a:t>because</a:t>
            </a:r>
            <a:r>
              <a:rPr lang="de-AT" baseline="0" dirty="0"/>
              <a:t> I </a:t>
            </a:r>
            <a:r>
              <a:rPr lang="de-AT" baseline="0" dirty="0" err="1"/>
              <a:t>think</a:t>
            </a:r>
            <a:r>
              <a:rPr lang="de-AT" baseline="0" dirty="0"/>
              <a:t> </a:t>
            </a:r>
            <a:r>
              <a:rPr lang="de-AT" baseline="0" dirty="0" err="1"/>
              <a:t>some</a:t>
            </a:r>
            <a:r>
              <a:rPr lang="de-AT" baseline="0" dirty="0"/>
              <a:t> </a:t>
            </a:r>
            <a:r>
              <a:rPr lang="de-AT" baseline="0" dirty="0" err="1"/>
              <a:t>aspects</a:t>
            </a:r>
            <a:r>
              <a:rPr lang="de-AT" baseline="0" dirty="0"/>
              <a:t> of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structure</a:t>
            </a:r>
            <a:r>
              <a:rPr lang="de-AT" baseline="0" dirty="0"/>
              <a:t> </a:t>
            </a:r>
            <a:r>
              <a:rPr lang="de-AT" baseline="0" dirty="0" err="1"/>
              <a:t>influenced</a:t>
            </a:r>
            <a:r>
              <a:rPr lang="de-AT" baseline="0" dirty="0"/>
              <a:t>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influence</a:t>
            </a:r>
            <a:r>
              <a:rPr lang="de-AT" baseline="0" dirty="0"/>
              <a:t> the </a:t>
            </a:r>
            <a:r>
              <a:rPr lang="de-AT" baseline="0" dirty="0" err="1"/>
              <a:t>model</a:t>
            </a:r>
            <a:r>
              <a:rPr lang="de-AT" baseline="0" dirty="0"/>
              <a:t> I </a:t>
            </a:r>
            <a:r>
              <a:rPr lang="de-AT" baseline="0" dirty="0" err="1"/>
              <a:t>want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show</a:t>
            </a:r>
            <a:r>
              <a:rPr lang="de-AT" baseline="0" dirty="0"/>
              <a:t> </a:t>
            </a:r>
            <a:r>
              <a:rPr lang="de-AT" baseline="0" dirty="0" err="1"/>
              <a:t>you</a:t>
            </a:r>
            <a:r>
              <a:rPr lang="de-AT" baseline="0" dirty="0"/>
              <a:t>.</a:t>
            </a:r>
          </a:p>
          <a:p>
            <a:r>
              <a:rPr lang="de-AT" baseline="0" dirty="0"/>
              <a:t>Open Science </a:t>
            </a:r>
            <a:r>
              <a:rPr lang="de-AT" baseline="0" dirty="0" err="1"/>
              <a:t>is</a:t>
            </a:r>
            <a:r>
              <a:rPr lang="de-AT" baseline="0" dirty="0"/>
              <a:t> a </a:t>
            </a:r>
            <a:r>
              <a:rPr lang="de-AT" baseline="0" dirty="0" err="1"/>
              <a:t>publicly</a:t>
            </a:r>
            <a:r>
              <a:rPr lang="de-AT" baseline="0" dirty="0"/>
              <a:t> </a:t>
            </a:r>
            <a:r>
              <a:rPr lang="de-AT" baseline="0" dirty="0" err="1"/>
              <a:t>funded</a:t>
            </a:r>
            <a:r>
              <a:rPr lang="de-AT" baseline="0" dirty="0"/>
              <a:t> non-profit </a:t>
            </a:r>
            <a:r>
              <a:rPr lang="de-AT" baseline="0" dirty="0" err="1"/>
              <a:t>organisation</a:t>
            </a:r>
            <a:r>
              <a:rPr lang="de-AT" baseline="0" dirty="0"/>
              <a:t> </a:t>
            </a:r>
            <a:r>
              <a:rPr lang="de-AT" baseline="0" dirty="0" err="1"/>
              <a:t>with</a:t>
            </a:r>
            <a:r>
              <a:rPr lang="de-AT" baseline="0" dirty="0"/>
              <a:t> the </a:t>
            </a:r>
            <a:r>
              <a:rPr lang="de-AT" baseline="0" dirty="0" err="1"/>
              <a:t>aim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advocate</a:t>
            </a:r>
            <a:r>
              <a:rPr lang="de-AT" baseline="0" dirty="0"/>
              <a:t> the well-</a:t>
            </a:r>
            <a:r>
              <a:rPr lang="de-AT" baseline="0" dirty="0" err="1"/>
              <a:t>founded</a:t>
            </a:r>
            <a:r>
              <a:rPr lang="de-AT" baseline="0" dirty="0"/>
              <a:t> </a:t>
            </a:r>
            <a:r>
              <a:rPr lang="de-AT" baseline="0" dirty="0" err="1"/>
              <a:t>dialogue</a:t>
            </a:r>
            <a:r>
              <a:rPr lang="de-AT" baseline="0" dirty="0"/>
              <a:t> </a:t>
            </a:r>
            <a:r>
              <a:rPr lang="de-AT" baseline="0" dirty="0" err="1"/>
              <a:t>about</a:t>
            </a:r>
            <a:r>
              <a:rPr lang="de-AT" baseline="0" dirty="0"/>
              <a:t> </a:t>
            </a:r>
            <a:r>
              <a:rPr lang="de-AT" baseline="0" dirty="0" err="1"/>
              <a:t>life</a:t>
            </a:r>
            <a:r>
              <a:rPr lang="de-AT" baseline="0" dirty="0"/>
              <a:t> </a:t>
            </a:r>
            <a:r>
              <a:rPr lang="de-AT" baseline="0" dirty="0" err="1"/>
              <a:t>sciences</a:t>
            </a:r>
            <a:r>
              <a:rPr lang="de-AT" baseline="0" dirty="0"/>
              <a:t>.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perform</a:t>
            </a:r>
            <a:r>
              <a:rPr lang="de-AT" baseline="0" dirty="0"/>
              <a:t> </a:t>
            </a:r>
            <a:r>
              <a:rPr lang="de-AT" baseline="0" dirty="0" err="1"/>
              <a:t>various</a:t>
            </a:r>
            <a:r>
              <a:rPr lang="de-AT" baseline="0" dirty="0"/>
              <a:t> </a:t>
            </a:r>
            <a:r>
              <a:rPr lang="de-AT" baseline="0" dirty="0" err="1"/>
              <a:t>projects</a:t>
            </a:r>
            <a:r>
              <a:rPr lang="de-AT" baseline="0" dirty="0"/>
              <a:t> </a:t>
            </a:r>
            <a:r>
              <a:rPr lang="de-AT" baseline="0" dirty="0" err="1"/>
              <a:t>involving</a:t>
            </a:r>
            <a:r>
              <a:rPr lang="de-AT" baseline="0" dirty="0"/>
              <a:t> </a:t>
            </a:r>
            <a:r>
              <a:rPr lang="de-AT" baseline="0" dirty="0" err="1"/>
              <a:t>science</a:t>
            </a:r>
            <a:r>
              <a:rPr lang="de-AT" baseline="0" dirty="0"/>
              <a:t> </a:t>
            </a:r>
            <a:r>
              <a:rPr lang="de-AT" baseline="0" dirty="0" err="1"/>
              <a:t>communication</a:t>
            </a:r>
            <a:r>
              <a:rPr lang="de-AT" baseline="0" dirty="0"/>
              <a:t> – a </a:t>
            </a:r>
            <a:r>
              <a:rPr lang="de-AT" baseline="0" dirty="0" err="1"/>
              <a:t>lot</a:t>
            </a:r>
            <a:r>
              <a:rPr lang="de-AT" baseline="0" dirty="0"/>
              <a:t> </a:t>
            </a:r>
            <a:r>
              <a:rPr lang="de-AT" baseline="0" dirty="0" err="1"/>
              <a:t>with</a:t>
            </a:r>
            <a:r>
              <a:rPr lang="de-AT" baseline="0" dirty="0"/>
              <a:t> </a:t>
            </a:r>
            <a:r>
              <a:rPr lang="de-AT" baseline="0" dirty="0" err="1"/>
              <a:t>schools</a:t>
            </a:r>
            <a:r>
              <a:rPr lang="de-AT" baseline="0" dirty="0"/>
              <a:t> but also 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adults</a:t>
            </a:r>
            <a:r>
              <a:rPr lang="de-AT" baseline="0" dirty="0"/>
              <a:t> –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operate</a:t>
            </a:r>
            <a:r>
              <a:rPr lang="de-AT" baseline="0" dirty="0"/>
              <a:t> the Vienna Open Lab – a </a:t>
            </a:r>
            <a:r>
              <a:rPr lang="de-AT" baseline="0" dirty="0" err="1"/>
              <a:t>molecular</a:t>
            </a:r>
            <a:r>
              <a:rPr lang="de-AT" baseline="0" dirty="0"/>
              <a:t> </a:t>
            </a:r>
            <a:r>
              <a:rPr lang="de-AT" baseline="0" dirty="0" err="1"/>
              <a:t>biology</a:t>
            </a:r>
            <a:r>
              <a:rPr lang="de-AT" baseline="0" dirty="0"/>
              <a:t>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chemistry</a:t>
            </a:r>
            <a:r>
              <a:rPr lang="de-AT" baseline="0" dirty="0"/>
              <a:t> </a:t>
            </a:r>
            <a:r>
              <a:rPr lang="de-AT" baseline="0" dirty="0" err="1"/>
              <a:t>hands</a:t>
            </a:r>
            <a:r>
              <a:rPr lang="de-AT" baseline="0" dirty="0"/>
              <a:t>-on </a:t>
            </a:r>
            <a:r>
              <a:rPr lang="de-AT" baseline="0" dirty="0" err="1"/>
              <a:t>laboratory</a:t>
            </a:r>
            <a:r>
              <a:rPr lang="de-AT" baseline="0" dirty="0"/>
              <a:t>.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are</a:t>
            </a:r>
            <a:r>
              <a:rPr lang="de-AT" baseline="0" dirty="0"/>
              <a:t> a </a:t>
            </a:r>
            <a:r>
              <a:rPr lang="de-AT" baseline="0" dirty="0" err="1"/>
              <a:t>relatively</a:t>
            </a:r>
            <a:r>
              <a:rPr lang="de-AT" baseline="0" dirty="0"/>
              <a:t> </a:t>
            </a:r>
            <a:r>
              <a:rPr lang="de-AT" baseline="0" dirty="0" err="1"/>
              <a:t>small</a:t>
            </a:r>
            <a:r>
              <a:rPr lang="de-AT" baseline="0" dirty="0"/>
              <a:t> </a:t>
            </a:r>
            <a:r>
              <a:rPr lang="de-AT" baseline="0" dirty="0" err="1"/>
              <a:t>organisation</a:t>
            </a:r>
            <a:r>
              <a:rPr lang="de-AT" baseline="0" dirty="0"/>
              <a:t> –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have</a:t>
            </a:r>
            <a:r>
              <a:rPr lang="de-AT" baseline="0" dirty="0"/>
              <a:t> 11 </a:t>
            </a:r>
            <a:r>
              <a:rPr lang="de-AT" baseline="0" dirty="0" err="1"/>
              <a:t>employees</a:t>
            </a:r>
            <a:r>
              <a:rPr lang="de-AT" baseline="0" dirty="0"/>
              <a:t>, not all of </a:t>
            </a:r>
            <a:r>
              <a:rPr lang="de-AT" baseline="0" dirty="0" err="1"/>
              <a:t>us</a:t>
            </a:r>
            <a:r>
              <a:rPr lang="de-AT" baseline="0" dirty="0"/>
              <a:t> </a:t>
            </a:r>
            <a:r>
              <a:rPr lang="de-AT" baseline="0" dirty="0" err="1"/>
              <a:t>fulltime</a:t>
            </a:r>
            <a:r>
              <a:rPr lang="de-AT" baseline="0" dirty="0"/>
              <a:t>, so 8 </a:t>
            </a:r>
            <a:r>
              <a:rPr lang="de-AT" baseline="0" dirty="0" err="1"/>
              <a:t>full</a:t>
            </a:r>
            <a:r>
              <a:rPr lang="de-AT" baseline="0" dirty="0"/>
              <a:t> time </a:t>
            </a:r>
            <a:r>
              <a:rPr lang="de-AT" baseline="0" dirty="0" err="1"/>
              <a:t>equivalents</a:t>
            </a:r>
            <a:r>
              <a:rPr lang="de-AT" baseline="0" dirty="0"/>
              <a:t>.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employees</a:t>
            </a:r>
            <a:r>
              <a:rPr lang="de-AT" baseline="0" dirty="0"/>
              <a:t> </a:t>
            </a:r>
            <a:r>
              <a:rPr lang="de-AT" baseline="0" dirty="0" err="1"/>
              <a:t>combine</a:t>
            </a:r>
            <a:r>
              <a:rPr lang="de-AT" baseline="0" dirty="0"/>
              <a:t> </a:t>
            </a:r>
            <a:r>
              <a:rPr lang="de-AT" baseline="0" dirty="0" err="1"/>
              <a:t>expertise</a:t>
            </a:r>
            <a:r>
              <a:rPr lang="de-AT" baseline="0" dirty="0"/>
              <a:t> in </a:t>
            </a:r>
            <a:r>
              <a:rPr lang="de-AT" baseline="0" dirty="0" err="1"/>
              <a:t>science</a:t>
            </a:r>
            <a:r>
              <a:rPr lang="de-AT" baseline="0" dirty="0"/>
              <a:t>, </a:t>
            </a:r>
            <a:r>
              <a:rPr lang="de-AT" baseline="0" dirty="0" err="1"/>
              <a:t>communication</a:t>
            </a:r>
            <a:r>
              <a:rPr lang="de-AT" baseline="0" dirty="0"/>
              <a:t>,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related</a:t>
            </a:r>
            <a:r>
              <a:rPr lang="de-AT" baseline="0" dirty="0"/>
              <a:t> </a:t>
            </a:r>
            <a:r>
              <a:rPr lang="de-AT" baseline="0" dirty="0" err="1"/>
              <a:t>areas</a:t>
            </a:r>
            <a:r>
              <a:rPr lang="de-AT" baseline="0" dirty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168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Ho do </a:t>
            </a:r>
            <a:r>
              <a:rPr lang="de-AT" dirty="0" err="1"/>
              <a:t>we</a:t>
            </a:r>
            <a:r>
              <a:rPr lang="de-AT" dirty="0"/>
              <a:t> </a:t>
            </a:r>
            <a:r>
              <a:rPr lang="de-AT" dirty="0" err="1"/>
              <a:t>cooperate</a:t>
            </a:r>
            <a:r>
              <a:rPr lang="de-AT" baseline="0" dirty="0"/>
              <a:t> </a:t>
            </a:r>
            <a:r>
              <a:rPr lang="de-AT" baseline="0" dirty="0" err="1"/>
              <a:t>with</a:t>
            </a:r>
            <a:r>
              <a:rPr lang="de-AT" baseline="0" dirty="0"/>
              <a:t> </a:t>
            </a:r>
            <a:r>
              <a:rPr lang="de-AT" baseline="0" dirty="0" err="1"/>
              <a:t>scientists</a:t>
            </a:r>
            <a:r>
              <a:rPr lang="de-AT" baseline="0" dirty="0"/>
              <a:t> </a:t>
            </a:r>
            <a:r>
              <a:rPr lang="de-AT" baseline="0" dirty="0" err="1"/>
              <a:t>or</a:t>
            </a:r>
            <a:r>
              <a:rPr lang="de-AT" baseline="0" dirty="0"/>
              <a:t> </a:t>
            </a:r>
            <a:r>
              <a:rPr lang="de-AT" baseline="0" dirty="0" err="1"/>
              <a:t>involve</a:t>
            </a:r>
            <a:r>
              <a:rPr lang="de-AT" baseline="0" dirty="0"/>
              <a:t> </a:t>
            </a:r>
            <a:r>
              <a:rPr lang="de-AT" baseline="0" dirty="0" err="1"/>
              <a:t>scientific</a:t>
            </a:r>
            <a:r>
              <a:rPr lang="de-AT" baseline="0" dirty="0"/>
              <a:t> </a:t>
            </a:r>
            <a:r>
              <a:rPr lang="de-AT" baseline="0" dirty="0" err="1"/>
              <a:t>expertise</a:t>
            </a:r>
            <a:r>
              <a:rPr lang="de-AT" baseline="0" dirty="0"/>
              <a:t> in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work</a:t>
            </a:r>
            <a:r>
              <a:rPr lang="de-AT" baseline="0" dirty="0"/>
              <a:t>?</a:t>
            </a:r>
          </a:p>
          <a:p>
            <a:r>
              <a:rPr lang="de-AT" baseline="0" dirty="0"/>
              <a:t>As I </a:t>
            </a:r>
            <a:r>
              <a:rPr lang="de-AT" baseline="0" dirty="0" err="1"/>
              <a:t>already</a:t>
            </a:r>
            <a:r>
              <a:rPr lang="de-AT" baseline="0" dirty="0"/>
              <a:t> </a:t>
            </a:r>
            <a:r>
              <a:rPr lang="de-AT" baseline="0" dirty="0" err="1"/>
              <a:t>said</a:t>
            </a:r>
            <a:r>
              <a:rPr lang="de-AT" baseline="0" dirty="0"/>
              <a:t>, </a:t>
            </a:r>
            <a:r>
              <a:rPr lang="de-AT" baseline="0" dirty="0" err="1"/>
              <a:t>one</a:t>
            </a:r>
            <a:r>
              <a:rPr lang="de-AT" baseline="0" dirty="0"/>
              <a:t> </a:t>
            </a:r>
            <a:r>
              <a:rPr lang="de-AT" baseline="0" dirty="0" err="1"/>
              <a:t>aspect</a:t>
            </a:r>
            <a:r>
              <a:rPr lang="de-AT" baseline="0" dirty="0"/>
              <a:t> </a:t>
            </a:r>
            <a:r>
              <a:rPr lang="de-AT" baseline="0" dirty="0" err="1"/>
              <a:t>is</a:t>
            </a:r>
            <a:r>
              <a:rPr lang="de-AT" baseline="0" dirty="0"/>
              <a:t> the </a:t>
            </a:r>
            <a:r>
              <a:rPr lang="de-AT" baseline="0" dirty="0" err="1"/>
              <a:t>scientific</a:t>
            </a:r>
            <a:r>
              <a:rPr lang="de-AT" baseline="0" dirty="0"/>
              <a:t> </a:t>
            </a:r>
            <a:r>
              <a:rPr lang="de-AT" baseline="0" dirty="0" err="1"/>
              <a:t>background</a:t>
            </a:r>
            <a:r>
              <a:rPr lang="de-AT" baseline="0" dirty="0"/>
              <a:t> of the </a:t>
            </a:r>
            <a:r>
              <a:rPr lang="de-AT" baseline="0" dirty="0" err="1"/>
              <a:t>employees</a:t>
            </a:r>
            <a:r>
              <a:rPr lang="de-AT" baseline="0" dirty="0"/>
              <a:t>. </a:t>
            </a:r>
          </a:p>
          <a:p>
            <a:r>
              <a:rPr lang="de-AT" baseline="0" dirty="0" err="1"/>
              <a:t>Then</a:t>
            </a:r>
            <a:r>
              <a:rPr lang="de-AT" baseline="0" dirty="0"/>
              <a:t>, </a:t>
            </a:r>
            <a:r>
              <a:rPr lang="de-AT" baseline="0" dirty="0" err="1"/>
              <a:t>as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are</a:t>
            </a:r>
            <a:r>
              <a:rPr lang="de-AT" baseline="0" dirty="0"/>
              <a:t> an </a:t>
            </a:r>
            <a:r>
              <a:rPr lang="de-AT" baseline="0" dirty="0" err="1"/>
              <a:t>association</a:t>
            </a:r>
            <a:r>
              <a:rPr lang="de-AT" baseline="0" dirty="0"/>
              <a:t> (a Verein)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need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have</a:t>
            </a:r>
            <a:r>
              <a:rPr lang="de-AT" baseline="0" dirty="0"/>
              <a:t> </a:t>
            </a:r>
            <a:r>
              <a:rPr lang="de-AT" baseline="0" dirty="0" err="1"/>
              <a:t>members</a:t>
            </a:r>
            <a:r>
              <a:rPr lang="de-AT" baseline="0" dirty="0"/>
              <a:t>. </a:t>
            </a:r>
            <a:r>
              <a:rPr lang="de-AT" baseline="0" dirty="0" err="1"/>
              <a:t>And</a:t>
            </a:r>
            <a:r>
              <a:rPr lang="de-AT" baseline="0" dirty="0"/>
              <a:t> the </a:t>
            </a:r>
            <a:r>
              <a:rPr lang="de-AT" baseline="0" dirty="0" err="1"/>
              <a:t>members</a:t>
            </a:r>
            <a:r>
              <a:rPr lang="de-AT" baseline="0" dirty="0"/>
              <a:t> of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association</a:t>
            </a:r>
            <a:r>
              <a:rPr lang="de-AT" baseline="0" dirty="0"/>
              <a:t> </a:t>
            </a:r>
            <a:r>
              <a:rPr lang="de-AT" baseline="0" dirty="0" err="1"/>
              <a:t>are</a:t>
            </a:r>
            <a:r>
              <a:rPr lang="de-AT" baseline="0" dirty="0"/>
              <a:t> Austrian </a:t>
            </a:r>
            <a:r>
              <a:rPr lang="de-AT" baseline="0" dirty="0" err="1"/>
              <a:t>scientific</a:t>
            </a:r>
            <a:r>
              <a:rPr lang="de-AT" baseline="0" dirty="0"/>
              <a:t> </a:t>
            </a:r>
            <a:r>
              <a:rPr lang="de-AT" baseline="0" dirty="0" err="1"/>
              <a:t>societies</a:t>
            </a:r>
            <a:r>
              <a:rPr lang="de-AT" baseline="0" dirty="0"/>
              <a:t> – 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example</a:t>
            </a:r>
            <a:r>
              <a:rPr lang="de-AT" baseline="0" dirty="0"/>
              <a:t> the </a:t>
            </a:r>
            <a:r>
              <a:rPr lang="en-US" dirty="0"/>
              <a:t>AUSTRIAN ASSOCIATION OF MOLECULAR LIFE SCIENCES AND BIOTECHNOLOGY. They nominate members for our</a:t>
            </a:r>
            <a:r>
              <a:rPr lang="en-US" baseline="0" dirty="0"/>
              <a:t> executive board and send delegates to the board. </a:t>
            </a:r>
          </a:p>
          <a:p>
            <a:r>
              <a:rPr lang="en-US" baseline="0" dirty="0"/>
              <a:t>So, we are deeply rooted in science </a:t>
            </a:r>
          </a:p>
          <a:p>
            <a:r>
              <a:rPr lang="en-US" baseline="0" dirty="0"/>
              <a:t>Further more we are located on a university campus which gives us the possibility for close contact with researchers. Our hands on lab is also located there in a research building. And we employ young scientists as tutors. After they have finished a university lectures about science communication they can work in our lab as tutors. Most of them do that besides their masters or doctoral studies.</a:t>
            </a:r>
          </a:p>
          <a:p>
            <a:r>
              <a:rPr lang="en-US" baseline="0" dirty="0"/>
              <a:t>And then we have a network of experts who are willing to support our activities. </a:t>
            </a:r>
            <a:endParaRPr lang="en-US" dirty="0"/>
          </a:p>
          <a:p>
            <a:endParaRPr lang="en-US" dirty="0"/>
          </a:p>
          <a:p>
            <a:r>
              <a:rPr lang="de-AT" dirty="0"/>
              <a:t>Zoologisch-Botanische Gesellschaft Österreich; Österreichische Gesellschaft für Molekulare Biowissenschaften und Biotechnologie; Gesellschaft Österreichischer Chemiker; Österreichische Gesellschaft für Humangenetik; Österreichische Gesellschaft für </a:t>
            </a:r>
            <a:r>
              <a:rPr lang="de-AT" dirty="0" err="1"/>
              <a:t>Laboratoriumsmedizin</a:t>
            </a:r>
            <a:r>
              <a:rPr lang="de-AT" dirty="0"/>
              <a:t> und Klinische Chemie; Christian Doppler Forschungsgesellschaft</a:t>
            </a:r>
          </a:p>
          <a:p>
            <a:r>
              <a:rPr lang="en-US" dirty="0"/>
              <a:t>Christian Doppler Research Association promotes the cooperation between science and business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8402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So,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have</a:t>
            </a:r>
            <a:r>
              <a:rPr lang="de-AT" baseline="0" dirty="0"/>
              <a:t> </a:t>
            </a:r>
            <a:r>
              <a:rPr lang="de-AT" baseline="0" dirty="0" err="1"/>
              <a:t>quite</a:t>
            </a:r>
            <a:r>
              <a:rPr lang="de-AT" baseline="0" dirty="0"/>
              <a:t> </a:t>
            </a:r>
            <a:r>
              <a:rPr lang="de-AT" baseline="0" dirty="0" err="1"/>
              <a:t>good</a:t>
            </a:r>
            <a:r>
              <a:rPr lang="de-AT" baseline="0" dirty="0"/>
              <a:t> </a:t>
            </a:r>
            <a:r>
              <a:rPr lang="de-AT" baseline="0" dirty="0" err="1"/>
              <a:t>access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scientific</a:t>
            </a:r>
            <a:r>
              <a:rPr lang="de-AT" baseline="0" dirty="0"/>
              <a:t> </a:t>
            </a:r>
            <a:r>
              <a:rPr lang="de-AT" baseline="0" dirty="0" err="1"/>
              <a:t>knowledge</a:t>
            </a:r>
            <a:r>
              <a:rPr lang="de-AT" baseline="0" dirty="0"/>
              <a:t>: in the </a:t>
            </a:r>
            <a:r>
              <a:rPr lang="de-AT" baseline="0" dirty="0" err="1"/>
              <a:t>team</a:t>
            </a:r>
            <a:r>
              <a:rPr lang="de-AT" baseline="0" dirty="0"/>
              <a:t>, via </a:t>
            </a:r>
            <a:r>
              <a:rPr lang="de-AT" baseline="0" dirty="0" err="1"/>
              <a:t>networks</a:t>
            </a:r>
            <a:r>
              <a:rPr lang="de-AT" baseline="0" dirty="0"/>
              <a:t>, personal </a:t>
            </a:r>
            <a:r>
              <a:rPr lang="de-AT" baseline="0" dirty="0" err="1"/>
              <a:t>contacts</a:t>
            </a:r>
            <a:r>
              <a:rPr lang="de-AT" baseline="0" dirty="0"/>
              <a:t>, at the </a:t>
            </a:r>
            <a:r>
              <a:rPr lang="de-AT" baseline="0" dirty="0" err="1"/>
              <a:t>campus</a:t>
            </a:r>
            <a:r>
              <a:rPr lang="de-AT" baseline="0" dirty="0"/>
              <a:t> – but in </a:t>
            </a:r>
            <a:r>
              <a:rPr lang="de-AT" baseline="0" dirty="0" err="1"/>
              <a:t>order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systemize</a:t>
            </a:r>
            <a:r>
              <a:rPr lang="de-AT" baseline="0" dirty="0"/>
              <a:t>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institutionalise</a:t>
            </a:r>
            <a:r>
              <a:rPr lang="de-AT" baseline="0" dirty="0"/>
              <a:t> </a:t>
            </a:r>
            <a:r>
              <a:rPr lang="de-AT" baseline="0" dirty="0" err="1"/>
              <a:t>these</a:t>
            </a:r>
            <a:r>
              <a:rPr lang="de-AT" baseline="0" dirty="0"/>
              <a:t> </a:t>
            </a:r>
            <a:r>
              <a:rPr lang="de-AT" baseline="0" dirty="0" err="1"/>
              <a:t>contacts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established</a:t>
            </a:r>
            <a:r>
              <a:rPr lang="de-AT" baseline="0" dirty="0"/>
              <a:t> an expert-</a:t>
            </a:r>
            <a:r>
              <a:rPr lang="de-AT" baseline="0" dirty="0" err="1"/>
              <a:t>database</a:t>
            </a:r>
            <a:r>
              <a:rPr lang="de-AT" baseline="0" dirty="0"/>
              <a:t>.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4426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sometimes</a:t>
            </a:r>
            <a:r>
              <a:rPr lang="de-AT" baseline="0" dirty="0"/>
              <a:t> </a:t>
            </a:r>
            <a:r>
              <a:rPr lang="de-AT" baseline="0" dirty="0" err="1"/>
              <a:t>need</a:t>
            </a:r>
            <a:r>
              <a:rPr lang="de-AT" baseline="0" dirty="0"/>
              <a:t> </a:t>
            </a:r>
            <a:r>
              <a:rPr lang="de-AT" baseline="0" dirty="0" err="1"/>
              <a:t>experts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double check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website</a:t>
            </a:r>
            <a:r>
              <a:rPr lang="de-AT" baseline="0" dirty="0"/>
              <a:t> </a:t>
            </a:r>
            <a:r>
              <a:rPr lang="de-AT" baseline="0" dirty="0" err="1"/>
              <a:t>texts</a:t>
            </a:r>
            <a:r>
              <a:rPr lang="de-AT" baseline="0" dirty="0"/>
              <a:t>, </a:t>
            </a:r>
            <a:r>
              <a:rPr lang="de-AT" baseline="0" dirty="0" err="1"/>
              <a:t>or</a:t>
            </a:r>
            <a:r>
              <a:rPr lang="de-AT" baseline="0" dirty="0"/>
              <a:t> </a:t>
            </a:r>
            <a:r>
              <a:rPr lang="de-AT" baseline="0" dirty="0" err="1"/>
              <a:t>answer</a:t>
            </a:r>
            <a:r>
              <a:rPr lang="de-AT" baseline="0" dirty="0"/>
              <a:t> </a:t>
            </a:r>
            <a:r>
              <a:rPr lang="de-AT" baseline="0" dirty="0" err="1"/>
              <a:t>questions</a:t>
            </a:r>
            <a:r>
              <a:rPr lang="de-AT" baseline="0" dirty="0"/>
              <a:t> </a:t>
            </a:r>
            <a:r>
              <a:rPr lang="de-AT" baseline="0" dirty="0" err="1"/>
              <a:t>from</a:t>
            </a:r>
            <a:r>
              <a:rPr lang="de-AT" baseline="0" dirty="0"/>
              <a:t> </a:t>
            </a:r>
            <a:r>
              <a:rPr lang="de-AT" baseline="0" dirty="0" err="1"/>
              <a:t>high-school</a:t>
            </a:r>
            <a:r>
              <a:rPr lang="de-AT" baseline="0" dirty="0"/>
              <a:t> </a:t>
            </a:r>
            <a:r>
              <a:rPr lang="de-AT" baseline="0" dirty="0" err="1"/>
              <a:t>students</a:t>
            </a:r>
            <a:r>
              <a:rPr lang="de-AT" baseline="0" dirty="0"/>
              <a:t> </a:t>
            </a:r>
            <a:r>
              <a:rPr lang="de-AT" baseline="0" dirty="0" err="1"/>
              <a:t>who</a:t>
            </a:r>
            <a:r>
              <a:rPr lang="de-AT" baseline="0" dirty="0"/>
              <a:t> send </a:t>
            </a:r>
            <a:r>
              <a:rPr lang="de-AT" baseline="0" dirty="0" err="1"/>
              <a:t>us</a:t>
            </a:r>
            <a:r>
              <a:rPr lang="de-AT" baseline="0" dirty="0"/>
              <a:t> </a:t>
            </a:r>
            <a:r>
              <a:rPr lang="de-AT" baseline="0" dirty="0" err="1"/>
              <a:t>their</a:t>
            </a:r>
            <a:r>
              <a:rPr lang="de-AT" baseline="0" dirty="0"/>
              <a:t> </a:t>
            </a:r>
            <a:r>
              <a:rPr lang="de-AT" baseline="0" dirty="0" err="1"/>
              <a:t>questions</a:t>
            </a:r>
            <a:r>
              <a:rPr lang="de-AT" baseline="0" dirty="0"/>
              <a:t>, </a:t>
            </a:r>
            <a:r>
              <a:rPr lang="de-AT" baseline="0" dirty="0" err="1"/>
              <a:t>or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need</a:t>
            </a:r>
            <a:r>
              <a:rPr lang="de-AT" baseline="0" dirty="0"/>
              <a:t> </a:t>
            </a:r>
            <a:r>
              <a:rPr lang="de-AT" baseline="0" dirty="0" err="1"/>
              <a:t>specific</a:t>
            </a:r>
            <a:r>
              <a:rPr lang="de-AT" baseline="0" dirty="0"/>
              <a:t> </a:t>
            </a:r>
            <a:r>
              <a:rPr lang="de-AT" baseline="0" dirty="0" err="1"/>
              <a:t>expertise</a:t>
            </a:r>
            <a:r>
              <a:rPr lang="de-AT" baseline="0" dirty="0"/>
              <a:t> </a:t>
            </a:r>
            <a:r>
              <a:rPr lang="de-AT" baseline="0" dirty="0" err="1"/>
              <a:t>for</a:t>
            </a:r>
            <a:r>
              <a:rPr lang="de-AT" baseline="0" dirty="0"/>
              <a:t> a </a:t>
            </a:r>
            <a:r>
              <a:rPr lang="de-AT" baseline="0" dirty="0" err="1"/>
              <a:t>project</a:t>
            </a:r>
            <a:r>
              <a:rPr lang="de-AT" baseline="0" dirty="0"/>
              <a:t> … </a:t>
            </a:r>
            <a:r>
              <a:rPr lang="de-AT" baseline="0" dirty="0" err="1"/>
              <a:t>That</a:t>
            </a:r>
            <a:r>
              <a:rPr lang="de-AT" baseline="0" dirty="0"/>
              <a:t> </a:t>
            </a:r>
            <a:r>
              <a:rPr lang="de-AT" baseline="0" dirty="0" err="1"/>
              <a:t>is</a:t>
            </a:r>
            <a:r>
              <a:rPr lang="de-AT" baseline="0" dirty="0"/>
              <a:t> </a:t>
            </a:r>
            <a:r>
              <a:rPr lang="de-AT" baseline="0" dirty="0" err="1"/>
              <a:t>why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established</a:t>
            </a:r>
            <a:r>
              <a:rPr lang="de-AT" baseline="0" dirty="0"/>
              <a:t> a </a:t>
            </a:r>
            <a:r>
              <a:rPr lang="de-AT" baseline="0" dirty="0" err="1"/>
              <a:t>database</a:t>
            </a:r>
            <a:r>
              <a:rPr lang="de-AT" baseline="0" dirty="0"/>
              <a:t> </a:t>
            </a:r>
            <a:r>
              <a:rPr lang="de-AT" baseline="0" dirty="0" err="1"/>
              <a:t>ouf</a:t>
            </a:r>
            <a:r>
              <a:rPr lang="de-AT" baseline="0" dirty="0"/>
              <a:t> </a:t>
            </a:r>
            <a:r>
              <a:rPr lang="de-AT" baseline="0" dirty="0" err="1"/>
              <a:t>scientists</a:t>
            </a:r>
            <a:r>
              <a:rPr lang="de-AT" baseline="0" dirty="0"/>
              <a:t> </a:t>
            </a:r>
            <a:r>
              <a:rPr lang="de-AT" baseline="0" dirty="0" err="1"/>
              <a:t>who</a:t>
            </a:r>
            <a:r>
              <a:rPr lang="de-AT" baseline="0" dirty="0"/>
              <a:t> </a:t>
            </a:r>
            <a:r>
              <a:rPr lang="de-AT" baseline="0" dirty="0" err="1"/>
              <a:t>are</a:t>
            </a:r>
            <a:r>
              <a:rPr lang="de-AT" baseline="0" dirty="0"/>
              <a:t> </a:t>
            </a:r>
            <a:r>
              <a:rPr lang="de-AT" baseline="0" dirty="0" err="1"/>
              <a:t>willing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support</a:t>
            </a:r>
            <a:r>
              <a:rPr lang="de-AT" baseline="0" dirty="0"/>
              <a:t> </a:t>
            </a:r>
            <a:r>
              <a:rPr lang="de-AT" baseline="0" dirty="0" err="1"/>
              <a:t>us</a:t>
            </a:r>
            <a:r>
              <a:rPr lang="de-AT" baseline="0" dirty="0"/>
              <a:t>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work</a:t>
            </a:r>
            <a:r>
              <a:rPr lang="de-AT" baseline="0" dirty="0"/>
              <a:t>. </a:t>
            </a:r>
            <a:r>
              <a:rPr lang="de-AT" baseline="0" dirty="0" err="1"/>
              <a:t>They</a:t>
            </a:r>
            <a:r>
              <a:rPr lang="de-AT" baseline="0" dirty="0"/>
              <a:t> </a:t>
            </a:r>
            <a:r>
              <a:rPr lang="de-AT" baseline="0" dirty="0" err="1"/>
              <a:t>have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fill</a:t>
            </a:r>
            <a:r>
              <a:rPr lang="de-AT" baseline="0" dirty="0"/>
              <a:t> in a form, </a:t>
            </a:r>
            <a:r>
              <a:rPr lang="de-AT" baseline="0" dirty="0" err="1"/>
              <a:t>answer</a:t>
            </a:r>
            <a:r>
              <a:rPr lang="de-AT" baseline="0" dirty="0"/>
              <a:t> </a:t>
            </a:r>
            <a:r>
              <a:rPr lang="de-AT" baseline="0" dirty="0" err="1"/>
              <a:t>some</a:t>
            </a:r>
            <a:r>
              <a:rPr lang="de-AT" baseline="0" dirty="0"/>
              <a:t> </a:t>
            </a:r>
            <a:r>
              <a:rPr lang="de-AT" baseline="0" dirty="0" err="1"/>
              <a:t>questions</a:t>
            </a:r>
            <a:r>
              <a:rPr lang="de-AT" baseline="0" dirty="0"/>
              <a:t> </a:t>
            </a:r>
            <a:r>
              <a:rPr lang="de-AT" baseline="0" dirty="0" err="1"/>
              <a:t>about</a:t>
            </a:r>
            <a:r>
              <a:rPr lang="de-AT" baseline="0" dirty="0"/>
              <a:t> </a:t>
            </a:r>
            <a:r>
              <a:rPr lang="de-AT" baseline="0" dirty="0" err="1"/>
              <a:t>their</a:t>
            </a:r>
            <a:r>
              <a:rPr lang="de-AT" baseline="0" dirty="0"/>
              <a:t> </a:t>
            </a:r>
            <a:r>
              <a:rPr lang="de-AT" baseline="0" dirty="0" err="1"/>
              <a:t>fields</a:t>
            </a:r>
            <a:r>
              <a:rPr lang="de-AT" baseline="0" dirty="0"/>
              <a:t> of </a:t>
            </a:r>
            <a:r>
              <a:rPr lang="de-AT" baseline="0" dirty="0" err="1"/>
              <a:t>expertise</a:t>
            </a:r>
            <a:r>
              <a:rPr lang="de-AT" baseline="0" dirty="0"/>
              <a:t> </a:t>
            </a:r>
            <a:r>
              <a:rPr lang="de-AT" baseline="0" dirty="0" err="1"/>
              <a:t>and</a:t>
            </a:r>
            <a:r>
              <a:rPr lang="de-AT" baseline="0" dirty="0"/>
              <a:t> </a:t>
            </a:r>
            <a:r>
              <a:rPr lang="de-AT" baseline="0" dirty="0" err="1"/>
              <a:t>state</a:t>
            </a:r>
            <a:r>
              <a:rPr lang="de-AT" baseline="0" dirty="0"/>
              <a:t> </a:t>
            </a:r>
            <a:r>
              <a:rPr lang="de-AT" baseline="0" dirty="0" err="1"/>
              <a:t>whether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are</a:t>
            </a:r>
            <a:r>
              <a:rPr lang="de-AT" baseline="0" dirty="0"/>
              <a:t> </a:t>
            </a:r>
            <a:r>
              <a:rPr lang="de-AT" baseline="0" dirty="0" err="1"/>
              <a:t>allowed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give</a:t>
            </a:r>
            <a:r>
              <a:rPr lang="de-AT" baseline="0" dirty="0"/>
              <a:t> </a:t>
            </a:r>
            <a:r>
              <a:rPr lang="de-AT" baseline="0" dirty="0" err="1"/>
              <a:t>their</a:t>
            </a:r>
            <a:r>
              <a:rPr lang="de-AT" baseline="0" dirty="0"/>
              <a:t> </a:t>
            </a:r>
            <a:r>
              <a:rPr lang="de-AT" baseline="0" dirty="0" err="1"/>
              <a:t>contact</a:t>
            </a:r>
            <a:r>
              <a:rPr lang="de-AT" baseline="0" dirty="0"/>
              <a:t> </a:t>
            </a:r>
            <a:r>
              <a:rPr lang="de-AT" baseline="0" dirty="0" err="1"/>
              <a:t>details</a:t>
            </a:r>
            <a:r>
              <a:rPr lang="de-AT" baseline="0" dirty="0"/>
              <a:t>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third</a:t>
            </a:r>
            <a:r>
              <a:rPr lang="de-AT" baseline="0" dirty="0"/>
              <a:t> </a:t>
            </a:r>
            <a:r>
              <a:rPr lang="de-AT" baseline="0" dirty="0" err="1"/>
              <a:t>parties</a:t>
            </a:r>
            <a:r>
              <a:rPr lang="de-AT" baseline="0" dirty="0"/>
              <a:t> (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example</a:t>
            </a:r>
            <a:r>
              <a:rPr lang="de-AT" baseline="0" dirty="0"/>
              <a:t> </a:t>
            </a:r>
            <a:r>
              <a:rPr lang="de-AT" baseline="0" dirty="0" err="1"/>
              <a:t>students</a:t>
            </a:r>
            <a:r>
              <a:rPr lang="de-AT" baseline="0" dirty="0"/>
              <a:t> </a:t>
            </a:r>
            <a:r>
              <a:rPr lang="de-AT" baseline="0" dirty="0" err="1"/>
              <a:t>or</a:t>
            </a:r>
            <a:r>
              <a:rPr lang="de-AT" baseline="0" dirty="0"/>
              <a:t> </a:t>
            </a:r>
            <a:r>
              <a:rPr lang="de-AT" baseline="0" dirty="0" err="1"/>
              <a:t>journalists</a:t>
            </a:r>
            <a:r>
              <a:rPr lang="de-AT" baseline="0" dirty="0"/>
              <a:t>). </a:t>
            </a:r>
            <a:r>
              <a:rPr lang="de-AT" baseline="0" dirty="0" err="1"/>
              <a:t>With</a:t>
            </a:r>
            <a:r>
              <a:rPr lang="de-AT" baseline="0" dirty="0"/>
              <a:t> </a:t>
            </a:r>
            <a:r>
              <a:rPr lang="de-AT" baseline="0" dirty="0" err="1"/>
              <a:t>their</a:t>
            </a:r>
            <a:r>
              <a:rPr lang="de-AT" baseline="0" dirty="0"/>
              <a:t> </a:t>
            </a:r>
            <a:r>
              <a:rPr lang="de-AT" baseline="0" dirty="0" err="1"/>
              <a:t>signature</a:t>
            </a:r>
            <a:r>
              <a:rPr lang="de-AT" baseline="0" dirty="0"/>
              <a:t> </a:t>
            </a:r>
            <a:r>
              <a:rPr lang="de-AT" baseline="0" dirty="0" err="1"/>
              <a:t>they</a:t>
            </a:r>
            <a:r>
              <a:rPr lang="de-AT" baseline="0" dirty="0"/>
              <a:t> </a:t>
            </a:r>
            <a:r>
              <a:rPr lang="de-AT" baseline="0" dirty="0" err="1"/>
              <a:t>state</a:t>
            </a:r>
            <a:r>
              <a:rPr lang="de-AT" baseline="0" dirty="0"/>
              <a:t> </a:t>
            </a:r>
            <a:r>
              <a:rPr lang="de-AT" baseline="0" dirty="0" err="1"/>
              <a:t>that</a:t>
            </a:r>
            <a:r>
              <a:rPr lang="de-AT" baseline="0" dirty="0"/>
              <a:t> </a:t>
            </a:r>
            <a:r>
              <a:rPr lang="de-AT" baseline="0" dirty="0" err="1"/>
              <a:t>they</a:t>
            </a:r>
            <a:r>
              <a:rPr lang="de-AT" baseline="0" dirty="0"/>
              <a:t> </a:t>
            </a:r>
            <a:r>
              <a:rPr lang="de-AT" baseline="0" dirty="0" err="1"/>
              <a:t>support</a:t>
            </a:r>
            <a:r>
              <a:rPr lang="de-AT" baseline="0" dirty="0"/>
              <a:t> </a:t>
            </a:r>
            <a:r>
              <a:rPr lang="de-AT" baseline="0" dirty="0" err="1"/>
              <a:t>public</a:t>
            </a:r>
            <a:r>
              <a:rPr lang="de-AT" baseline="0" dirty="0"/>
              <a:t> </a:t>
            </a:r>
            <a:r>
              <a:rPr lang="de-AT" baseline="0" dirty="0" err="1"/>
              <a:t>engagment</a:t>
            </a:r>
            <a:r>
              <a:rPr lang="de-AT" baseline="0" dirty="0"/>
              <a:t> </a:t>
            </a:r>
            <a:r>
              <a:rPr lang="de-AT" baseline="0" dirty="0" err="1"/>
              <a:t>activities</a:t>
            </a:r>
            <a:r>
              <a:rPr lang="de-AT" baseline="0" dirty="0"/>
              <a:t>. </a:t>
            </a:r>
          </a:p>
          <a:p>
            <a:r>
              <a:rPr lang="de-AT" baseline="0" dirty="0" err="1"/>
              <a:t>Normally</a:t>
            </a:r>
            <a:r>
              <a:rPr lang="de-AT" baseline="0" dirty="0"/>
              <a:t> </a:t>
            </a:r>
            <a:r>
              <a:rPr lang="de-AT" baseline="0" dirty="0" err="1"/>
              <a:t>this</a:t>
            </a:r>
            <a:r>
              <a:rPr lang="de-AT" baseline="0" dirty="0"/>
              <a:t> </a:t>
            </a:r>
            <a:r>
              <a:rPr lang="de-AT" baseline="0" dirty="0" err="1"/>
              <a:t>is</a:t>
            </a:r>
            <a:r>
              <a:rPr lang="de-AT" baseline="0" dirty="0"/>
              <a:t> on a </a:t>
            </a:r>
            <a:r>
              <a:rPr lang="de-AT" baseline="0" dirty="0" err="1"/>
              <a:t>voluntary</a:t>
            </a:r>
            <a:r>
              <a:rPr lang="de-AT" baseline="0" dirty="0"/>
              <a:t> </a:t>
            </a:r>
            <a:r>
              <a:rPr lang="de-AT" baseline="0" dirty="0" err="1"/>
              <a:t>basis</a:t>
            </a:r>
            <a:r>
              <a:rPr lang="de-AT" baseline="0" dirty="0"/>
              <a:t>, </a:t>
            </a:r>
            <a:r>
              <a:rPr lang="de-AT" baseline="0" dirty="0" err="1"/>
              <a:t>if</a:t>
            </a:r>
            <a:r>
              <a:rPr lang="de-AT" baseline="0" dirty="0"/>
              <a:t> </a:t>
            </a:r>
            <a:r>
              <a:rPr lang="de-AT" baseline="0" dirty="0" err="1"/>
              <a:t>it</a:t>
            </a:r>
            <a:r>
              <a:rPr lang="de-AT" baseline="0" dirty="0"/>
              <a:t> </a:t>
            </a:r>
            <a:r>
              <a:rPr lang="de-AT" baseline="0" dirty="0" err="1"/>
              <a:t>is</a:t>
            </a:r>
            <a:r>
              <a:rPr lang="de-AT" baseline="0" dirty="0"/>
              <a:t> not a </a:t>
            </a:r>
            <a:r>
              <a:rPr lang="de-AT" baseline="0" dirty="0" err="1"/>
              <a:t>more</a:t>
            </a:r>
            <a:r>
              <a:rPr lang="de-AT" baseline="0" dirty="0"/>
              <a:t> extensive </a:t>
            </a:r>
            <a:r>
              <a:rPr lang="de-AT" baseline="0" dirty="0" err="1"/>
              <a:t>collaboration</a:t>
            </a:r>
            <a:r>
              <a:rPr lang="de-AT" baseline="0" dirty="0"/>
              <a:t> </a:t>
            </a:r>
            <a:r>
              <a:rPr lang="de-AT" baseline="0" dirty="0" err="1"/>
              <a:t>with</a:t>
            </a:r>
            <a:r>
              <a:rPr lang="de-AT" baseline="0" dirty="0"/>
              <a:t> </a:t>
            </a:r>
            <a:r>
              <a:rPr lang="de-AT" baseline="0" dirty="0" err="1"/>
              <a:t>specific</a:t>
            </a:r>
            <a:r>
              <a:rPr lang="de-AT" baseline="0" dirty="0"/>
              <a:t> </a:t>
            </a:r>
            <a:r>
              <a:rPr lang="de-AT" baseline="0" dirty="0" err="1"/>
              <a:t>funding</a:t>
            </a:r>
            <a:r>
              <a:rPr lang="de-AT" baseline="0" dirty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baseline="0" dirty="0"/>
              <a:t>At the </a:t>
            </a:r>
            <a:r>
              <a:rPr lang="de-AT" baseline="0" dirty="0" err="1"/>
              <a:t>moment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have</a:t>
            </a:r>
            <a:r>
              <a:rPr lang="de-AT" baseline="0" dirty="0"/>
              <a:t> 151 </a:t>
            </a:r>
            <a:r>
              <a:rPr lang="de-AT" baseline="0" dirty="0" err="1"/>
              <a:t>experts</a:t>
            </a:r>
            <a:r>
              <a:rPr lang="de-AT" baseline="0" dirty="0"/>
              <a:t> </a:t>
            </a:r>
            <a:r>
              <a:rPr lang="de-AT" baseline="0" dirty="0" err="1"/>
              <a:t>listed</a:t>
            </a:r>
            <a:r>
              <a:rPr lang="de-AT" baseline="0" dirty="0"/>
              <a:t> </a:t>
            </a:r>
            <a:r>
              <a:rPr lang="de-AT" baseline="0" dirty="0" err="1"/>
              <a:t>from</a:t>
            </a:r>
            <a:r>
              <a:rPr lang="de-AT" baseline="0" dirty="0"/>
              <a:t> the </a:t>
            </a:r>
            <a:r>
              <a:rPr lang="de-AT" baseline="0" dirty="0" err="1"/>
              <a:t>fields</a:t>
            </a:r>
            <a:r>
              <a:rPr lang="de-AT" baseline="0" dirty="0"/>
              <a:t> of </a:t>
            </a:r>
            <a:r>
              <a:rPr lang="de-AT" dirty="0" err="1"/>
              <a:t>life</a:t>
            </a:r>
            <a:r>
              <a:rPr lang="de-AT" dirty="0"/>
              <a:t> </a:t>
            </a:r>
            <a:r>
              <a:rPr lang="de-AT" dirty="0" err="1"/>
              <a:t>sciences</a:t>
            </a:r>
            <a:r>
              <a:rPr lang="de-AT" dirty="0"/>
              <a:t>, </a:t>
            </a:r>
            <a:r>
              <a:rPr lang="de-AT" dirty="0" err="1"/>
              <a:t>ethics</a:t>
            </a:r>
            <a:r>
              <a:rPr lang="de-AT" dirty="0"/>
              <a:t>, legal </a:t>
            </a:r>
            <a:r>
              <a:rPr lang="de-AT" dirty="0" err="1"/>
              <a:t>aspects</a:t>
            </a:r>
            <a:r>
              <a:rPr lang="de-AT" dirty="0"/>
              <a:t>, </a:t>
            </a:r>
            <a:r>
              <a:rPr lang="de-AT" dirty="0" err="1"/>
              <a:t>social</a:t>
            </a:r>
            <a:r>
              <a:rPr lang="de-AT" dirty="0"/>
              <a:t> </a:t>
            </a:r>
            <a:r>
              <a:rPr lang="de-AT" dirty="0" err="1"/>
              <a:t>sciences</a:t>
            </a:r>
            <a:r>
              <a:rPr lang="de-AT" dirty="0"/>
              <a:t>.</a:t>
            </a:r>
            <a:endParaRPr lang="de-AT" baseline="0" dirty="0"/>
          </a:p>
          <a:p>
            <a:endParaRPr lang="de-AT" dirty="0"/>
          </a:p>
          <a:p>
            <a:r>
              <a:rPr lang="de-AT" dirty="0" err="1"/>
              <a:t>Reward</a:t>
            </a:r>
            <a:r>
              <a:rPr lang="de-AT" dirty="0"/>
              <a:t>: The </a:t>
            </a:r>
            <a:r>
              <a:rPr lang="de-AT" dirty="0" err="1"/>
              <a:t>pleasure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engage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the </a:t>
            </a:r>
            <a:r>
              <a:rPr lang="de-AT" dirty="0" err="1"/>
              <a:t>public</a:t>
            </a:r>
            <a:r>
              <a:rPr lang="de-AT" dirty="0"/>
              <a:t>,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work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, </a:t>
            </a:r>
            <a:r>
              <a:rPr lang="de-AT" dirty="0" err="1"/>
              <a:t>fun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communicate</a:t>
            </a:r>
            <a:r>
              <a:rPr lang="de-AT" dirty="0"/>
              <a:t> </a:t>
            </a:r>
            <a:r>
              <a:rPr lang="de-AT" dirty="0" err="1"/>
              <a:t>science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2681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sz="1100" dirty="0"/>
              <a:t>So,</a:t>
            </a:r>
            <a:r>
              <a:rPr lang="de-AT" sz="1100" baseline="0" dirty="0"/>
              <a:t> </a:t>
            </a:r>
            <a:r>
              <a:rPr lang="de-AT" sz="1100" baseline="0" dirty="0" err="1"/>
              <a:t>this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a </a:t>
            </a:r>
            <a:r>
              <a:rPr lang="de-AT" sz="1100" baseline="0" dirty="0" err="1"/>
              <a:t>useful</a:t>
            </a:r>
            <a:r>
              <a:rPr lang="de-AT" sz="1100" baseline="0" dirty="0"/>
              <a:t> </a:t>
            </a:r>
            <a:r>
              <a:rPr lang="de-AT" sz="1100" baseline="0" dirty="0" err="1"/>
              <a:t>system</a:t>
            </a:r>
            <a:r>
              <a:rPr lang="de-AT" sz="1100" baseline="0" dirty="0"/>
              <a:t> </a:t>
            </a:r>
            <a:r>
              <a:rPr lang="de-AT" sz="1100" baseline="0" dirty="0" err="1"/>
              <a:t>with</a:t>
            </a:r>
            <a:r>
              <a:rPr lang="de-AT" sz="1100" baseline="0" dirty="0"/>
              <a:t> </a:t>
            </a:r>
            <a:r>
              <a:rPr lang="de-AT" sz="1100" baseline="0" dirty="0" err="1"/>
              <a:t>some</a:t>
            </a:r>
            <a:r>
              <a:rPr lang="de-AT" sz="1100" baseline="0" dirty="0"/>
              <a:t> potential </a:t>
            </a:r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improvement</a:t>
            </a:r>
            <a:r>
              <a:rPr lang="de-AT" sz="1100" baseline="0" dirty="0"/>
              <a:t>, I </a:t>
            </a:r>
            <a:r>
              <a:rPr lang="de-AT" sz="1100" baseline="0" dirty="0" err="1"/>
              <a:t>think</a:t>
            </a:r>
            <a:r>
              <a:rPr lang="de-AT" sz="1100" baseline="0" dirty="0"/>
              <a:t>. </a:t>
            </a:r>
          </a:p>
          <a:p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us</a:t>
            </a:r>
            <a:r>
              <a:rPr lang="de-AT" sz="1100" baseline="0" dirty="0"/>
              <a:t>, </a:t>
            </a:r>
            <a:r>
              <a:rPr lang="de-AT" sz="1100" baseline="0" dirty="0" err="1"/>
              <a:t>this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</a:t>
            </a:r>
            <a:r>
              <a:rPr lang="de-AT" sz="1100" baseline="0" dirty="0" err="1"/>
              <a:t>obiously</a:t>
            </a:r>
            <a:r>
              <a:rPr lang="de-AT" sz="1100" baseline="0" dirty="0"/>
              <a:t> easy </a:t>
            </a:r>
            <a:r>
              <a:rPr lang="de-AT" sz="1100" baseline="0" dirty="0" err="1"/>
              <a:t>access</a:t>
            </a:r>
            <a:r>
              <a:rPr lang="de-AT" sz="1100" baseline="0" dirty="0"/>
              <a:t> </a:t>
            </a:r>
            <a:r>
              <a:rPr lang="de-AT" sz="1100" baseline="0" dirty="0" err="1"/>
              <a:t>to</a:t>
            </a:r>
            <a:r>
              <a:rPr lang="de-AT" sz="1100" baseline="0" dirty="0"/>
              <a:t> </a:t>
            </a:r>
            <a:r>
              <a:rPr lang="de-AT" sz="1100" baseline="0" dirty="0" err="1"/>
              <a:t>scientific</a:t>
            </a:r>
            <a:r>
              <a:rPr lang="de-AT" sz="1100" baseline="0" dirty="0"/>
              <a:t> </a:t>
            </a:r>
            <a:r>
              <a:rPr lang="de-AT" sz="1100" baseline="0" dirty="0" err="1"/>
              <a:t>expertise</a:t>
            </a:r>
            <a:r>
              <a:rPr lang="de-AT" sz="1100" baseline="0" dirty="0"/>
              <a:t>. </a:t>
            </a:r>
            <a:r>
              <a:rPr lang="de-AT" sz="1100" baseline="0" dirty="0" err="1"/>
              <a:t>We</a:t>
            </a:r>
            <a:r>
              <a:rPr lang="de-AT" sz="1100" baseline="0" dirty="0"/>
              <a:t> just </a:t>
            </a:r>
            <a:r>
              <a:rPr lang="de-AT" sz="1100" baseline="0" dirty="0" err="1"/>
              <a:t>filter</a:t>
            </a:r>
            <a:r>
              <a:rPr lang="de-AT" sz="1100" baseline="0" dirty="0"/>
              <a:t> </a:t>
            </a:r>
            <a:r>
              <a:rPr lang="de-AT" sz="1100" baseline="0" dirty="0" err="1"/>
              <a:t>for</a:t>
            </a:r>
            <a:r>
              <a:rPr lang="de-AT" sz="1100" baseline="0" dirty="0"/>
              <a:t> „</a:t>
            </a:r>
            <a:r>
              <a:rPr lang="de-AT" sz="1100" baseline="0" dirty="0" err="1"/>
              <a:t>green</a:t>
            </a:r>
            <a:r>
              <a:rPr lang="de-AT" sz="1100" baseline="0" dirty="0"/>
              <a:t> </a:t>
            </a:r>
            <a:r>
              <a:rPr lang="de-AT" sz="1100" baseline="0" dirty="0" err="1"/>
              <a:t>gene</a:t>
            </a:r>
            <a:r>
              <a:rPr lang="de-AT" sz="1100" baseline="0" dirty="0"/>
              <a:t> </a:t>
            </a:r>
            <a:r>
              <a:rPr lang="de-AT" sz="1100" baseline="0" dirty="0" err="1"/>
              <a:t>technology</a:t>
            </a:r>
            <a:r>
              <a:rPr lang="de-AT" sz="1100" baseline="0" dirty="0"/>
              <a:t>“ </a:t>
            </a:r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example</a:t>
            </a:r>
            <a:r>
              <a:rPr lang="de-AT" sz="1100" baseline="0" dirty="0"/>
              <a:t> </a:t>
            </a:r>
            <a:r>
              <a:rPr lang="de-AT" sz="1100" baseline="0" dirty="0" err="1"/>
              <a:t>and</a:t>
            </a:r>
            <a:r>
              <a:rPr lang="de-AT" sz="1100" baseline="0" dirty="0"/>
              <a:t> </a:t>
            </a:r>
            <a:r>
              <a:rPr lang="de-AT" sz="1100" baseline="0" dirty="0" err="1"/>
              <a:t>get</a:t>
            </a:r>
            <a:r>
              <a:rPr lang="de-AT" sz="1100" baseline="0" dirty="0"/>
              <a:t> a </a:t>
            </a:r>
            <a:r>
              <a:rPr lang="de-AT" sz="1100" baseline="0" dirty="0" err="1"/>
              <a:t>bunch</a:t>
            </a:r>
            <a:r>
              <a:rPr lang="de-AT" sz="1100" baseline="0" dirty="0"/>
              <a:t> of </a:t>
            </a:r>
            <a:r>
              <a:rPr lang="de-AT" sz="1100" baseline="0" dirty="0" err="1"/>
              <a:t>names</a:t>
            </a:r>
            <a:r>
              <a:rPr lang="de-AT" sz="1100" baseline="0" dirty="0"/>
              <a:t> </a:t>
            </a:r>
            <a:r>
              <a:rPr lang="de-AT" sz="1100" baseline="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we</a:t>
            </a:r>
            <a:r>
              <a:rPr lang="de-AT" sz="1100" baseline="0" dirty="0"/>
              <a:t> </a:t>
            </a:r>
            <a:r>
              <a:rPr lang="de-AT" sz="1100" baseline="0" dirty="0" err="1"/>
              <a:t>could</a:t>
            </a:r>
            <a:r>
              <a:rPr lang="de-AT" sz="1100" baseline="0" dirty="0"/>
              <a:t> </a:t>
            </a:r>
            <a:r>
              <a:rPr lang="de-AT" sz="1100" baseline="0" dirty="0" err="1"/>
              <a:t>contact</a:t>
            </a:r>
            <a:r>
              <a:rPr lang="de-AT" sz="1100" baseline="0" dirty="0"/>
              <a:t> </a:t>
            </a:r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this</a:t>
            </a:r>
            <a:r>
              <a:rPr lang="de-AT" sz="1100" baseline="0" dirty="0"/>
              <a:t> </a:t>
            </a:r>
            <a:r>
              <a:rPr lang="de-AT" sz="1100" baseline="0" dirty="0" err="1"/>
              <a:t>topic</a:t>
            </a:r>
            <a:r>
              <a:rPr lang="de-AT" sz="1100" baseline="0" dirty="0"/>
              <a:t>. So, </a:t>
            </a:r>
            <a:r>
              <a:rPr lang="de-AT" sz="1100" baseline="0" dirty="0" err="1"/>
              <a:t>we</a:t>
            </a:r>
            <a:r>
              <a:rPr lang="de-AT" sz="1100" baseline="0" dirty="0"/>
              <a:t> </a:t>
            </a:r>
            <a:r>
              <a:rPr lang="de-AT" sz="1100" baseline="0" dirty="0" err="1"/>
              <a:t>have</a:t>
            </a:r>
            <a:r>
              <a:rPr lang="de-AT" sz="1100" baseline="0" dirty="0"/>
              <a:t> </a:t>
            </a:r>
            <a:r>
              <a:rPr lang="de-AT" sz="1100" baseline="0" dirty="0" err="1"/>
              <a:t>access</a:t>
            </a:r>
            <a:r>
              <a:rPr lang="de-AT" sz="1100" baseline="0" dirty="0"/>
              <a:t> </a:t>
            </a:r>
            <a:r>
              <a:rPr lang="de-AT" sz="1100" baseline="0" dirty="0" err="1"/>
              <a:t>to</a:t>
            </a:r>
            <a:r>
              <a:rPr lang="de-AT" sz="1100" baseline="0" dirty="0"/>
              <a:t> a </a:t>
            </a:r>
            <a:r>
              <a:rPr lang="de-AT" sz="1100" baseline="0" dirty="0" err="1"/>
              <a:t>broad</a:t>
            </a:r>
            <a:r>
              <a:rPr lang="de-AT" sz="1100" baseline="0" dirty="0"/>
              <a:t> </a:t>
            </a:r>
            <a:r>
              <a:rPr lang="de-AT" sz="1100" baseline="0" dirty="0" err="1"/>
              <a:t>range</a:t>
            </a:r>
            <a:r>
              <a:rPr lang="de-AT" sz="1100" baseline="0" dirty="0"/>
              <a:t> of </a:t>
            </a:r>
            <a:r>
              <a:rPr lang="de-AT" sz="1100" baseline="0" dirty="0" err="1"/>
              <a:t>detailed</a:t>
            </a:r>
            <a:r>
              <a:rPr lang="de-AT" sz="1100" baseline="0" dirty="0"/>
              <a:t> </a:t>
            </a:r>
            <a:r>
              <a:rPr lang="de-AT" sz="1100" baseline="0" dirty="0" err="1"/>
              <a:t>knowledge</a:t>
            </a:r>
            <a:r>
              <a:rPr lang="de-AT" sz="1100" baseline="0" dirty="0"/>
              <a:t>. </a:t>
            </a:r>
            <a:endParaRPr lang="de-AT" sz="1100" dirty="0"/>
          </a:p>
          <a:p>
            <a:r>
              <a:rPr lang="de-AT" sz="1100" dirty="0"/>
              <a:t>Oxymoron: „</a:t>
            </a:r>
            <a:r>
              <a:rPr lang="de-AT" sz="1100" dirty="0" err="1"/>
              <a:t>broad</a:t>
            </a:r>
            <a:r>
              <a:rPr lang="de-AT" sz="1100" baseline="0" dirty="0"/>
              <a:t> </a:t>
            </a:r>
            <a:r>
              <a:rPr lang="de-AT" sz="1100" baseline="0" dirty="0" err="1"/>
              <a:t>detailed</a:t>
            </a:r>
            <a:r>
              <a:rPr lang="de-AT" sz="1100" baseline="0" dirty="0"/>
              <a:t> </a:t>
            </a:r>
            <a:r>
              <a:rPr lang="de-AT" sz="1100" baseline="0" dirty="0" err="1"/>
              <a:t>knowlegde</a:t>
            </a:r>
            <a:r>
              <a:rPr lang="de-AT" sz="1100" baseline="0" dirty="0"/>
              <a:t>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100" dirty="0" err="1"/>
              <a:t>And</a:t>
            </a:r>
            <a:r>
              <a:rPr lang="de-AT" sz="1100" dirty="0"/>
              <a:t> </a:t>
            </a:r>
            <a:r>
              <a:rPr lang="de-AT" sz="1100" dirty="0" err="1"/>
              <a:t>if</a:t>
            </a:r>
            <a:r>
              <a:rPr lang="de-AT" sz="1100" dirty="0"/>
              <a:t> </a:t>
            </a:r>
            <a:r>
              <a:rPr lang="de-AT" sz="1100" dirty="0" err="1"/>
              <a:t>we</a:t>
            </a:r>
            <a:r>
              <a:rPr lang="de-AT" sz="1100" dirty="0"/>
              <a:t> </a:t>
            </a:r>
            <a:r>
              <a:rPr lang="de-AT" sz="1100" dirty="0" err="1"/>
              <a:t>are</a:t>
            </a:r>
            <a:r>
              <a:rPr lang="de-AT" sz="1100" dirty="0"/>
              <a:t> </a:t>
            </a:r>
            <a:r>
              <a:rPr lang="de-AT" sz="1100" dirty="0" err="1"/>
              <a:t>contacting</a:t>
            </a:r>
            <a:r>
              <a:rPr lang="de-AT" sz="1100" dirty="0"/>
              <a:t> </a:t>
            </a:r>
            <a:r>
              <a:rPr lang="de-AT" sz="1100" dirty="0" err="1"/>
              <a:t>scientists</a:t>
            </a:r>
            <a:r>
              <a:rPr lang="de-AT" sz="1100" baseline="0" dirty="0"/>
              <a:t> </a:t>
            </a:r>
            <a:r>
              <a:rPr lang="de-AT" sz="1100" baseline="0" dirty="0" err="1"/>
              <a:t>for</a:t>
            </a:r>
            <a:r>
              <a:rPr lang="de-AT" sz="1100" baseline="0" dirty="0"/>
              <a:t> a </a:t>
            </a:r>
            <a:r>
              <a:rPr lang="de-AT" sz="1100" baseline="0" dirty="0" err="1"/>
              <a:t>specific</a:t>
            </a:r>
            <a:r>
              <a:rPr lang="de-AT" sz="1100" baseline="0" dirty="0"/>
              <a:t> </a:t>
            </a:r>
            <a:r>
              <a:rPr lang="de-AT" sz="1100" baseline="0" dirty="0" err="1"/>
              <a:t>reason</a:t>
            </a:r>
            <a:r>
              <a:rPr lang="de-AT" sz="1100" baseline="0" dirty="0"/>
              <a:t>, in the </a:t>
            </a:r>
            <a:r>
              <a:rPr lang="de-AT" sz="1100" baseline="0" dirty="0" err="1"/>
              <a:t>best</a:t>
            </a:r>
            <a:r>
              <a:rPr lang="de-AT" sz="1100" baseline="0" dirty="0"/>
              <a:t> </a:t>
            </a:r>
            <a:r>
              <a:rPr lang="de-AT" sz="1100" baseline="0" dirty="0" err="1"/>
              <a:t>case</a:t>
            </a:r>
            <a:r>
              <a:rPr lang="de-AT" sz="1100" baseline="0" dirty="0"/>
              <a:t> </a:t>
            </a:r>
            <a:r>
              <a:rPr lang="de-AT" sz="1100" baseline="0" dirty="0" err="1"/>
              <a:t>scenario</a:t>
            </a:r>
            <a:r>
              <a:rPr lang="de-AT" sz="1100" baseline="0" dirty="0"/>
              <a:t> </a:t>
            </a:r>
            <a:r>
              <a:rPr lang="de-AT" sz="1100" baseline="0" dirty="0" err="1"/>
              <a:t>we</a:t>
            </a:r>
            <a:r>
              <a:rPr lang="de-AT" sz="1100" baseline="0" dirty="0"/>
              <a:t> </a:t>
            </a:r>
            <a:r>
              <a:rPr lang="de-AT" sz="1100" baseline="0" dirty="0" err="1"/>
              <a:t>know</a:t>
            </a:r>
            <a:r>
              <a:rPr lang="de-AT" sz="1100" baseline="0" dirty="0"/>
              <a:t> </a:t>
            </a:r>
            <a:r>
              <a:rPr lang="de-AT" sz="1100" baseline="0" dirty="0" err="1"/>
              <a:t>exactly</a:t>
            </a:r>
            <a:r>
              <a:rPr lang="de-AT" sz="1100" baseline="0" dirty="0"/>
              <a:t> </a:t>
            </a:r>
            <a:r>
              <a:rPr lang="de-AT" sz="1100" baseline="0" dirty="0" err="1"/>
              <a:t>that</a:t>
            </a:r>
            <a:r>
              <a:rPr lang="de-AT" sz="1100" baseline="0" dirty="0"/>
              <a:t> </a:t>
            </a:r>
            <a:r>
              <a:rPr lang="de-AT" sz="1100" baseline="0" dirty="0" err="1"/>
              <a:t>this</a:t>
            </a:r>
            <a:r>
              <a:rPr lang="de-AT" sz="1100" baseline="0" dirty="0"/>
              <a:t> </a:t>
            </a:r>
            <a:r>
              <a:rPr lang="de-AT" sz="1100" baseline="0" dirty="0" err="1"/>
              <a:t>person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</a:t>
            </a:r>
            <a:r>
              <a:rPr lang="de-AT" sz="1100" baseline="0" dirty="0" err="1"/>
              <a:t>experienced</a:t>
            </a:r>
            <a:r>
              <a:rPr lang="de-AT" sz="1100" baseline="0" dirty="0"/>
              <a:t> </a:t>
            </a:r>
            <a:r>
              <a:rPr lang="de-AT" sz="1100" baseline="0" dirty="0" err="1"/>
              <a:t>or</a:t>
            </a:r>
            <a:r>
              <a:rPr lang="de-AT" sz="1100" baseline="0" dirty="0"/>
              <a:t> </a:t>
            </a:r>
            <a:r>
              <a:rPr lang="de-AT" sz="1100" baseline="0" dirty="0" err="1"/>
              <a:t>talented</a:t>
            </a:r>
            <a:r>
              <a:rPr lang="de-AT" sz="1100" baseline="0" dirty="0"/>
              <a:t> </a:t>
            </a:r>
            <a:r>
              <a:rPr lang="de-AT" sz="1100" baseline="0" dirty="0" err="1"/>
              <a:t>and</a:t>
            </a:r>
            <a:r>
              <a:rPr lang="de-AT" sz="1100" baseline="0" dirty="0"/>
              <a:t> </a:t>
            </a:r>
            <a:r>
              <a:rPr lang="de-AT" sz="1100" baseline="0" dirty="0" err="1"/>
              <a:t>willing</a:t>
            </a:r>
            <a:r>
              <a:rPr lang="de-AT" sz="1100" baseline="0" dirty="0"/>
              <a:t> </a:t>
            </a:r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this</a:t>
            </a:r>
            <a:r>
              <a:rPr lang="de-AT" sz="1100" baseline="0" dirty="0"/>
              <a:t> </a:t>
            </a:r>
            <a:r>
              <a:rPr lang="de-AT" sz="1100" baseline="0" dirty="0" err="1"/>
              <a:t>task</a:t>
            </a:r>
            <a:r>
              <a:rPr lang="de-AT" sz="1100" baseline="0" dirty="0"/>
              <a:t> (e.g. </a:t>
            </a:r>
            <a:r>
              <a:rPr lang="de-AT" sz="1100" baseline="0" dirty="0" err="1"/>
              <a:t>talking</a:t>
            </a:r>
            <a:r>
              <a:rPr lang="de-AT" sz="1100" baseline="0" dirty="0"/>
              <a:t> </a:t>
            </a:r>
            <a:r>
              <a:rPr lang="de-AT" sz="1100" baseline="0" dirty="0" err="1"/>
              <a:t>to</a:t>
            </a:r>
            <a:r>
              <a:rPr lang="de-AT" sz="1100" baseline="0" dirty="0"/>
              <a:t> </a:t>
            </a:r>
            <a:r>
              <a:rPr lang="de-AT" sz="1100" baseline="0" dirty="0" err="1"/>
              <a:t>journalists</a:t>
            </a:r>
            <a:r>
              <a:rPr lang="de-AT" sz="1100" baseline="0" dirty="0"/>
              <a:t> </a:t>
            </a:r>
            <a:r>
              <a:rPr lang="de-AT" sz="1100" baseline="0" dirty="0" err="1"/>
              <a:t>or</a:t>
            </a:r>
            <a:r>
              <a:rPr lang="de-AT" sz="1100" baseline="0" dirty="0"/>
              <a:t> </a:t>
            </a:r>
            <a:r>
              <a:rPr lang="de-AT" sz="1100" baseline="0" dirty="0" err="1"/>
              <a:t>to</a:t>
            </a:r>
            <a:r>
              <a:rPr lang="de-AT" sz="1100" baseline="0" dirty="0"/>
              <a:t> </a:t>
            </a:r>
            <a:r>
              <a:rPr lang="de-AT" sz="1100" baseline="0" dirty="0" err="1"/>
              <a:t>young</a:t>
            </a:r>
            <a:r>
              <a:rPr lang="de-AT" sz="1100" baseline="0" dirty="0"/>
              <a:t> </a:t>
            </a:r>
            <a:r>
              <a:rPr lang="de-AT" sz="1100" baseline="0" dirty="0" err="1"/>
              <a:t>children</a:t>
            </a:r>
            <a:r>
              <a:rPr lang="de-AT" sz="1100" baseline="0" dirty="0"/>
              <a:t>). But </a:t>
            </a:r>
            <a:r>
              <a:rPr lang="de-AT" sz="1100" baseline="0" dirty="0" err="1"/>
              <a:t>this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not </a:t>
            </a:r>
            <a:r>
              <a:rPr lang="de-AT" sz="1100" baseline="0" dirty="0" err="1"/>
              <a:t>always</a:t>
            </a:r>
            <a:r>
              <a:rPr lang="de-AT" sz="1100" baseline="0" dirty="0"/>
              <a:t> easy </a:t>
            </a:r>
            <a:r>
              <a:rPr lang="de-AT" sz="1100" baseline="0" dirty="0" err="1"/>
              <a:t>to</a:t>
            </a:r>
            <a:r>
              <a:rPr lang="de-AT" sz="1100" baseline="0" dirty="0"/>
              <a:t> </a:t>
            </a:r>
            <a:r>
              <a:rPr lang="de-AT" sz="1100" baseline="0" dirty="0" err="1"/>
              <a:t>achieve</a:t>
            </a:r>
            <a:r>
              <a:rPr lang="de-AT" sz="1100" baseline="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100" dirty="0" err="1"/>
              <a:t>we</a:t>
            </a:r>
            <a:r>
              <a:rPr lang="de-AT" sz="1100" dirty="0"/>
              <a:t> </a:t>
            </a:r>
            <a:r>
              <a:rPr lang="de-AT" sz="1100" dirty="0" err="1"/>
              <a:t>are</a:t>
            </a:r>
            <a:r>
              <a:rPr lang="de-AT" sz="1100" dirty="0"/>
              <a:t> </a:t>
            </a:r>
            <a:r>
              <a:rPr lang="de-AT" sz="1100" dirty="0" err="1"/>
              <a:t>aiming</a:t>
            </a:r>
            <a:r>
              <a:rPr lang="de-AT" sz="1100" dirty="0"/>
              <a:t> at </a:t>
            </a:r>
            <a:r>
              <a:rPr lang="de-AT" sz="1100" dirty="0" err="1"/>
              <a:t>having</a:t>
            </a:r>
            <a:r>
              <a:rPr lang="de-AT" sz="1100" dirty="0"/>
              <a:t> „</a:t>
            </a:r>
            <a:r>
              <a:rPr lang="de-AT" sz="1100" dirty="0" err="1"/>
              <a:t>Experienced</a:t>
            </a:r>
            <a:r>
              <a:rPr lang="de-AT" sz="1100" dirty="0"/>
              <a:t> </a:t>
            </a:r>
            <a:r>
              <a:rPr lang="de-AT" sz="1100" dirty="0" err="1"/>
              <a:t>experts</a:t>
            </a:r>
            <a:r>
              <a:rPr lang="de-AT" sz="1100" dirty="0"/>
              <a:t>“ – </a:t>
            </a:r>
            <a:r>
              <a:rPr lang="de-AT" sz="1100" dirty="0" err="1"/>
              <a:t>Experts</a:t>
            </a:r>
            <a:r>
              <a:rPr lang="de-AT" sz="1100" dirty="0"/>
              <a:t> </a:t>
            </a:r>
            <a:r>
              <a:rPr lang="de-AT" sz="110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are</a:t>
            </a:r>
            <a:r>
              <a:rPr lang="de-AT" sz="1100" baseline="0" dirty="0"/>
              <a:t> </a:t>
            </a:r>
            <a:r>
              <a:rPr lang="de-AT" sz="1100" baseline="0" dirty="0" err="1"/>
              <a:t>talented</a:t>
            </a:r>
            <a:r>
              <a:rPr lang="de-AT" sz="1100" baseline="0" dirty="0"/>
              <a:t> </a:t>
            </a:r>
            <a:r>
              <a:rPr lang="de-AT" sz="1100" baseline="0" dirty="0" err="1"/>
              <a:t>or</a:t>
            </a:r>
            <a:r>
              <a:rPr lang="de-AT" sz="1100" baseline="0" dirty="0"/>
              <a:t> </a:t>
            </a:r>
            <a:r>
              <a:rPr lang="de-AT" sz="1100" baseline="0" dirty="0" err="1"/>
              <a:t>experienced</a:t>
            </a:r>
            <a:r>
              <a:rPr lang="de-AT" sz="1100" baseline="0" dirty="0"/>
              <a:t> in </a:t>
            </a:r>
            <a:r>
              <a:rPr lang="de-AT" sz="1100" baseline="0" dirty="0" err="1"/>
              <a:t>participating</a:t>
            </a:r>
            <a:r>
              <a:rPr lang="de-AT" sz="1100" baseline="0" dirty="0"/>
              <a:t> in PE </a:t>
            </a:r>
            <a:r>
              <a:rPr lang="de-AT" sz="1100" baseline="0" dirty="0" err="1"/>
              <a:t>activities</a:t>
            </a:r>
            <a:r>
              <a:rPr lang="de-AT" sz="1100" baseline="0" dirty="0"/>
              <a:t> (not </a:t>
            </a:r>
            <a:r>
              <a:rPr lang="de-AT" sz="1100" baseline="0" dirty="0" err="1"/>
              <a:t>everybody</a:t>
            </a:r>
            <a:r>
              <a:rPr lang="de-AT" sz="1100" baseline="0" dirty="0"/>
              <a:t> </a:t>
            </a:r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everything</a:t>
            </a:r>
            <a:r>
              <a:rPr lang="de-AT" sz="1100" baseline="0" dirty="0"/>
              <a:t>)</a:t>
            </a:r>
            <a:endParaRPr lang="de-AT" sz="1100" dirty="0"/>
          </a:p>
          <a:p>
            <a:endParaRPr lang="de-AT" sz="11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100" dirty="0" err="1"/>
              <a:t>For</a:t>
            </a:r>
            <a:r>
              <a:rPr lang="de-AT" sz="1100" dirty="0"/>
              <a:t> the </a:t>
            </a:r>
            <a:r>
              <a:rPr lang="de-AT" sz="1100" dirty="0" err="1"/>
              <a:t>Scientists</a:t>
            </a:r>
            <a:r>
              <a:rPr lang="de-AT" sz="1100" dirty="0"/>
              <a:t>:</a:t>
            </a:r>
            <a:r>
              <a:rPr lang="de-AT" sz="1100" baseline="0" dirty="0"/>
              <a:t> </a:t>
            </a:r>
            <a:r>
              <a:rPr lang="de-AT" sz="1100" baseline="0" dirty="0" err="1"/>
              <a:t>They</a:t>
            </a:r>
            <a:r>
              <a:rPr lang="de-AT" sz="1100" baseline="0" dirty="0"/>
              <a:t> </a:t>
            </a:r>
            <a:r>
              <a:rPr lang="de-AT" sz="1100" baseline="0" dirty="0" err="1"/>
              <a:t>get</a:t>
            </a:r>
            <a:r>
              <a:rPr lang="de-AT" sz="1100" baseline="0" dirty="0"/>
              <a:t> the </a:t>
            </a:r>
            <a:r>
              <a:rPr lang="de-AT" sz="1100" baseline="0" dirty="0" err="1"/>
              <a:t>p</a:t>
            </a:r>
            <a:r>
              <a:rPr lang="de-AT" sz="1100" dirty="0" err="1"/>
              <a:t>ossibility</a:t>
            </a:r>
            <a:r>
              <a:rPr lang="de-AT" sz="1100" dirty="0"/>
              <a:t> </a:t>
            </a:r>
            <a:r>
              <a:rPr lang="de-AT" sz="1100" dirty="0" err="1"/>
              <a:t>to</a:t>
            </a:r>
            <a:r>
              <a:rPr lang="de-AT" sz="1100" dirty="0"/>
              <a:t> </a:t>
            </a:r>
            <a:r>
              <a:rPr lang="de-AT" sz="1100" dirty="0" err="1"/>
              <a:t>engage</a:t>
            </a:r>
            <a:r>
              <a:rPr lang="de-AT" sz="1100" dirty="0"/>
              <a:t> in PE </a:t>
            </a:r>
            <a:r>
              <a:rPr lang="de-AT" sz="1100" dirty="0" err="1"/>
              <a:t>activities</a:t>
            </a:r>
            <a:r>
              <a:rPr lang="de-AT" sz="1100" dirty="0"/>
              <a:t> / </a:t>
            </a:r>
            <a:r>
              <a:rPr lang="de-AT" sz="1100" dirty="0" err="1"/>
              <a:t>ideas</a:t>
            </a:r>
            <a:r>
              <a:rPr lang="de-AT" sz="1100" dirty="0"/>
              <a:t> </a:t>
            </a:r>
            <a:r>
              <a:rPr lang="de-AT" sz="1100" dirty="0" err="1"/>
              <a:t>for</a:t>
            </a:r>
            <a:r>
              <a:rPr lang="de-AT" sz="1100" dirty="0"/>
              <a:t> </a:t>
            </a:r>
            <a:r>
              <a:rPr lang="de-AT" sz="1100" dirty="0" err="1"/>
              <a:t>engagement</a:t>
            </a:r>
            <a:r>
              <a:rPr lang="de-AT" sz="1100" dirty="0"/>
              <a:t>. </a:t>
            </a:r>
            <a:r>
              <a:rPr lang="de-AT" sz="1100" dirty="0" err="1"/>
              <a:t>They</a:t>
            </a:r>
            <a:r>
              <a:rPr lang="de-AT" sz="1100" dirty="0"/>
              <a:t> </a:t>
            </a:r>
            <a:r>
              <a:rPr lang="de-AT" sz="1100" dirty="0" err="1"/>
              <a:t>have</a:t>
            </a:r>
            <a:r>
              <a:rPr lang="de-AT" sz="1100" dirty="0"/>
              <a:t> </a:t>
            </a:r>
            <a:r>
              <a:rPr lang="de-AT" sz="1100" dirty="0" err="1"/>
              <a:t>access</a:t>
            </a:r>
            <a:r>
              <a:rPr lang="de-AT" sz="1100" dirty="0"/>
              <a:t> </a:t>
            </a:r>
            <a:r>
              <a:rPr lang="de-AT" sz="1100" dirty="0" err="1"/>
              <a:t>to</a:t>
            </a:r>
            <a:r>
              <a:rPr lang="de-AT" sz="1100" dirty="0"/>
              <a:t> the </a:t>
            </a:r>
            <a:r>
              <a:rPr lang="de-AT" sz="1100" dirty="0" err="1"/>
              <a:t>support</a:t>
            </a:r>
            <a:r>
              <a:rPr lang="de-AT" sz="1100" dirty="0"/>
              <a:t> </a:t>
            </a:r>
            <a:r>
              <a:rPr lang="de-AT" sz="1100" dirty="0" err="1"/>
              <a:t>from</a:t>
            </a:r>
            <a:r>
              <a:rPr lang="de-AT" sz="1100" dirty="0"/>
              <a:t> </a:t>
            </a:r>
            <a:r>
              <a:rPr lang="de-AT" sz="1100" dirty="0" err="1"/>
              <a:t>science</a:t>
            </a:r>
            <a:r>
              <a:rPr lang="de-AT" sz="1100" baseline="0" dirty="0"/>
              <a:t> </a:t>
            </a:r>
            <a:r>
              <a:rPr lang="de-AT" sz="1100" baseline="0" dirty="0" err="1"/>
              <a:t>communicators</a:t>
            </a:r>
            <a:r>
              <a:rPr lang="de-AT" sz="1100" baseline="0" dirty="0"/>
              <a:t>, </a:t>
            </a:r>
            <a:r>
              <a:rPr lang="de-AT" sz="1100" baseline="0" dirty="0" err="1"/>
              <a:t>and</a:t>
            </a:r>
            <a:r>
              <a:rPr lang="de-AT" sz="1100" baseline="0" dirty="0"/>
              <a:t> </a:t>
            </a:r>
            <a:r>
              <a:rPr lang="de-AT" sz="1100" baseline="0" dirty="0" err="1"/>
              <a:t>they</a:t>
            </a:r>
            <a:r>
              <a:rPr lang="de-AT" sz="1100" baseline="0" dirty="0"/>
              <a:t> </a:t>
            </a:r>
            <a:r>
              <a:rPr lang="de-AT" sz="1100" baseline="0" dirty="0" err="1"/>
              <a:t>get</a:t>
            </a:r>
            <a:r>
              <a:rPr lang="de-AT" sz="1100" baseline="0" dirty="0"/>
              <a:t> the </a:t>
            </a:r>
            <a:r>
              <a:rPr lang="de-AT" sz="1100" baseline="0" dirty="0" err="1"/>
              <a:t>possibility</a:t>
            </a:r>
            <a:r>
              <a:rPr lang="de-AT" sz="1100" baseline="0" dirty="0"/>
              <a:t> </a:t>
            </a:r>
            <a:r>
              <a:rPr lang="de-AT" sz="1100" baseline="0" dirty="0" err="1"/>
              <a:t>for</a:t>
            </a:r>
            <a:r>
              <a:rPr lang="de-AT" sz="1100" baseline="0" dirty="0"/>
              <a:t> additional </a:t>
            </a:r>
            <a:r>
              <a:rPr lang="de-AT" sz="1100" baseline="0" dirty="0" err="1"/>
              <a:t>funding</a:t>
            </a:r>
            <a:r>
              <a:rPr lang="de-AT" sz="1100" baseline="0" dirty="0"/>
              <a:t> - </a:t>
            </a:r>
            <a:r>
              <a:rPr lang="de-AT" sz="1100" baseline="0" dirty="0" err="1"/>
              <a:t>with</a:t>
            </a:r>
            <a:r>
              <a:rPr lang="de-AT" sz="1100" baseline="0" dirty="0"/>
              <a:t> </a:t>
            </a:r>
            <a:r>
              <a:rPr lang="de-AT" sz="1100" baseline="0" dirty="0" err="1"/>
              <a:t>us</a:t>
            </a:r>
            <a:r>
              <a:rPr lang="de-AT" sz="1100" baseline="0" dirty="0"/>
              <a:t>, </a:t>
            </a:r>
            <a:r>
              <a:rPr lang="de-AT" sz="1100" baseline="0" dirty="0" err="1"/>
              <a:t>within</a:t>
            </a:r>
            <a:r>
              <a:rPr lang="de-AT" sz="1100" baseline="0" dirty="0"/>
              <a:t> </a:t>
            </a:r>
            <a:r>
              <a:rPr lang="de-AT" sz="1100" baseline="0" dirty="0" err="1"/>
              <a:t>their</a:t>
            </a:r>
            <a:r>
              <a:rPr lang="de-AT" sz="1100" baseline="0" dirty="0"/>
              <a:t> </a:t>
            </a:r>
            <a:r>
              <a:rPr lang="de-AT" sz="1100" baseline="0" dirty="0" err="1"/>
              <a:t>scientific</a:t>
            </a:r>
            <a:r>
              <a:rPr lang="de-AT" sz="1100" baseline="0" dirty="0"/>
              <a:t> </a:t>
            </a:r>
            <a:r>
              <a:rPr lang="de-AT" sz="1100" baseline="0" dirty="0" err="1"/>
              <a:t>projects</a:t>
            </a:r>
            <a:r>
              <a:rPr lang="de-AT" sz="1100" baseline="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1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100" dirty="0"/>
              <a:t>But, of </a:t>
            </a:r>
            <a:r>
              <a:rPr lang="de-AT" sz="1100" dirty="0" err="1"/>
              <a:t>course</a:t>
            </a:r>
            <a:r>
              <a:rPr lang="de-AT" sz="1100" baseline="0" dirty="0"/>
              <a:t>, </a:t>
            </a:r>
            <a:r>
              <a:rPr lang="de-AT" sz="1100" baseline="0" dirty="0" err="1"/>
              <a:t>there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potential </a:t>
            </a:r>
            <a:r>
              <a:rPr lang="de-AT" sz="1100" baseline="0" dirty="0" err="1"/>
              <a:t>for</a:t>
            </a:r>
            <a:r>
              <a:rPr lang="de-AT" sz="1100" baseline="0" dirty="0"/>
              <a:t> </a:t>
            </a:r>
            <a:r>
              <a:rPr lang="de-AT" sz="1100" baseline="0" dirty="0" err="1"/>
              <a:t>improvement</a:t>
            </a:r>
            <a:r>
              <a:rPr lang="de-AT" sz="1100" baseline="0" dirty="0"/>
              <a:t>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100" baseline="0" dirty="0" err="1"/>
              <a:t>Our</a:t>
            </a:r>
            <a:r>
              <a:rPr lang="de-AT" sz="1100" baseline="0" dirty="0"/>
              <a:t> </a:t>
            </a:r>
            <a:r>
              <a:rPr lang="de-AT" sz="1100" baseline="0" dirty="0" err="1"/>
              <a:t>database</a:t>
            </a:r>
            <a:r>
              <a:rPr lang="de-AT" sz="1100" baseline="0" dirty="0"/>
              <a:t> </a:t>
            </a:r>
            <a:r>
              <a:rPr lang="de-AT" sz="1100" baseline="0" dirty="0" err="1"/>
              <a:t>grew</a:t>
            </a:r>
            <a:r>
              <a:rPr lang="de-AT" sz="1100" baseline="0" dirty="0"/>
              <a:t> </a:t>
            </a:r>
            <a:r>
              <a:rPr lang="de-AT" sz="1100" baseline="0" dirty="0" err="1"/>
              <a:t>historically</a:t>
            </a:r>
            <a:r>
              <a:rPr lang="de-AT" sz="1100" baseline="0" dirty="0"/>
              <a:t>, </a:t>
            </a:r>
            <a:r>
              <a:rPr lang="de-AT" sz="1100" baseline="0" dirty="0" err="1"/>
              <a:t>starting</a:t>
            </a:r>
            <a:r>
              <a:rPr lang="de-AT" sz="1100" baseline="0" dirty="0"/>
              <a:t> </a:t>
            </a:r>
            <a:r>
              <a:rPr lang="de-AT" sz="1100" baseline="0" dirty="0" err="1"/>
              <a:t>with</a:t>
            </a:r>
            <a:r>
              <a:rPr lang="de-AT" sz="1100" baseline="0" dirty="0"/>
              <a:t> personal </a:t>
            </a:r>
            <a:r>
              <a:rPr lang="de-AT" sz="1100" baseline="0" dirty="0" err="1"/>
              <a:t>contacts</a:t>
            </a:r>
            <a:r>
              <a:rPr lang="de-AT" sz="1100" baseline="0" dirty="0"/>
              <a:t> </a:t>
            </a:r>
            <a:r>
              <a:rPr lang="de-AT" sz="1100" baseline="0" dirty="0" err="1"/>
              <a:t>from</a:t>
            </a:r>
            <a:r>
              <a:rPr lang="de-AT" sz="1100" baseline="0" dirty="0"/>
              <a:t> the </a:t>
            </a:r>
            <a:r>
              <a:rPr lang="de-AT" sz="1100" baseline="0" dirty="0" err="1"/>
              <a:t>board</a:t>
            </a:r>
            <a:r>
              <a:rPr lang="de-AT" sz="1100" baseline="0" dirty="0"/>
              <a:t> </a:t>
            </a:r>
            <a:r>
              <a:rPr lang="de-AT" sz="1100" baseline="0" dirty="0" err="1"/>
              <a:t>members</a:t>
            </a:r>
            <a:r>
              <a:rPr lang="de-AT" sz="1100" baseline="0" dirty="0"/>
              <a:t>. But </a:t>
            </a:r>
            <a:r>
              <a:rPr lang="de-AT" sz="1100" baseline="0" dirty="0" err="1"/>
              <a:t>we</a:t>
            </a:r>
            <a:r>
              <a:rPr lang="de-AT" sz="1100" baseline="0" dirty="0"/>
              <a:t> </a:t>
            </a:r>
            <a:r>
              <a:rPr lang="de-AT" sz="1100" baseline="0" dirty="0" err="1"/>
              <a:t>never</a:t>
            </a:r>
            <a:r>
              <a:rPr lang="de-AT" sz="1100" baseline="0" dirty="0"/>
              <a:t> </a:t>
            </a:r>
            <a:r>
              <a:rPr lang="de-AT" sz="1100" baseline="0" dirty="0" err="1"/>
              <a:t>really</a:t>
            </a:r>
            <a:r>
              <a:rPr lang="de-AT" sz="1100" baseline="0" dirty="0"/>
              <a:t> „</a:t>
            </a:r>
            <a:r>
              <a:rPr lang="de-AT" sz="1100" baseline="0" dirty="0" err="1"/>
              <a:t>defined</a:t>
            </a:r>
            <a:r>
              <a:rPr lang="de-AT" sz="1100" baseline="0" dirty="0"/>
              <a:t>“ </a:t>
            </a:r>
            <a:r>
              <a:rPr lang="de-AT" sz="1100" baseline="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an „expert“. </a:t>
            </a:r>
            <a:r>
              <a:rPr lang="de-AT" sz="1100" baseline="0" dirty="0" err="1"/>
              <a:t>What</a:t>
            </a:r>
            <a:r>
              <a:rPr lang="de-AT" sz="1100" baseline="0" dirty="0"/>
              <a:t> </a:t>
            </a:r>
            <a:r>
              <a:rPr lang="de-AT" sz="1100" baseline="0" dirty="0" err="1"/>
              <a:t>kind</a:t>
            </a:r>
            <a:r>
              <a:rPr lang="de-AT" sz="1100" baseline="0" dirty="0"/>
              <a:t> of </a:t>
            </a:r>
            <a:r>
              <a:rPr lang="de-AT" sz="1100" baseline="0" dirty="0" err="1"/>
              <a:t>expertise</a:t>
            </a:r>
            <a:r>
              <a:rPr lang="de-AT" sz="1100" baseline="0" dirty="0"/>
              <a:t> </a:t>
            </a:r>
            <a:r>
              <a:rPr lang="de-AT" sz="1100" dirty="0" err="1"/>
              <a:t>We</a:t>
            </a:r>
            <a:r>
              <a:rPr lang="de-AT" sz="1100" dirty="0"/>
              <a:t> do not </a:t>
            </a:r>
            <a:r>
              <a:rPr lang="de-AT" sz="1100" dirty="0" err="1"/>
              <a:t>have</a:t>
            </a:r>
            <a:r>
              <a:rPr lang="de-AT" sz="1100" baseline="0" dirty="0"/>
              <a:t> a </a:t>
            </a:r>
            <a:r>
              <a:rPr lang="de-AT" sz="1100" baseline="0" dirty="0" err="1"/>
              <a:t>definition</a:t>
            </a:r>
            <a:r>
              <a:rPr lang="de-AT" sz="1100" baseline="0" dirty="0"/>
              <a:t> of </a:t>
            </a:r>
            <a:r>
              <a:rPr lang="de-AT" sz="1100" baseline="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can</a:t>
            </a:r>
            <a:r>
              <a:rPr lang="de-AT" sz="1100" baseline="0" dirty="0"/>
              <a:t> </a:t>
            </a:r>
            <a:r>
              <a:rPr lang="de-AT" sz="1100" baseline="0" dirty="0" err="1"/>
              <a:t>be</a:t>
            </a:r>
            <a:r>
              <a:rPr lang="de-AT" sz="1100" baseline="0" dirty="0"/>
              <a:t> </a:t>
            </a:r>
            <a:r>
              <a:rPr lang="de-AT" sz="1100" baseline="0" dirty="0" err="1"/>
              <a:t>included</a:t>
            </a:r>
            <a:r>
              <a:rPr lang="de-AT" sz="1100" baseline="0" dirty="0"/>
              <a:t> in </a:t>
            </a:r>
            <a:r>
              <a:rPr lang="de-AT" sz="1100" baseline="0" dirty="0" err="1"/>
              <a:t>our</a:t>
            </a:r>
            <a:r>
              <a:rPr lang="de-AT" sz="1100" baseline="0" dirty="0"/>
              <a:t> </a:t>
            </a:r>
            <a:r>
              <a:rPr lang="de-AT" sz="1100" baseline="0" dirty="0" err="1"/>
              <a:t>database</a:t>
            </a:r>
            <a:r>
              <a:rPr lang="de-AT" sz="1100" baseline="0" dirty="0"/>
              <a:t> / </a:t>
            </a:r>
            <a:r>
              <a:rPr lang="de-AT" sz="1100" baseline="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is</a:t>
            </a:r>
            <a:r>
              <a:rPr lang="de-AT" sz="1100" baseline="0" dirty="0"/>
              <a:t> an expert. At the </a:t>
            </a:r>
            <a:r>
              <a:rPr lang="de-AT" sz="1100" baseline="0" dirty="0" err="1"/>
              <a:t>moment</a:t>
            </a:r>
            <a:r>
              <a:rPr lang="de-AT" sz="1100" baseline="0" dirty="0"/>
              <a:t> </a:t>
            </a:r>
            <a:r>
              <a:rPr lang="de-AT" sz="1100" baseline="0" dirty="0" err="1"/>
              <a:t>whenever</a:t>
            </a:r>
            <a:r>
              <a:rPr lang="de-AT" sz="1100" baseline="0" dirty="0"/>
              <a:t> </a:t>
            </a:r>
            <a:r>
              <a:rPr lang="de-AT" sz="1100" baseline="0" dirty="0" err="1"/>
              <a:t>we</a:t>
            </a:r>
            <a:r>
              <a:rPr lang="de-AT" sz="1100" baseline="0" dirty="0"/>
              <a:t> </a:t>
            </a:r>
            <a:r>
              <a:rPr lang="de-AT" sz="1100" baseline="0" dirty="0" err="1"/>
              <a:t>meet</a:t>
            </a:r>
            <a:r>
              <a:rPr lang="de-AT" sz="1100" baseline="0" dirty="0"/>
              <a:t> a </a:t>
            </a:r>
            <a:r>
              <a:rPr lang="de-AT" sz="1100" baseline="0" dirty="0" err="1"/>
              <a:t>scientist</a:t>
            </a:r>
            <a:r>
              <a:rPr lang="de-AT" sz="1100" baseline="0" dirty="0"/>
              <a:t> </a:t>
            </a:r>
            <a:r>
              <a:rPr lang="de-AT" sz="1100" baseline="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we</a:t>
            </a:r>
            <a:r>
              <a:rPr lang="de-AT" sz="1100" baseline="0" dirty="0"/>
              <a:t> </a:t>
            </a:r>
            <a:r>
              <a:rPr lang="de-AT" sz="1100" baseline="0" dirty="0" err="1"/>
              <a:t>would</a:t>
            </a:r>
            <a:r>
              <a:rPr lang="de-AT" sz="1100" baseline="0" dirty="0"/>
              <a:t> like </a:t>
            </a:r>
            <a:r>
              <a:rPr lang="de-AT" sz="1100" baseline="0" dirty="0" err="1"/>
              <a:t>to</a:t>
            </a:r>
            <a:r>
              <a:rPr lang="de-AT" sz="1100" baseline="0" dirty="0"/>
              <a:t> </a:t>
            </a:r>
            <a:r>
              <a:rPr lang="de-AT" sz="1100" baseline="0" dirty="0" err="1"/>
              <a:t>have</a:t>
            </a:r>
            <a:r>
              <a:rPr lang="de-AT" sz="1100" baseline="0" dirty="0"/>
              <a:t> in </a:t>
            </a:r>
            <a:r>
              <a:rPr lang="de-AT" sz="1100" baseline="0" dirty="0" err="1"/>
              <a:t>our</a:t>
            </a:r>
            <a:r>
              <a:rPr lang="de-AT" sz="1100" baseline="0" dirty="0"/>
              <a:t> </a:t>
            </a:r>
            <a:r>
              <a:rPr lang="de-AT" sz="1100" baseline="0" dirty="0" err="1"/>
              <a:t>data</a:t>
            </a:r>
            <a:r>
              <a:rPr lang="de-AT" sz="1100" baseline="0" dirty="0"/>
              <a:t> </a:t>
            </a:r>
            <a:r>
              <a:rPr lang="de-AT" sz="1100" baseline="0" dirty="0" err="1"/>
              <a:t>base</a:t>
            </a:r>
            <a:r>
              <a:rPr lang="de-AT" sz="1100" baseline="0" dirty="0"/>
              <a:t> </a:t>
            </a:r>
            <a:r>
              <a:rPr lang="de-AT" sz="1100" baseline="0" dirty="0" err="1"/>
              <a:t>we</a:t>
            </a:r>
            <a:r>
              <a:rPr lang="de-AT" sz="1100" baseline="0" dirty="0"/>
              <a:t> just </a:t>
            </a:r>
            <a:r>
              <a:rPr lang="de-AT" sz="1100" baseline="0" dirty="0" err="1"/>
              <a:t>ask</a:t>
            </a:r>
            <a:r>
              <a:rPr lang="de-AT" sz="1100" baseline="0" dirty="0"/>
              <a:t> </a:t>
            </a:r>
            <a:r>
              <a:rPr lang="de-AT" sz="1100" baseline="0" dirty="0">
                <a:sym typeface="Wingdings" panose="05000000000000000000" pitchFamily="2" charset="2"/>
              </a:rPr>
              <a:t> not a </a:t>
            </a:r>
            <a:r>
              <a:rPr lang="de-AT" sz="1100" baseline="0" dirty="0" err="1">
                <a:sym typeface="Wingdings" panose="05000000000000000000" pitchFamily="2" charset="2"/>
              </a:rPr>
              <a:t>very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systematic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approach</a:t>
            </a:r>
            <a:r>
              <a:rPr lang="de-AT" sz="1100" baseline="0" dirty="0">
                <a:sym typeface="Wingdings" panose="05000000000000000000" pitchFamily="2" charset="2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100" baseline="0" dirty="0" err="1">
                <a:sym typeface="Wingdings" panose="05000000000000000000" pitchFamily="2" charset="2"/>
              </a:rPr>
              <a:t>And</a:t>
            </a:r>
            <a:r>
              <a:rPr lang="de-AT" sz="1100" baseline="0" dirty="0">
                <a:sym typeface="Wingdings" panose="05000000000000000000" pitchFamily="2" charset="2"/>
              </a:rPr>
              <a:t> I </a:t>
            </a:r>
            <a:r>
              <a:rPr lang="de-AT" sz="1100" baseline="0" dirty="0" err="1">
                <a:sym typeface="Wingdings" panose="05000000000000000000" pitchFamily="2" charset="2"/>
              </a:rPr>
              <a:t>had</a:t>
            </a:r>
            <a:r>
              <a:rPr lang="de-AT" sz="1100" baseline="0" dirty="0">
                <a:sym typeface="Wingdings" panose="05000000000000000000" pitchFamily="2" charset="2"/>
              </a:rPr>
              <a:t> a </a:t>
            </a:r>
            <a:r>
              <a:rPr lang="de-AT" sz="1100" baseline="0" dirty="0" err="1">
                <a:sym typeface="Wingdings" panose="05000000000000000000" pitchFamily="2" charset="2"/>
              </a:rPr>
              <a:t>look</a:t>
            </a:r>
            <a:r>
              <a:rPr lang="de-AT" sz="1100" baseline="0" dirty="0">
                <a:sym typeface="Wingdings" panose="05000000000000000000" pitchFamily="2" charset="2"/>
              </a:rPr>
              <a:t> at </a:t>
            </a:r>
            <a:r>
              <a:rPr lang="de-AT" sz="1100" baseline="0" dirty="0" err="1">
                <a:sym typeface="Wingdings" panose="05000000000000000000" pitchFamily="2" charset="2"/>
              </a:rPr>
              <a:t>some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statistics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and</a:t>
            </a:r>
            <a:r>
              <a:rPr lang="de-AT" sz="1100" baseline="0" dirty="0">
                <a:sym typeface="Wingdings" panose="05000000000000000000" pitchFamily="2" charset="2"/>
              </a:rPr>
              <a:t> I </a:t>
            </a:r>
            <a:r>
              <a:rPr lang="de-AT" sz="1100" baseline="0" dirty="0" err="1">
                <a:sym typeface="Wingdings" panose="05000000000000000000" pitchFamily="2" charset="2"/>
              </a:rPr>
              <a:t>have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to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admit</a:t>
            </a:r>
            <a:r>
              <a:rPr lang="de-AT" sz="1100" baseline="0" dirty="0">
                <a:sym typeface="Wingdings" panose="05000000000000000000" pitchFamily="2" charset="2"/>
              </a:rPr>
              <a:t>, </a:t>
            </a:r>
            <a:r>
              <a:rPr lang="de-AT" sz="1100" baseline="0" dirty="0" err="1">
                <a:sym typeface="Wingdings" panose="05000000000000000000" pitchFamily="2" charset="2"/>
              </a:rPr>
              <a:t>we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only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have</a:t>
            </a:r>
            <a:r>
              <a:rPr lang="de-AT" sz="1100" baseline="0" dirty="0">
                <a:sym typeface="Wingdings" panose="05000000000000000000" pitchFamily="2" charset="2"/>
              </a:rPr>
              <a:t> 38 </a:t>
            </a:r>
            <a:r>
              <a:rPr lang="de-AT" sz="1100" baseline="0" dirty="0" err="1">
                <a:sym typeface="Wingdings" panose="05000000000000000000" pitchFamily="2" charset="2"/>
              </a:rPr>
              <a:t>women</a:t>
            </a:r>
            <a:r>
              <a:rPr lang="de-AT" sz="1100" baseline="0" dirty="0">
                <a:sym typeface="Wingdings" panose="05000000000000000000" pitchFamily="2" charset="2"/>
              </a:rPr>
              <a:t> – </a:t>
            </a:r>
            <a:r>
              <a:rPr lang="de-AT" sz="1100" baseline="0" dirty="0" err="1">
                <a:sym typeface="Wingdings" panose="05000000000000000000" pitchFamily="2" charset="2"/>
              </a:rPr>
              <a:t>this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reflects</a:t>
            </a:r>
            <a:r>
              <a:rPr lang="de-AT" sz="1100" baseline="0" dirty="0">
                <a:sym typeface="Wingdings" panose="05000000000000000000" pitchFamily="2" charset="2"/>
              </a:rPr>
              <a:t> the </a:t>
            </a:r>
            <a:r>
              <a:rPr lang="de-AT" sz="1100" baseline="0" dirty="0" err="1">
                <a:sym typeface="Wingdings" panose="05000000000000000000" pitchFamily="2" charset="2"/>
              </a:rPr>
              <a:t>historical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approach</a:t>
            </a:r>
            <a:r>
              <a:rPr lang="de-AT" sz="1100" baseline="0" dirty="0">
                <a:sym typeface="Wingdings" panose="05000000000000000000" pitchFamily="2" charset="2"/>
              </a:rPr>
              <a:t> (</a:t>
            </a:r>
            <a:r>
              <a:rPr lang="de-AT" sz="1100" baseline="0" dirty="0" err="1">
                <a:sym typeface="Wingdings" panose="05000000000000000000" pitchFamily="2" charset="2"/>
              </a:rPr>
              <a:t>university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professors</a:t>
            </a:r>
            <a:r>
              <a:rPr lang="de-AT" sz="1100" baseline="0" dirty="0">
                <a:sym typeface="Wingdings" panose="05000000000000000000" pitchFamily="2" charset="2"/>
              </a:rPr>
              <a:t>). I </a:t>
            </a:r>
            <a:r>
              <a:rPr lang="de-AT" sz="1100" baseline="0" dirty="0" err="1">
                <a:sym typeface="Wingdings" panose="05000000000000000000" pitchFamily="2" charset="2"/>
              </a:rPr>
              <a:t>don‘t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think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this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is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reflected</a:t>
            </a:r>
            <a:r>
              <a:rPr lang="de-AT" sz="1100" baseline="0" dirty="0">
                <a:sym typeface="Wingdings" panose="05000000000000000000" pitchFamily="2" charset="2"/>
              </a:rPr>
              <a:t> in </a:t>
            </a:r>
            <a:r>
              <a:rPr lang="de-AT" sz="1100" baseline="0" dirty="0" err="1">
                <a:sym typeface="Wingdings" panose="05000000000000000000" pitchFamily="2" charset="2"/>
              </a:rPr>
              <a:t>our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daily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work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and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our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projects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where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often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work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with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women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scientists</a:t>
            </a:r>
            <a:r>
              <a:rPr lang="de-AT" sz="1100" baseline="0" dirty="0">
                <a:sym typeface="Wingdings" panose="05000000000000000000" pitchFamily="2" charset="2"/>
              </a:rPr>
              <a:t> but of </a:t>
            </a:r>
            <a:r>
              <a:rPr lang="de-AT" sz="1100" baseline="0" dirty="0" err="1">
                <a:sym typeface="Wingdings" panose="05000000000000000000" pitchFamily="2" charset="2"/>
              </a:rPr>
              <a:t>course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we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should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have</a:t>
            </a:r>
            <a:r>
              <a:rPr lang="de-AT" sz="1100" baseline="0" dirty="0">
                <a:sym typeface="Wingdings" panose="05000000000000000000" pitchFamily="2" charset="2"/>
              </a:rPr>
              <a:t> a </a:t>
            </a:r>
            <a:r>
              <a:rPr lang="de-AT" sz="1100" baseline="0" dirty="0" err="1">
                <a:sym typeface="Wingdings" panose="05000000000000000000" pitchFamily="2" charset="2"/>
              </a:rPr>
              <a:t>look</a:t>
            </a:r>
            <a:r>
              <a:rPr lang="de-AT" sz="1100" baseline="0" dirty="0">
                <a:sym typeface="Wingdings" panose="05000000000000000000" pitchFamily="2" charset="2"/>
              </a:rPr>
              <a:t> at </a:t>
            </a:r>
            <a:r>
              <a:rPr lang="de-AT" sz="1100" baseline="0" dirty="0" err="1">
                <a:sym typeface="Wingdings" panose="05000000000000000000" pitchFamily="2" charset="2"/>
              </a:rPr>
              <a:t>this</a:t>
            </a:r>
            <a:r>
              <a:rPr lang="de-AT" sz="1100" baseline="0" dirty="0">
                <a:sym typeface="Wingdings" panose="05000000000000000000" pitchFamily="2" charset="2"/>
              </a:rPr>
              <a:t> in </a:t>
            </a:r>
            <a:r>
              <a:rPr lang="de-AT" sz="1100" baseline="0" dirty="0" err="1">
                <a:sym typeface="Wingdings" panose="05000000000000000000" pitchFamily="2" charset="2"/>
              </a:rPr>
              <a:t>our</a:t>
            </a:r>
            <a:r>
              <a:rPr lang="de-AT" sz="1100" baseline="0" dirty="0">
                <a:sym typeface="Wingdings" panose="05000000000000000000" pitchFamily="2" charset="2"/>
              </a:rPr>
              <a:t> </a:t>
            </a:r>
            <a:r>
              <a:rPr lang="de-AT" sz="1100" baseline="0" dirty="0" err="1">
                <a:sym typeface="Wingdings" panose="05000000000000000000" pitchFamily="2" charset="2"/>
              </a:rPr>
              <a:t>database</a:t>
            </a:r>
            <a:r>
              <a:rPr lang="de-AT" sz="1100" baseline="0" dirty="0">
                <a:sym typeface="Wingdings" panose="05000000000000000000" pitchFamily="2" charset="2"/>
              </a:rPr>
              <a:t>. </a:t>
            </a:r>
          </a:p>
          <a:p>
            <a:r>
              <a:rPr lang="de-AT" sz="1100" dirty="0"/>
              <a:t>Time </a:t>
            </a:r>
            <a:r>
              <a:rPr lang="de-AT" sz="1100" dirty="0" err="1"/>
              <a:t>and</a:t>
            </a:r>
            <a:r>
              <a:rPr lang="de-AT" sz="1100" dirty="0"/>
              <a:t> </a:t>
            </a:r>
            <a:r>
              <a:rPr lang="de-AT" sz="1100" dirty="0" err="1"/>
              <a:t>money</a:t>
            </a:r>
            <a:r>
              <a:rPr lang="de-AT" sz="1100" dirty="0"/>
              <a:t> </a:t>
            </a:r>
            <a:r>
              <a:rPr lang="de-AT" sz="1100" dirty="0" err="1"/>
              <a:t>for</a:t>
            </a:r>
            <a:r>
              <a:rPr lang="de-AT" sz="1100" dirty="0"/>
              <a:t> „</a:t>
            </a:r>
            <a:r>
              <a:rPr lang="de-AT" sz="1100" dirty="0" err="1"/>
              <a:t>relationship</a:t>
            </a:r>
            <a:r>
              <a:rPr lang="de-AT" sz="1100" dirty="0"/>
              <a:t> </a:t>
            </a:r>
            <a:r>
              <a:rPr lang="de-AT" sz="1100" dirty="0" err="1"/>
              <a:t>management</a:t>
            </a:r>
            <a:r>
              <a:rPr lang="de-AT" sz="1100" dirty="0"/>
              <a:t>“</a:t>
            </a:r>
          </a:p>
          <a:p>
            <a:r>
              <a:rPr lang="de-AT" sz="1100" dirty="0" err="1"/>
              <a:t>Finding</a:t>
            </a:r>
            <a:r>
              <a:rPr lang="de-AT" sz="1100" dirty="0"/>
              <a:t> </a:t>
            </a:r>
            <a:r>
              <a:rPr lang="de-AT" sz="1100" dirty="0" err="1"/>
              <a:t>ways</a:t>
            </a:r>
            <a:r>
              <a:rPr lang="de-AT" sz="1100" dirty="0"/>
              <a:t> </a:t>
            </a:r>
            <a:r>
              <a:rPr lang="de-AT" sz="1100" dirty="0" err="1"/>
              <a:t>to</a:t>
            </a:r>
            <a:r>
              <a:rPr lang="de-AT" sz="1100" dirty="0"/>
              <a:t> </a:t>
            </a:r>
            <a:r>
              <a:rPr lang="de-AT" sz="1100" dirty="0" err="1"/>
              <a:t>engage</a:t>
            </a:r>
            <a:r>
              <a:rPr lang="de-AT" sz="1100" dirty="0"/>
              <a:t> a </a:t>
            </a:r>
            <a:r>
              <a:rPr lang="de-AT" sz="1100" dirty="0" err="1"/>
              <a:t>majority</a:t>
            </a:r>
            <a:r>
              <a:rPr lang="de-AT" sz="1100" dirty="0"/>
              <a:t> of </a:t>
            </a:r>
            <a:r>
              <a:rPr lang="de-AT" sz="1100" dirty="0" err="1"/>
              <a:t>those</a:t>
            </a:r>
            <a:r>
              <a:rPr lang="de-AT" sz="1100" dirty="0"/>
              <a:t> </a:t>
            </a:r>
            <a:r>
              <a:rPr lang="de-AT" sz="1100" dirty="0" err="1"/>
              <a:t>experts</a:t>
            </a:r>
            <a:r>
              <a:rPr lang="de-AT" sz="1100" dirty="0"/>
              <a:t> </a:t>
            </a:r>
            <a:r>
              <a:rPr lang="de-AT" sz="1100" dirty="0" err="1"/>
              <a:t>regularly</a:t>
            </a:r>
            <a:endParaRPr lang="de-AT" sz="11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100" baseline="0" dirty="0">
              <a:sym typeface="Wingdings" panose="05000000000000000000" pitchFamily="2" charset="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100" baseline="0" dirty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3778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I </a:t>
            </a:r>
            <a:r>
              <a:rPr lang="de-AT" dirty="0" err="1"/>
              <a:t>wanted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show</a:t>
            </a:r>
            <a:r>
              <a:rPr lang="de-AT" baseline="0" dirty="0"/>
              <a:t>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approach</a:t>
            </a:r>
            <a:r>
              <a:rPr lang="de-AT" baseline="0" dirty="0"/>
              <a:t> of the </a:t>
            </a:r>
            <a:r>
              <a:rPr lang="de-AT" baseline="0" dirty="0" err="1"/>
              <a:t>exptert-database</a:t>
            </a:r>
            <a:r>
              <a:rPr lang="de-AT" baseline="0" dirty="0"/>
              <a:t> </a:t>
            </a:r>
            <a:r>
              <a:rPr lang="de-AT" baseline="0" dirty="0" err="1"/>
              <a:t>as</a:t>
            </a:r>
            <a:r>
              <a:rPr lang="de-AT" baseline="0" dirty="0"/>
              <a:t> a </a:t>
            </a:r>
            <a:r>
              <a:rPr lang="de-AT" baseline="0" dirty="0" err="1"/>
              <a:t>tool</a:t>
            </a:r>
            <a:r>
              <a:rPr lang="de-AT" baseline="0" dirty="0"/>
              <a:t> </a:t>
            </a:r>
            <a:r>
              <a:rPr lang="de-AT" baseline="0" dirty="0" err="1"/>
              <a:t>as</a:t>
            </a:r>
            <a:r>
              <a:rPr lang="de-AT" baseline="0" dirty="0"/>
              <a:t> </a:t>
            </a:r>
            <a:r>
              <a:rPr lang="de-AT" baseline="0" dirty="0" err="1"/>
              <a:t>well</a:t>
            </a:r>
            <a:r>
              <a:rPr lang="de-AT" baseline="0" dirty="0"/>
              <a:t> </a:t>
            </a:r>
            <a:r>
              <a:rPr lang="de-AT" baseline="0" dirty="0" err="1"/>
              <a:t>as</a:t>
            </a:r>
            <a:r>
              <a:rPr lang="de-AT" baseline="0" dirty="0"/>
              <a:t> a </a:t>
            </a:r>
            <a:r>
              <a:rPr lang="de-AT" baseline="0" dirty="0" err="1"/>
              <a:t>basis</a:t>
            </a:r>
            <a:r>
              <a:rPr lang="de-AT" baseline="0" dirty="0"/>
              <a:t> 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fruitful</a:t>
            </a:r>
            <a:r>
              <a:rPr lang="de-AT" baseline="0" dirty="0"/>
              <a:t> </a:t>
            </a:r>
            <a:r>
              <a:rPr lang="de-AT" baseline="0" dirty="0" err="1"/>
              <a:t>cooperations</a:t>
            </a:r>
            <a:r>
              <a:rPr lang="de-AT" baseline="0" dirty="0"/>
              <a:t>. </a:t>
            </a:r>
            <a:r>
              <a:rPr lang="de-AT" baseline="0" dirty="0" err="1"/>
              <a:t>If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manage </a:t>
            </a:r>
            <a:r>
              <a:rPr lang="de-AT" baseline="0" dirty="0" err="1"/>
              <a:t>to</a:t>
            </a:r>
            <a:r>
              <a:rPr lang="de-AT" baseline="0" dirty="0"/>
              <a:t> </a:t>
            </a:r>
            <a:r>
              <a:rPr lang="de-AT" baseline="0" dirty="0" err="1"/>
              <a:t>establish</a:t>
            </a:r>
            <a:r>
              <a:rPr lang="de-AT" baseline="0" dirty="0"/>
              <a:t> </a:t>
            </a:r>
            <a:r>
              <a:rPr lang="de-AT" baseline="0" dirty="0" err="1"/>
              <a:t>good</a:t>
            </a:r>
            <a:r>
              <a:rPr lang="de-AT" baseline="0" dirty="0"/>
              <a:t> „</a:t>
            </a:r>
            <a:r>
              <a:rPr lang="de-AT" baseline="0" dirty="0" err="1"/>
              <a:t>profiles</a:t>
            </a:r>
            <a:r>
              <a:rPr lang="de-AT" baseline="0" dirty="0"/>
              <a:t>“ of </a:t>
            </a:r>
            <a:r>
              <a:rPr lang="de-AT" baseline="0" dirty="0" err="1"/>
              <a:t>our</a:t>
            </a:r>
            <a:r>
              <a:rPr lang="de-AT" baseline="0" dirty="0"/>
              <a:t> </a:t>
            </a:r>
            <a:r>
              <a:rPr lang="de-AT" baseline="0" dirty="0" err="1"/>
              <a:t>experts</a:t>
            </a:r>
            <a:r>
              <a:rPr lang="de-AT" baseline="0" dirty="0"/>
              <a:t>: 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example</a:t>
            </a:r>
            <a:r>
              <a:rPr lang="de-AT" baseline="0" dirty="0"/>
              <a:t> </a:t>
            </a:r>
            <a:r>
              <a:rPr lang="de-AT" baseline="0" dirty="0" err="1"/>
              <a:t>differentiate</a:t>
            </a:r>
            <a:r>
              <a:rPr lang="de-AT" baseline="0" dirty="0"/>
              <a:t> </a:t>
            </a:r>
            <a:r>
              <a:rPr lang="de-AT" baseline="0" dirty="0" err="1"/>
              <a:t>who</a:t>
            </a:r>
            <a:r>
              <a:rPr lang="de-AT" baseline="0" dirty="0"/>
              <a:t> </a:t>
            </a:r>
            <a:r>
              <a:rPr lang="de-AT" baseline="0" dirty="0" err="1"/>
              <a:t>we</a:t>
            </a:r>
            <a:r>
              <a:rPr lang="de-AT" baseline="0" dirty="0"/>
              <a:t> </a:t>
            </a:r>
            <a:r>
              <a:rPr lang="de-AT" baseline="0" dirty="0" err="1"/>
              <a:t>engage</a:t>
            </a:r>
            <a:r>
              <a:rPr lang="de-AT" baseline="0" dirty="0"/>
              <a:t> in </a:t>
            </a:r>
            <a:r>
              <a:rPr lang="de-AT" baseline="0" dirty="0" err="1"/>
              <a:t>which</a:t>
            </a:r>
            <a:r>
              <a:rPr lang="de-AT" baseline="0" dirty="0"/>
              <a:t> </a:t>
            </a:r>
            <a:r>
              <a:rPr lang="de-AT" baseline="0" dirty="0" err="1"/>
              <a:t>way</a:t>
            </a:r>
            <a:r>
              <a:rPr lang="de-AT" baseline="0" dirty="0"/>
              <a:t> (</a:t>
            </a:r>
            <a:r>
              <a:rPr lang="de-AT" baseline="0" dirty="0" err="1"/>
              <a:t>with</a:t>
            </a:r>
            <a:r>
              <a:rPr lang="de-AT" baseline="0" dirty="0"/>
              <a:t> </a:t>
            </a:r>
            <a:r>
              <a:rPr lang="de-AT" baseline="0" dirty="0" err="1"/>
              <a:t>children</a:t>
            </a:r>
            <a:r>
              <a:rPr lang="de-AT" baseline="0" dirty="0"/>
              <a:t>, 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journalists</a:t>
            </a:r>
            <a:r>
              <a:rPr lang="de-AT" baseline="0" dirty="0"/>
              <a:t>, </a:t>
            </a:r>
            <a:r>
              <a:rPr lang="de-AT" baseline="0" dirty="0" err="1"/>
              <a:t>for</a:t>
            </a:r>
            <a:r>
              <a:rPr lang="de-AT" baseline="0" dirty="0"/>
              <a:t> </a:t>
            </a:r>
            <a:r>
              <a:rPr lang="de-AT" baseline="0" dirty="0" err="1"/>
              <a:t>discussions</a:t>
            </a:r>
            <a:r>
              <a:rPr lang="de-AT" baseline="0" dirty="0"/>
              <a:t>, etc.) </a:t>
            </a:r>
            <a:r>
              <a:rPr lang="de-AT" baseline="0" dirty="0" err="1"/>
              <a:t>it</a:t>
            </a:r>
            <a:r>
              <a:rPr lang="de-AT" baseline="0" dirty="0"/>
              <a:t> </a:t>
            </a:r>
            <a:r>
              <a:rPr lang="de-AT" baseline="0" dirty="0" err="1"/>
              <a:t>makes</a:t>
            </a:r>
            <a:r>
              <a:rPr lang="de-AT" baseline="0" dirty="0"/>
              <a:t> the </a:t>
            </a:r>
            <a:r>
              <a:rPr lang="de-AT" baseline="0" dirty="0" err="1"/>
              <a:t>cooperation</a:t>
            </a:r>
            <a:r>
              <a:rPr lang="de-AT" baseline="0" dirty="0"/>
              <a:t> </a:t>
            </a:r>
            <a:r>
              <a:rPr lang="de-AT" baseline="0" dirty="0" err="1"/>
              <a:t>much</a:t>
            </a:r>
            <a:r>
              <a:rPr lang="de-AT" baseline="0" dirty="0"/>
              <a:t> </a:t>
            </a:r>
            <a:r>
              <a:rPr lang="de-AT" baseline="0" dirty="0" err="1"/>
              <a:t>easier</a:t>
            </a:r>
            <a:r>
              <a:rPr lang="de-AT" baseline="0"/>
              <a:t>…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41478-3528-4923-8C70-80C1341CD296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55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 l="43000" t="426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268268"/>
            <a:ext cx="8532000" cy="733332"/>
          </a:xfrm>
        </p:spPr>
        <p:txBody>
          <a:bodyPr lIns="720000"/>
          <a:lstStyle>
            <a:lvl1pPr>
              <a:defRPr sz="4600" cap="all" baseline="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0" y="2062589"/>
            <a:ext cx="8532000" cy="1752600"/>
          </a:xfrm>
        </p:spPr>
        <p:txBody>
          <a:bodyPr lIns="756000" tIns="90000" rIns="0">
            <a:noAutofit/>
          </a:bodyPr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pic>
        <p:nvPicPr>
          <p:cNvPr id="6" name="Picture 2" descr="P:\DGT\OSC Corporate Design\Logo\Logo Standard\Logo_bunt_mitClaim_transparenterHintergrund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805264"/>
            <a:ext cx="1872208" cy="63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84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8000" y="1645200"/>
            <a:ext cx="3852000" cy="525600"/>
          </a:xfrm>
          <a:solidFill>
            <a:schemeClr val="accent1">
              <a:alpha val="8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+mn-lt"/>
                <a:cs typeface="LetterGothicTextO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8000" y="2214000"/>
            <a:ext cx="3852000" cy="3664800"/>
          </a:xfrm>
          <a:solidFill>
            <a:schemeClr val="bg2">
              <a:lumMod val="40000"/>
              <a:lumOff val="60000"/>
              <a:alpha val="80000"/>
            </a:schemeClr>
          </a:solidFill>
        </p:spPr>
        <p:txBody>
          <a:bodyPr tIns="72000" bIns="72000"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80000" y="1645200"/>
            <a:ext cx="3852000" cy="525600"/>
          </a:xfrm>
          <a:solidFill>
            <a:schemeClr val="accent1">
              <a:alpha val="8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+mn-lt"/>
                <a:cs typeface="LetterGothicTextO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80000" y="2214000"/>
            <a:ext cx="3852000" cy="3664800"/>
          </a:xfrm>
          <a:solidFill>
            <a:schemeClr val="bg2">
              <a:lumMod val="40000"/>
              <a:lumOff val="60000"/>
              <a:alpha val="80000"/>
            </a:schemeClr>
          </a:solidFill>
        </p:spPr>
        <p:txBody>
          <a:bodyPr tIns="72000" bIns="72000"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195534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8000" y="1535113"/>
            <a:ext cx="3852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 i="0" baseline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8000" y="2174875"/>
            <a:ext cx="3852000" cy="3702397"/>
          </a:xfrm>
        </p:spPr>
        <p:txBody>
          <a:bodyPr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80000" y="1535113"/>
            <a:ext cx="3852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 i="0" baseline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80000" y="2174875"/>
            <a:ext cx="3852000" cy="3702397"/>
          </a:xfrm>
        </p:spPr>
        <p:txBody>
          <a:bodyPr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18648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r und Text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AT"/>
              <a:t>Seite </a:t>
            </a:r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1"/>
          </p:nvPr>
        </p:nvSpPr>
        <p:spPr>
          <a:xfrm>
            <a:off x="692352" y="1685836"/>
            <a:ext cx="1925433" cy="13284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2"/>
          </p:nvPr>
        </p:nvSpPr>
        <p:spPr>
          <a:xfrm>
            <a:off x="692724" y="4519722"/>
            <a:ext cx="1925433" cy="13284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3"/>
          </p:nvPr>
        </p:nvSpPr>
        <p:spPr>
          <a:xfrm>
            <a:off x="692724" y="3108137"/>
            <a:ext cx="1925433" cy="13284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2843808" y="1628775"/>
            <a:ext cx="5615980" cy="42481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3066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r und Text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69755" y="1685646"/>
            <a:ext cx="1967708" cy="42102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1"/>
          </p:nvPr>
        </p:nvSpPr>
        <p:spPr>
          <a:xfrm>
            <a:off x="805784" y="1836779"/>
            <a:ext cx="1679519" cy="1193934"/>
          </a:xfrm>
          <a:ln w="28575">
            <a:solidFill>
              <a:schemeClr val="bg1"/>
            </a:solidFill>
            <a:miter lim="800000"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2"/>
          </p:nvPr>
        </p:nvSpPr>
        <p:spPr>
          <a:xfrm>
            <a:off x="806156" y="4552128"/>
            <a:ext cx="1679519" cy="1193934"/>
          </a:xfr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3"/>
          </p:nvPr>
        </p:nvSpPr>
        <p:spPr>
          <a:xfrm>
            <a:off x="806156" y="3192966"/>
            <a:ext cx="1679519" cy="1193934"/>
          </a:xfr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2843808" y="1628775"/>
            <a:ext cx="5615980" cy="42481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8642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1933155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2662208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5034115"/>
            <a:ext cx="5508000" cy="333223"/>
          </a:xfrm>
          <a:noFill/>
          <a:effectLst/>
        </p:spPr>
        <p:txBody>
          <a:bodyPr lIns="90000" anchor="b">
            <a:noAutofit/>
          </a:bodyPr>
          <a:lstStyle>
            <a:lvl1pPr algn="l">
              <a:defRPr sz="2000" b="0" i="0" baseline="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489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284819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0" y="1760755"/>
            <a:ext cx="10285760" cy="579444"/>
          </a:xfrm>
          <a:solidFill>
            <a:schemeClr val="bg1"/>
          </a:solidFill>
          <a:effectLst>
            <a:outerShdw dist="44450" dir="5400000" algn="ctr" rotWithShape="0">
              <a:schemeClr val="accent1">
                <a:alpha val="30000"/>
              </a:schemeClr>
            </a:outerShdw>
          </a:effectLst>
        </p:spPr>
        <p:txBody>
          <a:bodyPr lIns="540000"/>
          <a:lstStyle>
            <a:lvl1pPr>
              <a:defRPr sz="3600" cap="all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2350800"/>
            <a:ext cx="8532000" cy="1752600"/>
          </a:xfrm>
        </p:spPr>
        <p:txBody>
          <a:bodyPr lIns="576000" tIns="90000" rIns="0">
            <a:noAutofit/>
          </a:bodyPr>
          <a:lstStyle>
            <a:lvl1pPr marL="0" indent="0" algn="l">
              <a:buNone/>
              <a:defRPr sz="18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pic>
        <p:nvPicPr>
          <p:cNvPr id="4" name="Picture 2" descr="P:\DGT\OSC Corporate Design\Logo\Logo Standard\Logo_bunt_mitClaim_transparenterHintergrun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01208"/>
            <a:ext cx="2342495" cy="79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 userDrawn="1"/>
        </p:nvSpPr>
        <p:spPr>
          <a:xfrm>
            <a:off x="6012160" y="5642084"/>
            <a:ext cx="252028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>
              <a:lnSpc>
                <a:spcPct val="100000"/>
              </a:lnSpc>
            </a:pPr>
            <a:r>
              <a:rPr lang="de-AT" sz="1400" dirty="0">
                <a:solidFill>
                  <a:schemeClr val="tx1"/>
                </a:solidFill>
                <a:latin typeface="+mj-lt"/>
              </a:rPr>
              <a:t>www.openscience.or.at</a:t>
            </a:r>
          </a:p>
          <a:p>
            <a:pPr algn="r">
              <a:lnSpc>
                <a:spcPct val="100000"/>
              </a:lnSpc>
            </a:pPr>
            <a:r>
              <a:rPr lang="de-AT" sz="1400" u="none" dirty="0">
                <a:solidFill>
                  <a:schemeClr val="tx1"/>
                </a:solidFill>
                <a:latin typeface="+mj-lt"/>
              </a:rPr>
              <a:t>office@openscience.or.at</a:t>
            </a:r>
          </a:p>
        </p:txBody>
      </p:sp>
    </p:spTree>
    <p:extLst>
      <p:ext uri="{BB962C8B-B14F-4D97-AF65-F5344CB8AC3E}">
        <p14:creationId xmlns:p14="http://schemas.microsoft.com/office/powerpoint/2010/main" val="2339777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 ohne Hinter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0" y="1760755"/>
            <a:ext cx="10285760" cy="579444"/>
          </a:xfrm>
          <a:solidFill>
            <a:schemeClr val="bg1"/>
          </a:solidFill>
          <a:effectLst>
            <a:outerShdw dist="44450" dir="5400000" algn="ctr" rotWithShape="0">
              <a:schemeClr val="accent1">
                <a:alpha val="30000"/>
              </a:schemeClr>
            </a:outerShdw>
          </a:effectLst>
        </p:spPr>
        <p:txBody>
          <a:bodyPr lIns="540000"/>
          <a:lstStyle>
            <a:lvl1pPr>
              <a:defRPr sz="3600" cap="all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2350800"/>
            <a:ext cx="8532000" cy="1752600"/>
          </a:xfrm>
        </p:spPr>
        <p:txBody>
          <a:bodyPr lIns="576000" tIns="90000" rIns="0">
            <a:noAutofit/>
          </a:bodyPr>
          <a:lstStyle>
            <a:lvl1pPr marL="0" indent="0" algn="l">
              <a:buNone/>
              <a:defRPr sz="18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pic>
        <p:nvPicPr>
          <p:cNvPr id="4" name="Picture 2" descr="P:\DGT\OSC Corporate Design\Logo\Logo Standard\Logo_bunt_mitClaim_transparenterHintergrun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01208"/>
            <a:ext cx="2342495" cy="79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 userDrawn="1"/>
        </p:nvSpPr>
        <p:spPr>
          <a:xfrm>
            <a:off x="6012160" y="5642084"/>
            <a:ext cx="252028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>
              <a:lnSpc>
                <a:spcPct val="100000"/>
              </a:lnSpc>
            </a:pPr>
            <a:r>
              <a:rPr lang="de-AT" sz="1400" dirty="0">
                <a:solidFill>
                  <a:schemeClr val="tx1"/>
                </a:solidFill>
                <a:latin typeface="+mj-lt"/>
              </a:rPr>
              <a:t>www.openscience.or.at</a:t>
            </a:r>
          </a:p>
          <a:p>
            <a:pPr algn="r">
              <a:lnSpc>
                <a:spcPct val="100000"/>
              </a:lnSpc>
            </a:pPr>
            <a:r>
              <a:rPr lang="de-AT" sz="1400" u="none" dirty="0">
                <a:solidFill>
                  <a:schemeClr val="tx1"/>
                </a:solidFill>
                <a:latin typeface="+mj-lt"/>
              </a:rPr>
              <a:t>office@openscience.or.at</a:t>
            </a:r>
          </a:p>
        </p:txBody>
      </p:sp>
    </p:spTree>
    <p:extLst>
      <p:ext uri="{BB962C8B-B14F-4D97-AF65-F5344CB8AC3E}">
        <p14:creationId xmlns:p14="http://schemas.microsoft.com/office/powerpoint/2010/main" val="370713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Nutzungsbedingungen">
    <p:bg>
      <p:bgPr>
        <a:blipFill dpi="0" rotWithShape="1">
          <a:blip r:embed="rId2">
            <a:lum/>
          </a:blip>
          <a:srcRect/>
          <a:stretch>
            <a:fillRect l="43000" t="426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268268"/>
            <a:ext cx="8532000" cy="733332"/>
          </a:xfrm>
        </p:spPr>
        <p:txBody>
          <a:bodyPr lIns="720000"/>
          <a:lstStyle>
            <a:lvl1pPr>
              <a:defRPr sz="4600" cap="all" baseline="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0" y="2062589"/>
            <a:ext cx="8532000" cy="1752600"/>
          </a:xfrm>
        </p:spPr>
        <p:txBody>
          <a:bodyPr lIns="756000" tIns="90000" rIns="0">
            <a:noAutofit/>
          </a:bodyPr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pic>
        <p:nvPicPr>
          <p:cNvPr id="7" name="Picture 2" descr="P:\DGT\OSC Corporate Design\Logo\Logo Standard\Logo_bunt_mitClaim_transparenterHintergrund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5498182"/>
            <a:ext cx="1872208" cy="63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/>
          <p:cNvSpPr/>
          <p:nvPr userDrawn="1"/>
        </p:nvSpPr>
        <p:spPr>
          <a:xfrm>
            <a:off x="0" y="6251579"/>
            <a:ext cx="2627858" cy="193066"/>
          </a:xfrm>
          <a:prstGeom prst="rect">
            <a:avLst/>
          </a:prstGeom>
          <a:solidFill>
            <a:schemeClr val="bg1"/>
          </a:solidFill>
          <a:effectLst>
            <a:outerShdw dist="34290" dir="16200000" rotWithShape="0">
              <a:schemeClr val="accent1">
                <a:alpha val="30000"/>
              </a:schemeClr>
            </a:outerShdw>
          </a:effectLst>
        </p:spPr>
        <p:txBody>
          <a:bodyPr wrap="square" lIns="720000" tIns="0" rIns="0" b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4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Nutzungsbedingungen: cc/</a:t>
            </a:r>
            <a:r>
              <a:rPr lang="de-AT" sz="104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by-nc-sa</a:t>
            </a:r>
            <a:endParaRPr lang="de-AT" sz="104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7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48000" y="1600200"/>
            <a:ext cx="7848000" cy="4277072"/>
          </a:xfrm>
        </p:spPr>
        <p:txBody>
          <a:bodyPr/>
          <a:lstStyle>
            <a:lvl1pPr marL="268288" indent="-268288">
              <a:buFont typeface="+mj-lt"/>
              <a:buAutoNum type="arabicPeriod"/>
              <a:defRPr/>
            </a:lvl1pPr>
            <a:lvl2pPr marL="720725" indent="-263525">
              <a:buFont typeface="+mj-lt"/>
              <a:buAutoNum type="arabicPeriod"/>
              <a:defRPr/>
            </a:lvl2pPr>
            <a:lvl3pPr marL="1166813" indent="-252413">
              <a:buFont typeface="+mj-lt"/>
              <a:buAutoNum type="arabicPeriod"/>
              <a:defRPr/>
            </a:lvl3pPr>
            <a:lvl4pPr marL="1611313" indent="-239713">
              <a:buFont typeface="+mj-lt"/>
              <a:buAutoNum type="arabicPeriod"/>
              <a:defRPr/>
            </a:lvl4pPr>
            <a:lvl5pPr marL="2063750" indent="-234950">
              <a:buFont typeface="+mj-lt"/>
              <a:buAutoNum type="arabicPeriod"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143780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 Variant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0" y="1760755"/>
            <a:ext cx="10285760" cy="579444"/>
          </a:xfrm>
          <a:solidFill>
            <a:schemeClr val="accent1"/>
          </a:solidFill>
          <a:effectLst>
            <a:outerShdw dist="44450" dir="5400000" algn="ctr" rotWithShape="0">
              <a:schemeClr val="bg1">
                <a:alpha val="40000"/>
              </a:schemeClr>
            </a:outerShdw>
          </a:effectLst>
        </p:spPr>
        <p:txBody>
          <a:bodyPr lIns="540000"/>
          <a:lstStyle>
            <a:lvl1pPr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2350800"/>
            <a:ext cx="8532000" cy="1752600"/>
          </a:xfrm>
        </p:spPr>
        <p:txBody>
          <a:bodyPr lIns="576000" tIns="90000" r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pic>
        <p:nvPicPr>
          <p:cNvPr id="2059" name="Picture 11" descr="C:\Users\duits2\Desktop\Logo angepasst für Folienhintergrund\Logo_monoWeißDeck25_ohneSchrift_transparenterHintergrund-01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87" b="24735"/>
          <a:stretch/>
        </p:blipFill>
        <p:spPr bwMode="auto">
          <a:xfrm>
            <a:off x="3925887" y="2919411"/>
            <a:ext cx="5218113" cy="393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98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0" y="1760755"/>
            <a:ext cx="10285760" cy="579444"/>
          </a:xfrm>
          <a:solidFill>
            <a:schemeClr val="bg1"/>
          </a:solidFill>
          <a:effectLst>
            <a:outerShdw dist="44450" dir="5400000" algn="ctr" rotWithShape="0">
              <a:schemeClr val="accent1">
                <a:alpha val="30000"/>
              </a:schemeClr>
            </a:outerShdw>
          </a:effectLst>
        </p:spPr>
        <p:txBody>
          <a:bodyPr lIns="540000"/>
          <a:lstStyle>
            <a:lvl1pPr>
              <a:defRPr sz="3600" cap="all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2350800"/>
            <a:ext cx="8532000" cy="1752600"/>
          </a:xfrm>
        </p:spPr>
        <p:txBody>
          <a:bodyPr lIns="576000" tIns="90000" rIns="0">
            <a:noAutofit/>
          </a:bodyPr>
          <a:lstStyle>
            <a:lvl1pPr marL="0" indent="0" algn="l">
              <a:buNone/>
              <a:defRPr sz="18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5062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8000" y="1600200"/>
            <a:ext cx="7848000" cy="4277072"/>
          </a:xfrm>
        </p:spPr>
        <p:txBody>
          <a:bodyPr/>
          <a:lstStyle>
            <a:lvl1pPr marL="176213" indent="-176213">
              <a:buFont typeface="Arial" panose="020B0604020202020204" pitchFamily="34" charset="0"/>
              <a:buChar char="•"/>
              <a:defRPr/>
            </a:lvl1pPr>
            <a:lvl2pPr marL="628650" indent="-184150">
              <a:defRPr/>
            </a:lvl2pPr>
            <a:lvl3pPr marL="1073150" indent="-158750">
              <a:defRPr/>
            </a:lvl3pPr>
            <a:lvl4pPr marL="1527175" indent="-155575">
              <a:defRPr/>
            </a:lvl4pPr>
            <a:lvl5pPr marL="1971675" indent="-142875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405251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untereinander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8000" y="1600201"/>
            <a:ext cx="7848000" cy="1612776"/>
          </a:xfrm>
          <a:solidFill>
            <a:schemeClr val="accent1">
              <a:alpha val="69804"/>
            </a:schemeClr>
          </a:solidFill>
          <a:ln>
            <a:noFill/>
          </a:ln>
        </p:spPr>
        <p:txBody>
          <a:bodyPr lIns="144000" tIns="108000" rIns="144000" bIns="108000"/>
          <a:lstStyle>
            <a:lvl1pPr>
              <a:defRPr>
                <a:solidFill>
                  <a:schemeClr val="bg1"/>
                </a:solidFill>
              </a:defRPr>
            </a:lvl1pPr>
            <a:lvl2pPr marL="628650" indent="-184150">
              <a:defRPr>
                <a:solidFill>
                  <a:schemeClr val="bg1"/>
                </a:solidFill>
              </a:defRPr>
            </a:lvl2pPr>
            <a:lvl3pPr marL="1073150" indent="-158750">
              <a:defRPr>
                <a:solidFill>
                  <a:schemeClr val="bg1"/>
                </a:solidFill>
              </a:defRPr>
            </a:lvl3pPr>
            <a:lvl4pPr marL="1527175" indent="-155575">
              <a:defRPr>
                <a:solidFill>
                  <a:schemeClr val="bg1"/>
                </a:solidFill>
              </a:defRPr>
            </a:lvl4pPr>
            <a:lvl5pPr marL="1971675" indent="-1428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648000" y="3356992"/>
            <a:ext cx="7848000" cy="1612776"/>
          </a:xfrm>
          <a:solidFill>
            <a:schemeClr val="accent1">
              <a:alpha val="69804"/>
            </a:schemeClr>
          </a:solidFill>
          <a:ln>
            <a:noFill/>
          </a:ln>
        </p:spPr>
        <p:txBody>
          <a:bodyPr lIns="144000" tIns="108000" rIns="144000" bIns="108000"/>
          <a:lstStyle>
            <a:lvl1pPr>
              <a:defRPr>
                <a:solidFill>
                  <a:schemeClr val="bg1"/>
                </a:solidFill>
              </a:defRPr>
            </a:lvl1pPr>
            <a:lvl2pPr marL="628650" indent="-184150">
              <a:defRPr>
                <a:solidFill>
                  <a:schemeClr val="bg1"/>
                </a:solidFill>
              </a:defRPr>
            </a:lvl2pPr>
            <a:lvl3pPr marL="1073150" indent="-158750">
              <a:defRPr>
                <a:solidFill>
                  <a:schemeClr val="bg1"/>
                </a:solidFill>
              </a:defRPr>
            </a:lvl3pPr>
            <a:lvl4pPr marL="1527175" indent="-155575">
              <a:defRPr>
                <a:solidFill>
                  <a:schemeClr val="bg1"/>
                </a:solidFill>
              </a:defRPr>
            </a:lvl4pPr>
            <a:lvl5pPr marL="1971675" indent="-1428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97833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untereinander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8000" y="1600201"/>
            <a:ext cx="7848000" cy="1612776"/>
          </a:xfrm>
          <a:solidFill>
            <a:schemeClr val="bg2">
              <a:lumMod val="40000"/>
              <a:lumOff val="60000"/>
              <a:alpha val="80000"/>
            </a:schemeClr>
          </a:solidFill>
          <a:ln>
            <a:noFill/>
          </a:ln>
        </p:spPr>
        <p:txBody>
          <a:bodyPr lIns="144000" tIns="108000" rIns="144000" bIns="108000"/>
          <a:lstStyle>
            <a:lvl1pPr>
              <a:defRPr>
                <a:solidFill>
                  <a:schemeClr val="tx1"/>
                </a:solidFill>
              </a:defRPr>
            </a:lvl1pPr>
            <a:lvl2pPr marL="628650" indent="-184150">
              <a:defRPr>
                <a:solidFill>
                  <a:schemeClr val="tx1"/>
                </a:solidFill>
              </a:defRPr>
            </a:lvl2pPr>
            <a:lvl3pPr marL="1073150" indent="-158750">
              <a:defRPr>
                <a:solidFill>
                  <a:schemeClr val="tx1"/>
                </a:solidFill>
              </a:defRPr>
            </a:lvl3pPr>
            <a:lvl4pPr marL="1527175" indent="-155575">
              <a:defRPr>
                <a:solidFill>
                  <a:schemeClr val="tx1"/>
                </a:solidFill>
              </a:defRPr>
            </a:lvl4pPr>
            <a:lvl5pPr marL="1971675" indent="-142875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648000" y="3356992"/>
            <a:ext cx="7848000" cy="1612776"/>
          </a:xfrm>
          <a:solidFill>
            <a:schemeClr val="bg2">
              <a:lumMod val="40000"/>
              <a:lumOff val="60000"/>
              <a:alpha val="80000"/>
            </a:schemeClr>
          </a:solidFill>
          <a:ln>
            <a:noFill/>
          </a:ln>
        </p:spPr>
        <p:txBody>
          <a:bodyPr lIns="144000" tIns="108000" rIns="144000" bIns="108000"/>
          <a:lstStyle>
            <a:lvl1pPr>
              <a:defRPr>
                <a:solidFill>
                  <a:schemeClr val="tx1"/>
                </a:solidFill>
              </a:defRPr>
            </a:lvl1pPr>
            <a:lvl2pPr marL="628650" indent="-184150">
              <a:defRPr>
                <a:solidFill>
                  <a:schemeClr val="tx1"/>
                </a:solidFill>
              </a:defRPr>
            </a:lvl2pPr>
            <a:lvl3pPr marL="1073150" indent="-158750">
              <a:defRPr>
                <a:solidFill>
                  <a:schemeClr val="tx1"/>
                </a:solidFill>
              </a:defRPr>
            </a:lvl3pPr>
            <a:lvl4pPr marL="1527175" indent="-155575">
              <a:defRPr>
                <a:solidFill>
                  <a:schemeClr val="tx1"/>
                </a:solidFill>
              </a:defRPr>
            </a:lvl4pPr>
            <a:lvl5pPr marL="1971675" indent="-142875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340464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8000" y="1700808"/>
            <a:ext cx="3852000" cy="4176464"/>
          </a:xfrm>
        </p:spPr>
        <p:txBody>
          <a:bodyPr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0000" y="1700808"/>
            <a:ext cx="3852000" cy="4176464"/>
          </a:xfrm>
        </p:spPr>
        <p:txBody>
          <a:bodyPr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-1960" y="6237312"/>
            <a:ext cx="826376" cy="230832"/>
          </a:xfrm>
        </p:spPr>
        <p:txBody>
          <a:bodyPr/>
          <a:lstStyle/>
          <a:p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369155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0">
            <a:alphaModFix amt="45000"/>
            <a:duotone>
              <a:schemeClr val="accent1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l="42900" t="427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682243"/>
            <a:ext cx="7802260" cy="51788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44450" dir="5400000" algn="ctr" rotWithShape="0">
              <a:schemeClr val="accent1">
                <a:alpha val="30000"/>
              </a:schemeClr>
            </a:outerShdw>
          </a:effectLst>
        </p:spPr>
        <p:txBody>
          <a:bodyPr vert="horz" wrap="none" lIns="540000" tIns="0" rIns="0" bIns="25200" rtlCol="0" anchor="b">
            <a:sp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8000" y="1600201"/>
            <a:ext cx="7848000" cy="4421088"/>
          </a:xfrm>
          <a:prstGeom prst="rect">
            <a:avLst/>
          </a:prstGeom>
        </p:spPr>
        <p:txBody>
          <a:bodyPr vert="horz" lIns="9000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-1960" y="6237312"/>
            <a:ext cx="1132870" cy="230832"/>
          </a:xfrm>
          <a:prstGeom prst="rect">
            <a:avLst/>
          </a:prstGeom>
          <a:solidFill>
            <a:schemeClr val="bg1"/>
          </a:solidFill>
          <a:effectLst>
            <a:outerShdw dist="34290" dir="16200000" rotWithShape="0">
              <a:schemeClr val="accent1">
                <a:alpha val="30000"/>
              </a:schemeClr>
            </a:outerShdw>
          </a:effectLst>
        </p:spPr>
        <p:txBody>
          <a:bodyPr vert="horz" wrap="none" lIns="540000" tIns="45720" rIns="0" bIns="0" rtlCol="0" anchor="ctr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934D5183-B51B-4C27-ADF7-089BAD9BC5A4}" type="slidenum">
              <a:rPr lang="de-AT" smtClean="0"/>
              <a:pPr/>
              <a:t>‹Nr.›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146518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2" r:id="rId3"/>
    <p:sldLayoutId id="2147484329" r:id="rId4"/>
    <p:sldLayoutId id="2147484330" r:id="rId5"/>
    <p:sldLayoutId id="2147484310" r:id="rId6"/>
    <p:sldLayoutId id="2147484324" r:id="rId7"/>
    <p:sldLayoutId id="2147484333" r:id="rId8"/>
    <p:sldLayoutId id="2147484312" r:id="rId9"/>
    <p:sldLayoutId id="2147484334" r:id="rId10"/>
    <p:sldLayoutId id="2147484325" r:id="rId11"/>
    <p:sldLayoutId id="2147484335" r:id="rId12"/>
    <p:sldLayoutId id="2147484336" r:id="rId13"/>
    <p:sldLayoutId id="2147484314" r:id="rId14"/>
    <p:sldLayoutId id="2147484315" r:id="rId15"/>
    <p:sldLayoutId id="2147484317" r:id="rId16"/>
    <p:sldLayoutId id="2147484331" r:id="rId17"/>
    <p:sldLayoutId id="2147484332" r:id="rId18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Font typeface="Arial" panose="020B0604020202020204" pitchFamily="34" charset="0"/>
        <a:buNone/>
        <a:tabLst/>
        <a:defRPr sz="3200" u="none" kern="1200">
          <a:ln>
            <a:noFill/>
          </a:ln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714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3150" indent="-158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75" indent="-1555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971675" indent="-1428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jpeg"/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microsoft.com/office/2007/relationships/hdphoto" Target="../media/hdphoto1.wdp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714270"/>
            <a:ext cx="8422087" cy="1287330"/>
          </a:xfrm>
        </p:spPr>
        <p:txBody>
          <a:bodyPr/>
          <a:lstStyle/>
          <a:p>
            <a:r>
              <a:rPr lang="de-AT" dirty="0" err="1"/>
              <a:t>Scientists</a:t>
            </a:r>
            <a:r>
              <a:rPr lang="de-AT" dirty="0"/>
              <a:t> – Communicators</a:t>
            </a:r>
            <a:br>
              <a:rPr lang="de-AT" dirty="0"/>
            </a:br>
            <a:r>
              <a:rPr lang="de-AT" sz="3600" dirty="0"/>
              <a:t>A Basis </a:t>
            </a:r>
            <a:r>
              <a:rPr lang="de-AT" sz="3600" dirty="0" err="1"/>
              <a:t>for</a:t>
            </a:r>
            <a:r>
              <a:rPr lang="de-AT" sz="3600" dirty="0"/>
              <a:t> </a:t>
            </a:r>
            <a:r>
              <a:rPr lang="de-AT" sz="3600" dirty="0" err="1"/>
              <a:t>Fruitful</a:t>
            </a:r>
            <a:r>
              <a:rPr lang="de-AT" sz="3600" dirty="0"/>
              <a:t> </a:t>
            </a:r>
            <a:r>
              <a:rPr lang="de-AT" sz="3600" dirty="0" err="1"/>
              <a:t>Cooperations</a:t>
            </a:r>
            <a:endParaRPr lang="de-AT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Brigitte Gschmeidler</a:t>
            </a:r>
          </a:p>
          <a:p>
            <a:r>
              <a:rPr lang="de-AT" dirty="0"/>
              <a:t>ECSITE 2016, Graz</a:t>
            </a:r>
          </a:p>
        </p:txBody>
      </p:sp>
    </p:spTree>
    <p:extLst>
      <p:ext uri="{BB962C8B-B14F-4D97-AF65-F5344CB8AC3E}">
        <p14:creationId xmlns:p14="http://schemas.microsoft.com/office/powerpoint/2010/main" val="98208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368480" y="4221088"/>
            <a:ext cx="6408712" cy="2160240"/>
          </a:xfrm>
          <a:prstGeom prst="ellipse">
            <a:avLst/>
          </a:prstGeom>
          <a:solidFill>
            <a:srgbClr val="D1EB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260649"/>
            <a:ext cx="7802260" cy="939484"/>
          </a:xfrm>
        </p:spPr>
        <p:txBody>
          <a:bodyPr/>
          <a:lstStyle/>
          <a:p>
            <a:r>
              <a:rPr lang="de-AT" dirty="0" err="1"/>
              <a:t>About</a:t>
            </a:r>
            <a:r>
              <a:rPr lang="de-AT" dirty="0"/>
              <a:t> Open Science – </a:t>
            </a:r>
            <a:br>
              <a:rPr lang="de-AT" dirty="0"/>
            </a:br>
            <a:r>
              <a:rPr lang="de-AT" dirty="0"/>
              <a:t>Lebenswissenschaften im Dialog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publicly funded non-profit </a:t>
            </a:r>
            <a:r>
              <a:rPr lang="en-US" dirty="0" err="1"/>
              <a:t>organisation</a:t>
            </a:r>
            <a:endParaRPr lang="en-US" dirty="0"/>
          </a:p>
          <a:p>
            <a:r>
              <a:rPr lang="en-US" dirty="0"/>
              <a:t>Advocates the well-founded dialogue about life sciences </a:t>
            </a:r>
          </a:p>
          <a:p>
            <a:r>
              <a:rPr lang="en-US" dirty="0"/>
              <a:t>Performs various projects involving science communication</a:t>
            </a:r>
          </a:p>
          <a:p>
            <a:r>
              <a:rPr lang="en-US" dirty="0"/>
              <a:t>Operates the Vienna Open Lab – a molecular biology &amp; chemistry hands-on laboratory</a:t>
            </a:r>
          </a:p>
          <a:p>
            <a:r>
              <a:rPr lang="en-US" dirty="0"/>
              <a:t>11 employees (~ 8 FTE)</a:t>
            </a:r>
          </a:p>
          <a:p>
            <a:r>
              <a:rPr lang="en-US" dirty="0"/>
              <a:t>Combines expertise in science, communication, and related areas</a:t>
            </a:r>
          </a:p>
          <a:p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1691680" y="4753192"/>
            <a:ext cx="288032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Projects</a:t>
            </a:r>
          </a:p>
        </p:txBody>
      </p:sp>
      <p:sp>
        <p:nvSpPr>
          <p:cNvPr id="7" name="Ellipse 6"/>
          <p:cNvSpPr/>
          <p:nvPr/>
        </p:nvSpPr>
        <p:spPr>
          <a:xfrm>
            <a:off x="4572000" y="4753192"/>
            <a:ext cx="288032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Vienna Open Lab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84919" y="4274124"/>
            <a:ext cx="257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Association</a:t>
            </a:r>
            <a:r>
              <a:rPr lang="de-AT" dirty="0"/>
              <a:t> Open Science</a:t>
            </a: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D5183-B51B-4C27-ADF7-089BAD9BC5A4}" type="slidenum">
              <a:rPr lang="de-AT" smtClean="0"/>
              <a:pPr/>
              <a:t>2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416310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82243"/>
            <a:ext cx="2620393" cy="517889"/>
          </a:xfrm>
        </p:spPr>
        <p:txBody>
          <a:bodyPr/>
          <a:lstStyle/>
          <a:p>
            <a:r>
              <a:rPr lang="de-AT" dirty="0"/>
              <a:t>Involvement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background of the employees</a:t>
            </a:r>
          </a:p>
          <a:p>
            <a:r>
              <a:rPr lang="en-US" dirty="0"/>
              <a:t>Eight Austrian scientific societies as member </a:t>
            </a:r>
            <a:r>
              <a:rPr lang="en-US" dirty="0" err="1"/>
              <a:t>organisations</a:t>
            </a:r>
            <a:endParaRPr lang="en-US" dirty="0"/>
          </a:p>
          <a:p>
            <a:pPr lvl="1"/>
            <a:r>
              <a:rPr lang="en-US" dirty="0"/>
              <a:t>Executive board (4 members)</a:t>
            </a:r>
          </a:p>
          <a:p>
            <a:pPr lvl="1"/>
            <a:r>
              <a:rPr lang="en-US" dirty="0"/>
              <a:t>Board and Delegates</a:t>
            </a:r>
          </a:p>
          <a:p>
            <a:r>
              <a:rPr lang="en-US" dirty="0"/>
              <a:t>Located at the Campus Vienna </a:t>
            </a:r>
            <a:r>
              <a:rPr lang="en-US" dirty="0" err="1"/>
              <a:t>Biocenter</a:t>
            </a:r>
            <a:endParaRPr lang="en-US" dirty="0"/>
          </a:p>
          <a:p>
            <a:pPr lvl="1"/>
            <a:r>
              <a:rPr lang="en-US" dirty="0"/>
              <a:t>close contact with researchers </a:t>
            </a:r>
          </a:p>
          <a:p>
            <a:r>
              <a:rPr lang="en-US" dirty="0"/>
              <a:t>Young Scientists as Tutors in the Vienna Open Lab</a:t>
            </a:r>
          </a:p>
          <a:p>
            <a:pPr lvl="1"/>
            <a:r>
              <a:rPr lang="en-US" dirty="0"/>
              <a:t>University lectures about science communication for scientists</a:t>
            </a:r>
          </a:p>
          <a:p>
            <a:r>
              <a:rPr lang="en-US" dirty="0"/>
              <a:t>Wide-ranging network of experts who are willing to support the activities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D5183-B51B-4C27-ADF7-089BAD9BC5A4}" type="slidenum">
              <a:rPr lang="de-AT" smtClean="0"/>
              <a:pPr/>
              <a:t>3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223991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D5183-B51B-4C27-ADF7-089BAD9BC5A4}" type="slidenum">
              <a:rPr lang="de-AT" smtClean="0"/>
              <a:pPr/>
              <a:t>4</a:t>
            </a:fld>
            <a:endParaRPr lang="de-AT" sz="200" dirty="0"/>
          </a:p>
        </p:txBody>
      </p:sp>
      <p:sp>
        <p:nvSpPr>
          <p:cNvPr id="9" name="Abgerundetes Rechteck 8"/>
          <p:cNvSpPr/>
          <p:nvPr/>
        </p:nvSpPr>
        <p:spPr>
          <a:xfrm>
            <a:off x="1351292" y="1125463"/>
            <a:ext cx="6402579" cy="4243296"/>
          </a:xfrm>
          <a:prstGeom prst="roundRect">
            <a:avLst/>
          </a:prstGeom>
          <a:solidFill>
            <a:srgbClr val="D1EBF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73" r="12827"/>
          <a:stretch/>
        </p:blipFill>
        <p:spPr bwMode="auto">
          <a:xfrm>
            <a:off x="3331281" y="2206744"/>
            <a:ext cx="582706" cy="7597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344" y="2358194"/>
            <a:ext cx="579460" cy="7506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4" t="12560" r="15454" b="18349"/>
          <a:stretch/>
        </p:blipFill>
        <p:spPr bwMode="auto">
          <a:xfrm>
            <a:off x="4439804" y="2205582"/>
            <a:ext cx="658312" cy="7597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http://www.openscience.or.at/assets/lib/phpThumb/phpThumb.php?src=/images/team/m_650_apetschnig.jpg&amp;w=220&amp;q=1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814" y="3089815"/>
            <a:ext cx="654103" cy="755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320" y="2941803"/>
            <a:ext cx="627932" cy="7506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510" y="3069678"/>
            <a:ext cx="635177" cy="7506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http://www.openscience.or.at/assets/lib/phpThumb/phpThumb.php?src=/images/team/SL_Foto_Website_small.jpg&amp;w=220&amp;q=10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124" y="3831542"/>
            <a:ext cx="620850" cy="7506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http://www.openscience.or.at/assets/lib/phpThumb/phpThumb.php?src=/images/team/m_650_MR_web.jpg&amp;w=220&amp;q=10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3" r="12361"/>
          <a:stretch/>
        </p:blipFill>
        <p:spPr bwMode="auto">
          <a:xfrm>
            <a:off x="4507917" y="3692467"/>
            <a:ext cx="703385" cy="7551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http://www.openscience.or.at/assets/lib/phpThumb/phpThumb.php?src=/images/team/m_650_silke.jpg&amp;w=220&amp;q=10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744" y="2941803"/>
            <a:ext cx="452704" cy="755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http://www.openscience.or.at/assets/lib/phpThumb/phpThumb.php?src=/images/team/m_650_ISOLDE.jpg&amp;w=220&amp;q=10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752" y="3692467"/>
            <a:ext cx="452704" cy="7551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1" name="Picture 19" descr="http://www.openscience.or.at/assets/lib/phpThumb/phpThumb.php?src=/images/team/Bild%2010.png&amp;w=220&amp;q=10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568" y="2322940"/>
            <a:ext cx="434880" cy="7551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llipse 9"/>
          <p:cNvSpPr/>
          <p:nvPr/>
        </p:nvSpPr>
        <p:spPr>
          <a:xfrm>
            <a:off x="1519946" y="1485502"/>
            <a:ext cx="2340688" cy="5263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Molecular</a:t>
            </a:r>
            <a:r>
              <a:rPr lang="de-AT" dirty="0"/>
              <a:t> </a:t>
            </a:r>
            <a:r>
              <a:rPr lang="de-AT" dirty="0" err="1"/>
              <a:t>biology</a:t>
            </a:r>
            <a:endParaRPr lang="de-AT" dirty="0"/>
          </a:p>
        </p:txBody>
      </p:sp>
      <p:sp>
        <p:nvSpPr>
          <p:cNvPr id="23" name="Ellipse 22"/>
          <p:cNvSpPr/>
          <p:nvPr/>
        </p:nvSpPr>
        <p:spPr>
          <a:xfrm>
            <a:off x="4521343" y="1472646"/>
            <a:ext cx="2340688" cy="5263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Social</a:t>
            </a:r>
            <a:r>
              <a:rPr lang="de-AT" dirty="0"/>
              <a:t> </a:t>
            </a:r>
            <a:r>
              <a:rPr lang="de-AT" dirty="0" err="1"/>
              <a:t>Sciences</a:t>
            </a:r>
            <a:r>
              <a:rPr lang="de-AT" dirty="0"/>
              <a:t> (STS)</a:t>
            </a:r>
          </a:p>
        </p:txBody>
      </p:sp>
      <p:sp>
        <p:nvSpPr>
          <p:cNvPr id="24" name="Ellipse 23"/>
          <p:cNvSpPr/>
          <p:nvPr/>
        </p:nvSpPr>
        <p:spPr>
          <a:xfrm>
            <a:off x="1463093" y="2779612"/>
            <a:ext cx="1661845" cy="37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Genetics</a:t>
            </a:r>
            <a:endParaRPr lang="de-AT" dirty="0"/>
          </a:p>
        </p:txBody>
      </p:sp>
      <p:sp>
        <p:nvSpPr>
          <p:cNvPr id="25" name="Ellipse 24"/>
          <p:cNvSpPr/>
          <p:nvPr/>
        </p:nvSpPr>
        <p:spPr>
          <a:xfrm>
            <a:off x="4891263" y="4695760"/>
            <a:ext cx="2060783" cy="37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Microbiology</a:t>
            </a:r>
            <a:endParaRPr lang="de-AT" dirty="0"/>
          </a:p>
        </p:txBody>
      </p:sp>
      <p:sp>
        <p:nvSpPr>
          <p:cNvPr id="26" name="Ellipse 25"/>
          <p:cNvSpPr/>
          <p:nvPr/>
        </p:nvSpPr>
        <p:spPr>
          <a:xfrm>
            <a:off x="1391085" y="4340441"/>
            <a:ext cx="2093659" cy="487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Science </a:t>
            </a:r>
            <a:r>
              <a:rPr lang="de-AT" dirty="0" err="1"/>
              <a:t>Journalism</a:t>
            </a:r>
            <a:endParaRPr lang="de-AT" dirty="0"/>
          </a:p>
        </p:txBody>
      </p:sp>
      <p:sp>
        <p:nvSpPr>
          <p:cNvPr id="27" name="Ellipse 26"/>
          <p:cNvSpPr/>
          <p:nvPr/>
        </p:nvSpPr>
        <p:spPr>
          <a:xfrm>
            <a:off x="5305600" y="3963247"/>
            <a:ext cx="2448272" cy="487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Science Communication</a:t>
            </a:r>
          </a:p>
        </p:txBody>
      </p:sp>
      <p:sp>
        <p:nvSpPr>
          <p:cNvPr id="28" name="Ellipse 27"/>
          <p:cNvSpPr/>
          <p:nvPr/>
        </p:nvSpPr>
        <p:spPr>
          <a:xfrm>
            <a:off x="5691687" y="2592762"/>
            <a:ext cx="1962129" cy="560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Art, </a:t>
            </a:r>
            <a:r>
              <a:rPr lang="de-AT" dirty="0" err="1"/>
              <a:t>Visualization</a:t>
            </a:r>
            <a:endParaRPr lang="de-AT" dirty="0"/>
          </a:p>
        </p:txBody>
      </p:sp>
      <p:sp>
        <p:nvSpPr>
          <p:cNvPr id="29" name="Ellipse 28"/>
          <p:cNvSpPr/>
          <p:nvPr/>
        </p:nvSpPr>
        <p:spPr>
          <a:xfrm>
            <a:off x="2781705" y="4792048"/>
            <a:ext cx="2077904" cy="509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Public </a:t>
            </a:r>
            <a:r>
              <a:rPr lang="de-AT" dirty="0" err="1"/>
              <a:t>Health</a:t>
            </a:r>
            <a:endParaRPr lang="de-AT" dirty="0"/>
          </a:p>
        </p:txBody>
      </p:sp>
      <p:sp>
        <p:nvSpPr>
          <p:cNvPr id="30" name="Ellipse 29"/>
          <p:cNvSpPr/>
          <p:nvPr/>
        </p:nvSpPr>
        <p:spPr>
          <a:xfrm>
            <a:off x="1669435" y="3466080"/>
            <a:ext cx="1661845" cy="37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Biology</a:t>
            </a:r>
            <a:endParaRPr lang="de-AT" dirty="0"/>
          </a:p>
        </p:txBody>
      </p:sp>
      <p:sp>
        <p:nvSpPr>
          <p:cNvPr id="11" name="Pfeil nach links und rechts 10"/>
          <p:cNvSpPr/>
          <p:nvPr/>
        </p:nvSpPr>
        <p:spPr>
          <a:xfrm>
            <a:off x="948941" y="2358194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Pfeil nach links und rechts 31"/>
          <p:cNvSpPr/>
          <p:nvPr/>
        </p:nvSpPr>
        <p:spPr>
          <a:xfrm rot="18358638">
            <a:off x="6834661" y="1066783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Pfeil nach links und rechts 32"/>
          <p:cNvSpPr/>
          <p:nvPr/>
        </p:nvSpPr>
        <p:spPr>
          <a:xfrm>
            <a:off x="989731" y="3845889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Pfeil nach links und rechts 33"/>
          <p:cNvSpPr/>
          <p:nvPr/>
        </p:nvSpPr>
        <p:spPr>
          <a:xfrm>
            <a:off x="7393832" y="3445010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Pfeil nach links und rechts 34"/>
          <p:cNvSpPr/>
          <p:nvPr/>
        </p:nvSpPr>
        <p:spPr>
          <a:xfrm rot="3533349">
            <a:off x="4777788" y="5383881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Pfeil nach links und rechts 35"/>
          <p:cNvSpPr/>
          <p:nvPr/>
        </p:nvSpPr>
        <p:spPr>
          <a:xfrm rot="2094922">
            <a:off x="1141875" y="1176959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7" name="Pfeil nach links und rechts 36"/>
          <p:cNvSpPr/>
          <p:nvPr/>
        </p:nvSpPr>
        <p:spPr>
          <a:xfrm rot="2663787">
            <a:off x="7115025" y="5156916"/>
            <a:ext cx="720080" cy="117358"/>
          </a:xfrm>
          <a:prstGeom prst="left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Pfeil nach links und rechts 37"/>
          <p:cNvSpPr/>
          <p:nvPr/>
        </p:nvSpPr>
        <p:spPr>
          <a:xfrm rot="6696752">
            <a:off x="1554502" y="5344648"/>
            <a:ext cx="720080" cy="1173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Abgerundetes Rechteck 11"/>
          <p:cNvSpPr/>
          <p:nvPr/>
        </p:nvSpPr>
        <p:spPr>
          <a:xfrm>
            <a:off x="251520" y="542048"/>
            <a:ext cx="184099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Project Partners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6473332" y="260648"/>
            <a:ext cx="184099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Board Members</a:t>
            </a:r>
          </a:p>
        </p:txBody>
      </p:sp>
      <p:sp>
        <p:nvSpPr>
          <p:cNvPr id="41" name="Abgerundetes Rechteck 40"/>
          <p:cNvSpPr/>
          <p:nvPr/>
        </p:nvSpPr>
        <p:spPr>
          <a:xfrm>
            <a:off x="1101088" y="5770683"/>
            <a:ext cx="184099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Networks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3885232" y="5912052"/>
            <a:ext cx="23825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Informal </a:t>
            </a:r>
            <a:r>
              <a:rPr lang="de-AT" dirty="0" err="1"/>
              <a:t>Contacts</a:t>
            </a:r>
            <a:endParaRPr lang="de-AT" dirty="0"/>
          </a:p>
        </p:txBody>
      </p:sp>
      <p:sp>
        <p:nvSpPr>
          <p:cNvPr id="43" name="Abgerundetes Rechteck 42"/>
          <p:cNvSpPr/>
          <p:nvPr/>
        </p:nvSpPr>
        <p:spPr>
          <a:xfrm>
            <a:off x="6908226" y="5543644"/>
            <a:ext cx="2138179" cy="5844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>
                <a:solidFill>
                  <a:schemeClr val="tx1">
                    <a:lumMod val="75000"/>
                  </a:schemeClr>
                </a:solidFill>
              </a:rPr>
              <a:t>Expert-Database</a:t>
            </a:r>
          </a:p>
        </p:txBody>
      </p:sp>
    </p:spTree>
    <p:extLst>
      <p:ext uri="{BB962C8B-B14F-4D97-AF65-F5344CB8AC3E}">
        <p14:creationId xmlns:p14="http://schemas.microsoft.com/office/powerpoint/2010/main" val="281195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82243"/>
            <a:ext cx="3303273" cy="517889"/>
          </a:xfrm>
        </p:spPr>
        <p:txBody>
          <a:bodyPr/>
          <a:lstStyle/>
          <a:p>
            <a:r>
              <a:rPr lang="de-AT" dirty="0"/>
              <a:t>Expert-Database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Database of </a:t>
            </a:r>
            <a:r>
              <a:rPr lang="de-AT" dirty="0" err="1"/>
              <a:t>Scientists</a:t>
            </a:r>
            <a:r>
              <a:rPr lang="de-AT" dirty="0"/>
              <a:t>/</a:t>
            </a:r>
            <a:r>
              <a:rPr lang="de-AT" dirty="0" err="1"/>
              <a:t>Experts</a:t>
            </a:r>
            <a:r>
              <a:rPr lang="de-AT" dirty="0"/>
              <a:t> </a:t>
            </a:r>
            <a:r>
              <a:rPr lang="de-AT" dirty="0" err="1"/>
              <a:t>who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willing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</a:p>
          <a:p>
            <a:pPr lvl="1"/>
            <a:r>
              <a:rPr lang="de-AT" dirty="0"/>
              <a:t>Support </a:t>
            </a:r>
            <a:r>
              <a:rPr lang="de-AT" dirty="0" err="1"/>
              <a:t>us</a:t>
            </a:r>
            <a:r>
              <a:rPr lang="de-AT" dirty="0"/>
              <a:t> in </a:t>
            </a:r>
            <a:r>
              <a:rPr lang="de-AT" dirty="0" err="1"/>
              <a:t>our</a:t>
            </a:r>
            <a:r>
              <a:rPr lang="de-AT" dirty="0"/>
              <a:t> </a:t>
            </a:r>
            <a:r>
              <a:rPr lang="de-AT" dirty="0" err="1"/>
              <a:t>work</a:t>
            </a:r>
            <a:r>
              <a:rPr lang="de-AT" dirty="0"/>
              <a:t> (</a:t>
            </a:r>
            <a:r>
              <a:rPr lang="de-AT" dirty="0" err="1"/>
              <a:t>review</a:t>
            </a:r>
            <a:r>
              <a:rPr lang="de-AT" dirty="0"/>
              <a:t> </a:t>
            </a:r>
            <a:r>
              <a:rPr lang="de-AT" dirty="0" err="1"/>
              <a:t>texts</a:t>
            </a:r>
            <a:r>
              <a:rPr lang="de-AT" dirty="0"/>
              <a:t>, </a:t>
            </a:r>
            <a:r>
              <a:rPr lang="de-AT" dirty="0" err="1"/>
              <a:t>answer</a:t>
            </a:r>
            <a:r>
              <a:rPr lang="de-AT" dirty="0"/>
              <a:t> </a:t>
            </a:r>
            <a:r>
              <a:rPr lang="de-AT" dirty="0" err="1"/>
              <a:t>questions</a:t>
            </a:r>
            <a:r>
              <a:rPr lang="de-AT" dirty="0"/>
              <a:t>,…)</a:t>
            </a:r>
          </a:p>
          <a:p>
            <a:pPr lvl="1"/>
            <a:r>
              <a:rPr lang="de-AT" dirty="0" err="1"/>
              <a:t>Engage</a:t>
            </a:r>
            <a:r>
              <a:rPr lang="de-AT" dirty="0"/>
              <a:t> in </a:t>
            </a:r>
            <a:r>
              <a:rPr lang="de-AT" dirty="0" err="1"/>
              <a:t>science</a:t>
            </a:r>
            <a:r>
              <a:rPr lang="de-AT" dirty="0"/>
              <a:t> </a:t>
            </a:r>
            <a:r>
              <a:rPr lang="de-AT" dirty="0" err="1"/>
              <a:t>communication</a:t>
            </a:r>
            <a:r>
              <a:rPr lang="de-AT" dirty="0"/>
              <a:t> </a:t>
            </a:r>
            <a:r>
              <a:rPr lang="de-AT" dirty="0" err="1"/>
              <a:t>events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projects</a:t>
            </a:r>
            <a:endParaRPr lang="de-AT" dirty="0"/>
          </a:p>
          <a:p>
            <a:pPr lvl="1"/>
            <a:r>
              <a:rPr lang="de-AT" dirty="0" err="1"/>
              <a:t>Answer</a:t>
            </a:r>
            <a:r>
              <a:rPr lang="de-AT" dirty="0"/>
              <a:t> </a:t>
            </a:r>
            <a:r>
              <a:rPr lang="de-AT" dirty="0" err="1"/>
              <a:t>questions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journalists</a:t>
            </a:r>
            <a:r>
              <a:rPr lang="de-AT" dirty="0"/>
              <a:t>, </a:t>
            </a:r>
            <a:r>
              <a:rPr lang="de-AT" dirty="0" err="1"/>
              <a:t>students</a:t>
            </a:r>
            <a:r>
              <a:rPr lang="de-AT" dirty="0"/>
              <a:t>, </a:t>
            </a:r>
            <a:r>
              <a:rPr lang="de-AT" dirty="0" err="1"/>
              <a:t>teachers</a:t>
            </a:r>
            <a:r>
              <a:rPr lang="de-AT" dirty="0"/>
              <a:t>,…</a:t>
            </a:r>
          </a:p>
          <a:p>
            <a:r>
              <a:rPr lang="de-AT" dirty="0"/>
              <a:t>On a </a:t>
            </a:r>
            <a:r>
              <a:rPr lang="de-AT" dirty="0" err="1"/>
              <a:t>voluntary</a:t>
            </a:r>
            <a:r>
              <a:rPr lang="de-AT" dirty="0"/>
              <a:t> </a:t>
            </a:r>
            <a:r>
              <a:rPr lang="de-AT" dirty="0" err="1"/>
              <a:t>basis</a:t>
            </a:r>
            <a:endParaRPr lang="de-AT" dirty="0"/>
          </a:p>
          <a:p>
            <a:r>
              <a:rPr lang="de-AT" dirty="0"/>
              <a:t>151 </a:t>
            </a:r>
            <a:r>
              <a:rPr lang="de-AT" dirty="0" err="1"/>
              <a:t>Scientists</a:t>
            </a:r>
            <a:r>
              <a:rPr lang="de-AT" dirty="0"/>
              <a:t> (</a:t>
            </a:r>
            <a:r>
              <a:rPr lang="de-AT" dirty="0" err="1"/>
              <a:t>life</a:t>
            </a:r>
            <a:r>
              <a:rPr lang="de-AT" dirty="0"/>
              <a:t> </a:t>
            </a:r>
            <a:r>
              <a:rPr lang="de-AT" dirty="0" err="1"/>
              <a:t>sciences</a:t>
            </a:r>
            <a:r>
              <a:rPr lang="de-AT" dirty="0"/>
              <a:t>, </a:t>
            </a:r>
            <a:r>
              <a:rPr lang="de-AT" dirty="0" err="1"/>
              <a:t>ethics</a:t>
            </a:r>
            <a:r>
              <a:rPr lang="de-AT" dirty="0"/>
              <a:t>, legal </a:t>
            </a:r>
            <a:r>
              <a:rPr lang="de-AT" dirty="0" err="1"/>
              <a:t>aspects</a:t>
            </a:r>
            <a:r>
              <a:rPr lang="de-AT" dirty="0"/>
              <a:t>, </a:t>
            </a:r>
            <a:r>
              <a:rPr lang="de-AT" dirty="0" err="1"/>
              <a:t>social</a:t>
            </a:r>
            <a:r>
              <a:rPr lang="de-AT" dirty="0"/>
              <a:t> </a:t>
            </a:r>
            <a:r>
              <a:rPr lang="de-AT" dirty="0" err="1"/>
              <a:t>sciences</a:t>
            </a:r>
            <a:r>
              <a:rPr lang="de-AT" dirty="0"/>
              <a:t>)</a:t>
            </a:r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D5183-B51B-4C27-ADF7-089BAD9BC5A4}" type="slidenum">
              <a:rPr lang="de-AT" smtClean="0"/>
              <a:pPr/>
              <a:t>5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319727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82243"/>
            <a:ext cx="8676456" cy="517889"/>
          </a:xfrm>
        </p:spPr>
        <p:txBody>
          <a:bodyPr/>
          <a:lstStyle/>
          <a:p>
            <a:r>
              <a:rPr lang="de-AT" dirty="0"/>
              <a:t>Positive </a:t>
            </a:r>
            <a:r>
              <a:rPr lang="de-AT" dirty="0" err="1"/>
              <a:t>elements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potential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improvement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err="1"/>
              <a:t>Current</a:t>
            </a:r>
            <a:r>
              <a:rPr lang="de-AT" dirty="0"/>
              <a:t> </a:t>
            </a:r>
            <a:r>
              <a:rPr lang="de-AT" dirty="0" err="1"/>
              <a:t>status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>
          <a:xfrm>
            <a:off x="648000" y="2214000"/>
            <a:ext cx="3852000" cy="38792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u="sng" dirty="0" err="1"/>
              <a:t>For</a:t>
            </a:r>
            <a:r>
              <a:rPr lang="de-AT" u="sng" dirty="0"/>
              <a:t> Open Science</a:t>
            </a:r>
          </a:p>
          <a:p>
            <a:r>
              <a:rPr lang="de-AT" dirty="0"/>
              <a:t>Easy </a:t>
            </a:r>
            <a:r>
              <a:rPr lang="de-AT" dirty="0" err="1"/>
              <a:t>access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scientific</a:t>
            </a:r>
            <a:r>
              <a:rPr lang="de-AT" dirty="0"/>
              <a:t> </a:t>
            </a:r>
            <a:r>
              <a:rPr lang="de-AT" dirty="0" err="1"/>
              <a:t>expertise</a:t>
            </a:r>
            <a:endParaRPr lang="de-AT" dirty="0"/>
          </a:p>
          <a:p>
            <a:r>
              <a:rPr lang="de-AT" dirty="0"/>
              <a:t>„</a:t>
            </a:r>
            <a:r>
              <a:rPr lang="de-AT" dirty="0" err="1"/>
              <a:t>Broad</a:t>
            </a:r>
            <a:r>
              <a:rPr lang="de-AT" dirty="0"/>
              <a:t> </a:t>
            </a:r>
            <a:r>
              <a:rPr lang="de-AT" dirty="0" err="1"/>
              <a:t>detailed</a:t>
            </a:r>
            <a:r>
              <a:rPr lang="de-AT" dirty="0"/>
              <a:t> </a:t>
            </a:r>
            <a:r>
              <a:rPr lang="de-AT" dirty="0" err="1"/>
              <a:t>knowledge</a:t>
            </a:r>
            <a:r>
              <a:rPr lang="de-AT" dirty="0"/>
              <a:t>“</a:t>
            </a:r>
          </a:p>
          <a:p>
            <a:r>
              <a:rPr lang="de-AT" dirty="0"/>
              <a:t>Access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</a:t>
            </a:r>
            <a:r>
              <a:rPr lang="de-AT" dirty="0" err="1"/>
              <a:t>who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willing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engage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the </a:t>
            </a:r>
            <a:r>
              <a:rPr lang="de-AT" dirty="0" err="1"/>
              <a:t>public</a:t>
            </a:r>
            <a:endParaRPr lang="de-AT" dirty="0"/>
          </a:p>
          <a:p>
            <a:r>
              <a:rPr lang="de-AT" dirty="0"/>
              <a:t>Access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information</a:t>
            </a:r>
            <a:r>
              <a:rPr lang="de-AT" dirty="0"/>
              <a:t> </a:t>
            </a:r>
            <a:r>
              <a:rPr lang="de-AT" dirty="0" err="1"/>
              <a:t>within</a:t>
            </a:r>
            <a:r>
              <a:rPr lang="de-AT" dirty="0"/>
              <a:t> the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securing</a:t>
            </a:r>
            <a:r>
              <a:rPr lang="de-AT" dirty="0"/>
              <a:t> </a:t>
            </a:r>
            <a:r>
              <a:rPr lang="de-AT" dirty="0" err="1"/>
              <a:t>knowledge</a:t>
            </a:r>
            <a:r>
              <a:rPr lang="de-AT" dirty="0"/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AT" u="sng" dirty="0" err="1"/>
              <a:t>For</a:t>
            </a:r>
            <a:r>
              <a:rPr lang="de-AT" u="sng" dirty="0"/>
              <a:t> </a:t>
            </a:r>
            <a:r>
              <a:rPr lang="de-AT" u="sng" dirty="0" err="1"/>
              <a:t>Scientists</a:t>
            </a:r>
            <a:endParaRPr lang="de-AT" u="sng" dirty="0"/>
          </a:p>
          <a:p>
            <a:r>
              <a:rPr lang="de-AT" dirty="0" err="1"/>
              <a:t>Possibility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engage</a:t>
            </a:r>
            <a:r>
              <a:rPr lang="de-AT" dirty="0"/>
              <a:t> in PE </a:t>
            </a:r>
            <a:r>
              <a:rPr lang="de-AT" dirty="0" err="1"/>
              <a:t>activities</a:t>
            </a:r>
            <a:r>
              <a:rPr lang="de-AT" dirty="0"/>
              <a:t> / </a:t>
            </a:r>
            <a:r>
              <a:rPr lang="de-AT" dirty="0" err="1"/>
              <a:t>ideas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engagement</a:t>
            </a:r>
            <a:endParaRPr lang="de-AT" dirty="0"/>
          </a:p>
          <a:p>
            <a:r>
              <a:rPr lang="de-AT" dirty="0"/>
              <a:t>Support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communicators</a:t>
            </a:r>
            <a:endParaRPr lang="de-AT" dirty="0"/>
          </a:p>
          <a:p>
            <a:r>
              <a:rPr lang="de-AT" dirty="0" err="1"/>
              <a:t>Possibility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additional </a:t>
            </a:r>
            <a:r>
              <a:rPr lang="de-AT" dirty="0" err="1"/>
              <a:t>funding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4824456" y="1645200"/>
            <a:ext cx="3852000" cy="525600"/>
          </a:xfrm>
        </p:spPr>
        <p:txBody>
          <a:bodyPr/>
          <a:lstStyle/>
          <a:p>
            <a:r>
              <a:rPr lang="de-AT" dirty="0"/>
              <a:t>Potential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improvement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24456" y="2214000"/>
            <a:ext cx="3852000" cy="3879296"/>
          </a:xfrm>
        </p:spPr>
        <p:txBody>
          <a:bodyPr>
            <a:normAutofit/>
          </a:bodyPr>
          <a:lstStyle/>
          <a:p>
            <a:r>
              <a:rPr lang="de-AT" dirty="0"/>
              <a:t>Who </a:t>
            </a:r>
            <a:r>
              <a:rPr lang="de-AT" dirty="0" err="1"/>
              <a:t>is</a:t>
            </a:r>
            <a:r>
              <a:rPr lang="de-AT" dirty="0"/>
              <a:t> an expert?</a:t>
            </a:r>
          </a:p>
          <a:p>
            <a:r>
              <a:rPr lang="de-AT" dirty="0"/>
              <a:t>Who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included</a:t>
            </a:r>
            <a:r>
              <a:rPr lang="de-AT" dirty="0"/>
              <a:t>?</a:t>
            </a:r>
          </a:p>
          <a:p>
            <a:r>
              <a:rPr lang="de-AT" dirty="0"/>
              <a:t>38 </a:t>
            </a:r>
            <a:r>
              <a:rPr lang="de-AT" dirty="0" err="1"/>
              <a:t>women</a:t>
            </a:r>
            <a:r>
              <a:rPr lang="de-AT" dirty="0"/>
              <a:t> vs. 112 </a:t>
            </a:r>
            <a:r>
              <a:rPr lang="de-AT" dirty="0" err="1"/>
              <a:t>men</a:t>
            </a:r>
            <a:endParaRPr lang="de-AT" dirty="0"/>
          </a:p>
          <a:p>
            <a:r>
              <a:rPr lang="de-AT" dirty="0"/>
              <a:t>Time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money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„</a:t>
            </a:r>
            <a:r>
              <a:rPr lang="de-AT" dirty="0" err="1"/>
              <a:t>relationship</a:t>
            </a:r>
            <a:r>
              <a:rPr lang="de-AT" dirty="0"/>
              <a:t> </a:t>
            </a:r>
            <a:r>
              <a:rPr lang="de-AT" dirty="0" err="1"/>
              <a:t>management</a:t>
            </a:r>
            <a:r>
              <a:rPr lang="de-AT" dirty="0"/>
              <a:t>“</a:t>
            </a:r>
          </a:p>
          <a:p>
            <a:r>
              <a:rPr lang="de-AT" dirty="0" err="1"/>
              <a:t>Keeping</a:t>
            </a:r>
            <a:r>
              <a:rPr lang="de-AT" dirty="0"/>
              <a:t> </a:t>
            </a:r>
            <a:r>
              <a:rPr lang="de-AT" dirty="0" err="1"/>
              <a:t>contact</a:t>
            </a:r>
            <a:endParaRPr lang="de-AT" dirty="0"/>
          </a:p>
          <a:p>
            <a:r>
              <a:rPr lang="de-AT" dirty="0" err="1"/>
              <a:t>Improving</a:t>
            </a:r>
            <a:r>
              <a:rPr lang="de-AT" dirty="0"/>
              <a:t> the </a:t>
            </a:r>
            <a:r>
              <a:rPr lang="de-AT" dirty="0" err="1"/>
              <a:t>quality</a:t>
            </a:r>
            <a:endParaRPr lang="de-AT" dirty="0"/>
          </a:p>
          <a:p>
            <a:r>
              <a:rPr lang="de-AT" dirty="0"/>
              <a:t>Regular </a:t>
            </a:r>
            <a:r>
              <a:rPr lang="de-AT" dirty="0" err="1"/>
              <a:t>trainings</a:t>
            </a:r>
            <a:r>
              <a:rPr lang="de-AT" dirty="0"/>
              <a:t> </a:t>
            </a:r>
          </a:p>
          <a:p>
            <a:r>
              <a:rPr lang="de-AT" dirty="0"/>
              <a:t>Create </a:t>
            </a:r>
            <a:r>
              <a:rPr lang="de-AT" dirty="0" err="1"/>
              <a:t>profiles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D5183-B51B-4C27-ADF7-089BAD9BC5A4}" type="slidenum">
              <a:rPr lang="de-AT" smtClean="0"/>
              <a:pPr/>
              <a:t>6</a:t>
            </a:fld>
            <a:endParaRPr lang="de-AT" sz="200" dirty="0"/>
          </a:p>
        </p:txBody>
      </p:sp>
    </p:spTree>
    <p:extLst>
      <p:ext uri="{BB962C8B-B14F-4D97-AF65-F5344CB8AC3E}">
        <p14:creationId xmlns:p14="http://schemas.microsoft.com/office/powerpoint/2010/main" val="102546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760755"/>
            <a:ext cx="7225500" cy="579444"/>
          </a:xfrm>
        </p:spPr>
        <p:txBody>
          <a:bodyPr/>
          <a:lstStyle/>
          <a:p>
            <a:r>
              <a:rPr lang="de-AT" dirty="0" err="1"/>
              <a:t>Thank</a:t>
            </a:r>
            <a:r>
              <a:rPr lang="de-AT" dirty="0"/>
              <a:t> </a:t>
            </a:r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your</a:t>
            </a:r>
            <a:r>
              <a:rPr lang="de-AT" dirty="0"/>
              <a:t> Attention!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" y="3285244"/>
            <a:ext cx="2088232" cy="81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263776"/>
      </p:ext>
    </p:extLst>
  </p:cSld>
  <p:clrMapOvr>
    <a:masterClrMapping/>
  </p:clrMapOvr>
</p:sld>
</file>

<file path=ppt/theme/theme1.xml><?xml version="1.0" encoding="utf-8"?>
<a:theme xmlns:a="http://schemas.openxmlformats.org/drawingml/2006/main" name="OSc Präsentation Vorlage Calibri">
  <a:themeElements>
    <a:clrScheme name="OSc blau">
      <a:dk1>
        <a:srgbClr val="112F56"/>
      </a:dk1>
      <a:lt1>
        <a:sysClr val="window" lastClr="FFFFFF"/>
      </a:lt1>
      <a:dk2>
        <a:srgbClr val="333863"/>
      </a:dk2>
      <a:lt2>
        <a:srgbClr val="8BCEDB"/>
      </a:lt2>
      <a:accent1>
        <a:srgbClr val="1EA9C7"/>
      </a:accent1>
      <a:accent2>
        <a:srgbClr val="84C3A9"/>
      </a:accent2>
      <a:accent3>
        <a:srgbClr val="A270A8"/>
      </a:accent3>
      <a:accent4>
        <a:srgbClr val="D3C902"/>
      </a:accent4>
      <a:accent5>
        <a:srgbClr val="452E74"/>
      </a:accent5>
      <a:accent6>
        <a:srgbClr val="8B8D1C"/>
      </a:accent6>
      <a:hlink>
        <a:srgbClr val="4B4B4B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OSc Präsentation Vorlage Calibri</Template>
  <TotalTime>0</TotalTime>
  <Words>1323</Words>
  <Application>Microsoft Office PowerPoint</Application>
  <PresentationFormat>Bildschirmpräsentation (4:3)</PresentationFormat>
  <Paragraphs>109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LetterGothicTextOT</vt:lpstr>
      <vt:lpstr>Wingdings</vt:lpstr>
      <vt:lpstr>OSc Präsentation Vorlage Calibri</vt:lpstr>
      <vt:lpstr>Scientists – Communicators A Basis for Fruitful Cooperations</vt:lpstr>
      <vt:lpstr>About Open Science –  Lebenswissenschaften im Dialog</vt:lpstr>
      <vt:lpstr>Involvement</vt:lpstr>
      <vt:lpstr>PowerPoint-Präsentation</vt:lpstr>
      <vt:lpstr>Expert-Database</vt:lpstr>
      <vt:lpstr>Positive elements and potential for improvement</vt:lpstr>
      <vt:lpstr>Thank you for your Attention!</vt:lpstr>
    </vt:vector>
  </TitlesOfParts>
  <Company>University of Vienna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Brigitte Gschmeidler</dc:creator>
  <cp:lastModifiedBy>Brigitte Gschmeidler</cp:lastModifiedBy>
  <cp:revision>57</cp:revision>
  <cp:lastPrinted>2016-06-08T12:06:12Z</cp:lastPrinted>
  <dcterms:created xsi:type="dcterms:W3CDTF">2016-06-02T06:40:22Z</dcterms:created>
  <dcterms:modified xsi:type="dcterms:W3CDTF">2016-06-08T20:19:53Z</dcterms:modified>
</cp:coreProperties>
</file>