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61" r:id="rId3"/>
    <p:sldId id="300" r:id="rId4"/>
    <p:sldId id="284" r:id="rId5"/>
    <p:sldId id="285" r:id="rId6"/>
    <p:sldId id="286" r:id="rId7"/>
    <p:sldId id="287" r:id="rId8"/>
    <p:sldId id="288" r:id="rId9"/>
    <p:sldId id="289" r:id="rId10"/>
    <p:sldId id="267" r:id="rId11"/>
    <p:sldId id="290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78" r:id="rId20"/>
    <p:sldId id="299" r:id="rId21"/>
    <p:sldId id="26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420" autoAdjust="0"/>
  </p:normalViewPr>
  <p:slideViewPr>
    <p:cSldViewPr>
      <p:cViewPr>
        <p:scale>
          <a:sx n="90" d="100"/>
          <a:sy n="90" d="100"/>
        </p:scale>
        <p:origin x="-1608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6082D-DA16-4AE0-B868-37F4F4867FEE}" type="datetimeFigureOut">
              <a:rPr lang="nl-NL" smtClean="0"/>
              <a:t>25-5-2016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9BDDC-774E-44CF-ACF1-9BB5CBF9E5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394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SLC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centre</a:t>
            </a:r>
            <a:r>
              <a:rPr lang="en-US" dirty="0" smtClean="0"/>
              <a:t> of expertise informal science learning</a:t>
            </a:r>
          </a:p>
          <a:p>
            <a:r>
              <a:rPr lang="en-US" dirty="0" smtClean="0"/>
              <a:t>- develops innovative educational activities</a:t>
            </a:r>
          </a:p>
          <a:p>
            <a:r>
              <a:rPr lang="en-US" dirty="0" smtClean="0"/>
              <a:t>- participates in research</a:t>
            </a:r>
          </a:p>
          <a:p>
            <a:r>
              <a:rPr lang="en-US" dirty="0" smtClean="0"/>
              <a:t>- trains teachers, explainers and other facilitators</a:t>
            </a:r>
          </a:p>
          <a:p>
            <a:r>
              <a:rPr lang="en-US" dirty="0" smtClean="0"/>
              <a:t>Endowed professor</a:t>
            </a:r>
          </a:p>
          <a:p>
            <a:r>
              <a:rPr lang="en-US" dirty="0" smtClean="0"/>
              <a:t>- cognitive development: in particular science in informal environments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BDDC-774E-44CF-ACF1-9BB5CBF9E5B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38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noProof="0" dirty="0" err="1" smtClean="0"/>
              <a:t>With</a:t>
            </a:r>
            <a:r>
              <a:rPr lang="nl-NL" noProof="0" dirty="0" smtClean="0"/>
              <a:t> the </a:t>
            </a:r>
            <a:r>
              <a:rPr lang="nl-NL" noProof="0" dirty="0" err="1" smtClean="0"/>
              <a:t>staff</a:t>
            </a:r>
            <a:r>
              <a:rPr lang="nl-NL" noProof="0" dirty="0" smtClean="0"/>
              <a:t> of the </a:t>
            </a:r>
            <a:r>
              <a:rPr lang="nl-NL" noProof="0" dirty="0" err="1" smtClean="0"/>
              <a:t>science</a:t>
            </a:r>
            <a:r>
              <a:rPr lang="nl-NL" noProof="0" dirty="0" smtClean="0"/>
              <a:t> </a:t>
            </a:r>
            <a:r>
              <a:rPr lang="nl-NL" noProof="0" dirty="0" err="1" smtClean="0"/>
              <a:t>learning</a:t>
            </a:r>
            <a:r>
              <a:rPr lang="nl-NL" noProof="0" dirty="0" smtClean="0"/>
              <a:t> center we </a:t>
            </a:r>
            <a:r>
              <a:rPr lang="nl-NL" noProof="0" dirty="0" err="1" smtClean="0"/>
              <a:t>developed</a:t>
            </a:r>
            <a:r>
              <a:rPr lang="nl-NL" noProof="0" dirty="0" smtClean="0"/>
              <a:t> a </a:t>
            </a:r>
            <a:r>
              <a:rPr lang="nl-NL" noProof="0" dirty="0" err="1" smtClean="0"/>
              <a:t>taxonomy</a:t>
            </a:r>
            <a:r>
              <a:rPr lang="nl-NL" baseline="0" noProof="0" dirty="0" smtClean="0"/>
              <a:t> of </a:t>
            </a:r>
            <a:r>
              <a:rPr lang="nl-NL" baseline="0" noProof="0" dirty="0" err="1" smtClean="0"/>
              <a:t>visitor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experiences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that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could</a:t>
            </a:r>
            <a:r>
              <a:rPr lang="nl-NL" baseline="0" noProof="0" dirty="0" smtClean="0"/>
              <a:t> cover the </a:t>
            </a:r>
            <a:r>
              <a:rPr lang="nl-NL" baseline="0" noProof="0" dirty="0" err="1" smtClean="0"/>
              <a:t>rich</a:t>
            </a:r>
            <a:r>
              <a:rPr lang="nl-NL" baseline="0" noProof="0" dirty="0" smtClean="0"/>
              <a:t> pallet of </a:t>
            </a:r>
            <a:r>
              <a:rPr lang="nl-NL" baseline="0" noProof="0" dirty="0" err="1" smtClean="0"/>
              <a:t>learning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that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can</a:t>
            </a:r>
            <a:r>
              <a:rPr lang="nl-NL" baseline="0" noProof="0" dirty="0" smtClean="0"/>
              <a:t> take </a:t>
            </a:r>
            <a:r>
              <a:rPr lang="nl-NL" baseline="0" noProof="0" dirty="0" err="1" smtClean="0"/>
              <a:t>place</a:t>
            </a:r>
            <a:r>
              <a:rPr lang="nl-NL" baseline="0" noProof="0" dirty="0" smtClean="0"/>
              <a:t> in </a:t>
            </a:r>
            <a:r>
              <a:rPr lang="nl-NL" baseline="0" noProof="0" dirty="0" err="1" smtClean="0"/>
              <a:t>exhibitions</a:t>
            </a:r>
            <a:r>
              <a:rPr lang="nl-NL" baseline="0" noProof="0" dirty="0" smtClean="0"/>
              <a:t>, workshops </a:t>
            </a:r>
            <a:r>
              <a:rPr lang="nl-NL" baseline="0" noProof="0" dirty="0" err="1" smtClean="0"/>
              <a:t>and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other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activities</a:t>
            </a:r>
            <a:r>
              <a:rPr lang="nl-NL" baseline="0" noProof="0" dirty="0" smtClean="0"/>
              <a:t>. </a:t>
            </a:r>
            <a:r>
              <a:rPr lang="nl-NL" baseline="0" noProof="0" dirty="0" err="1" smtClean="0"/>
              <a:t>One</a:t>
            </a:r>
            <a:r>
              <a:rPr lang="nl-NL" baseline="0" noProof="0" dirty="0" smtClean="0"/>
              <a:t> of the </a:t>
            </a:r>
            <a:r>
              <a:rPr lang="nl-NL" baseline="0" noProof="0" dirty="0" err="1" smtClean="0"/>
              <a:t>main</a:t>
            </a:r>
            <a:r>
              <a:rPr lang="nl-NL" baseline="0" noProof="0" dirty="0" smtClean="0"/>
              <a:t> goals was </a:t>
            </a:r>
            <a:r>
              <a:rPr lang="nl-NL" baseline="0" noProof="0" dirty="0" err="1" smtClean="0"/>
              <a:t>to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develop</a:t>
            </a:r>
            <a:r>
              <a:rPr lang="nl-NL" baseline="0" noProof="0" dirty="0" smtClean="0"/>
              <a:t> a common </a:t>
            </a:r>
            <a:r>
              <a:rPr lang="nl-NL" baseline="0" noProof="0" dirty="0" err="1" smtClean="0"/>
              <a:t>language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to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communicate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learning</a:t>
            </a:r>
            <a:r>
              <a:rPr lang="nl-NL" baseline="0" noProof="0" dirty="0" smtClean="0"/>
              <a:t> goals of </a:t>
            </a:r>
            <a:r>
              <a:rPr lang="nl-NL" baseline="0" noProof="0" dirty="0" err="1" smtClean="0"/>
              <a:t>projects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and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activities</a:t>
            </a:r>
            <a:r>
              <a:rPr lang="nl-NL" baseline="0" noProof="0" dirty="0" smtClean="0"/>
              <a:t>. </a:t>
            </a:r>
            <a:r>
              <a:rPr lang="nl-NL" baseline="0" noProof="0" dirty="0" err="1" smtClean="0"/>
              <a:t>Such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that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ideas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about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learning</a:t>
            </a:r>
            <a:r>
              <a:rPr lang="nl-NL" baseline="0" noProof="0" dirty="0" smtClean="0"/>
              <a:t> goals </a:t>
            </a:r>
            <a:r>
              <a:rPr lang="nl-NL" baseline="0" noProof="0" dirty="0" err="1" smtClean="0"/>
              <a:t>can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be</a:t>
            </a:r>
            <a:r>
              <a:rPr lang="nl-NL" baseline="0" noProof="0" dirty="0" smtClean="0"/>
              <a:t> </a:t>
            </a:r>
            <a:r>
              <a:rPr lang="nl-NL" baseline="0" noProof="0" dirty="0" err="1" smtClean="0"/>
              <a:t>articulated</a:t>
            </a:r>
            <a:r>
              <a:rPr lang="nl-NL" baseline="0" noProof="0" dirty="0" smtClean="0"/>
              <a:t> more </a:t>
            </a:r>
            <a:r>
              <a:rPr lang="nl-NL" baseline="0" noProof="0" dirty="0" err="1" smtClean="0"/>
              <a:t>precise</a:t>
            </a:r>
            <a:r>
              <a:rPr lang="nl-NL" baseline="0" noProof="0" dirty="0" smtClean="0"/>
              <a:t>.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B56C4-4F5E-419F-B38B-B2F2C18F2CE1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886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Reflection: is also</a:t>
            </a:r>
            <a:r>
              <a:rPr lang="en-US" baseline="0" dirty="0" smtClean="0"/>
              <a:t> </a:t>
            </a:r>
            <a:r>
              <a:rPr lang="en-US" dirty="0" smtClean="0"/>
              <a:t>how the ideas of people / scientists have changed over the centuries.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BDDC-774E-44CF-ACF1-9BB5CBF9E5B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254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Participation</a:t>
            </a:r>
            <a:r>
              <a:rPr lang="nl-NL" dirty="0" smtClean="0"/>
              <a:t>: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purpose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this</a:t>
            </a:r>
            <a:r>
              <a:rPr lang="nl-NL" baseline="0" dirty="0" smtClean="0"/>
              <a:t> domain is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give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visitor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experience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participate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scientific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practice</a:t>
            </a:r>
            <a:r>
              <a:rPr lang="nl-NL" baseline="0" dirty="0" smtClean="0"/>
              <a:t>. The </a:t>
            </a:r>
            <a:r>
              <a:rPr lang="nl-NL" baseline="0" dirty="0" err="1" smtClean="0"/>
              <a:t>participation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really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contributes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science</a:t>
            </a:r>
            <a:r>
              <a:rPr lang="nl-NL" baseline="0" dirty="0" smtClean="0"/>
              <a:t>. The </a:t>
            </a:r>
            <a:r>
              <a:rPr lang="nl-NL" baseline="0" dirty="0" err="1" smtClean="0"/>
              <a:t>visitor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(</a:t>
            </a:r>
            <a:r>
              <a:rPr lang="nl-NL" baseline="0" dirty="0" err="1" smtClean="0"/>
              <a:t>partly</a:t>
            </a:r>
            <a:r>
              <a:rPr lang="nl-NL" baseline="0" dirty="0" smtClean="0"/>
              <a:t>) </a:t>
            </a:r>
            <a:r>
              <a:rPr lang="nl-NL" baseline="0" dirty="0" err="1" smtClean="0"/>
              <a:t>conduct</a:t>
            </a:r>
            <a:r>
              <a:rPr lang="nl-NL" baseline="0" dirty="0" smtClean="0"/>
              <a:t> research </a:t>
            </a:r>
            <a:r>
              <a:rPr lang="nl-NL" baseline="0" dirty="0" err="1" smtClean="0"/>
              <a:t>him</a:t>
            </a:r>
            <a:r>
              <a:rPr lang="nl-NL" baseline="0" dirty="0" smtClean="0"/>
              <a:t>- or </a:t>
            </a:r>
            <a:r>
              <a:rPr lang="nl-NL" baseline="0" dirty="0" err="1" smtClean="0"/>
              <a:t>herself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example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collecting</a:t>
            </a:r>
            <a:r>
              <a:rPr lang="nl-NL" baseline="0" dirty="0" smtClean="0"/>
              <a:t> data. But </a:t>
            </a:r>
            <a:r>
              <a:rPr lang="nl-NL" baseline="0" dirty="0" err="1" smtClean="0"/>
              <a:t>also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participate</a:t>
            </a:r>
            <a:r>
              <a:rPr lang="nl-NL" baseline="0" dirty="0" smtClean="0"/>
              <a:t> as a subject in the </a:t>
            </a:r>
            <a:r>
              <a:rPr lang="nl-NL" baseline="0" dirty="0" err="1" smtClean="0"/>
              <a:t>study</a:t>
            </a:r>
            <a:r>
              <a:rPr lang="nl-NL" baseline="0" dirty="0" smtClean="0"/>
              <a:t>. 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BDDC-774E-44CF-ACF1-9BB5CBF9E5B5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936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Research lab at the very heart of our exhibitions. The lab is equipped with cameras, microphones, computers and other facilities that enable research. </a:t>
            </a:r>
          </a:p>
          <a:p>
            <a:r>
              <a:rPr lang="en-US" dirty="0" smtClean="0"/>
              <a:t>First and foremost a concept aimed at integrating research into the professional practice of our science </a:t>
            </a:r>
            <a:r>
              <a:rPr lang="en-US" dirty="0" err="1" smtClean="0"/>
              <a:t>centre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Facility for science </a:t>
            </a:r>
            <a:r>
              <a:rPr lang="en-US" dirty="0" err="1" smtClean="0"/>
              <a:t>centre</a:t>
            </a:r>
            <a:r>
              <a:rPr lang="en-US" dirty="0" smtClean="0"/>
              <a:t> staff and university researchers.</a:t>
            </a:r>
          </a:p>
          <a:p>
            <a:r>
              <a:rPr lang="en-US" dirty="0" smtClean="0"/>
              <a:t>Practice-based expertise of the science </a:t>
            </a:r>
            <a:r>
              <a:rPr lang="en-US" dirty="0" err="1" smtClean="0"/>
              <a:t>centre</a:t>
            </a:r>
            <a:r>
              <a:rPr lang="en-US" dirty="0" smtClean="0"/>
              <a:t> meets research-based insights from </a:t>
            </a:r>
            <a:r>
              <a:rPr lang="en-US" dirty="0" err="1" smtClean="0"/>
              <a:t>behavourial</a:t>
            </a:r>
            <a:r>
              <a:rPr lang="en-US" dirty="0" smtClean="0"/>
              <a:t> and social sciences.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BDDC-774E-44CF-ACF1-9BB5CBF9E5B5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145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science </a:t>
            </a:r>
            <a:r>
              <a:rPr lang="en-US" dirty="0" err="1" smtClean="0"/>
              <a:t>centre</a:t>
            </a:r>
            <a:r>
              <a:rPr lang="en-US" dirty="0" smtClean="0"/>
              <a:t> provides a useful and appealing addition to more controlled studies or schools-based research. NEMO staff have utilized the </a:t>
            </a:r>
            <a:r>
              <a:rPr lang="en-US" dirty="0" err="1" smtClean="0"/>
              <a:t>UvA’s</a:t>
            </a:r>
            <a:r>
              <a:rPr lang="en-US" dirty="0" smtClean="0"/>
              <a:t> scientific expertise in neuropsychological development, proportional reasoning, misconceptions and parental guidance to develop new </a:t>
            </a:r>
            <a:r>
              <a:rPr lang="en-US" dirty="0" err="1" smtClean="0"/>
              <a:t>programmes</a:t>
            </a:r>
            <a:r>
              <a:rPr lang="en-US" dirty="0" smtClean="0"/>
              <a:t>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BDDC-774E-44CF-ACF1-9BB5CBF9E5B5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145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Being part of science in action: learning about scientific processes</a:t>
            </a:r>
          </a:p>
          <a:p>
            <a:r>
              <a:rPr lang="en-US" dirty="0" smtClean="0"/>
              <a:t>Identifying with science: meeting scientists and asking questions</a:t>
            </a:r>
          </a:p>
          <a:p>
            <a:r>
              <a:rPr lang="en-US" dirty="0" smtClean="0"/>
              <a:t>Reflection on their own knowledge, skills and the learning process</a:t>
            </a:r>
          </a:p>
          <a:p>
            <a:endParaRPr lang="en-US" dirty="0" smtClean="0"/>
          </a:p>
          <a:p>
            <a:r>
              <a:rPr lang="en-US" dirty="0" smtClean="0"/>
              <a:t>Take part and help make NEMO even better: more fun, more </a:t>
            </a:r>
            <a:r>
              <a:rPr lang="en-US" dirty="0" err="1" smtClean="0"/>
              <a:t>surpising</a:t>
            </a:r>
            <a:r>
              <a:rPr lang="en-US" dirty="0" smtClean="0"/>
              <a:t> and more instructive. </a:t>
            </a:r>
          </a:p>
          <a:p>
            <a:endParaRPr lang="en-US" dirty="0" smtClean="0"/>
          </a:p>
          <a:p>
            <a:r>
              <a:rPr lang="en-US" dirty="0" smtClean="0"/>
              <a:t>An element of an exhibit about the scientific method </a:t>
            </a:r>
            <a:br>
              <a:rPr lang="en-US" dirty="0" smtClean="0"/>
            </a:br>
            <a:r>
              <a:rPr lang="en-US" dirty="0" smtClean="0"/>
              <a:t>Cylinders rolling down a slope (Elles van Vegchel &amp; Rooske Franse) </a:t>
            </a:r>
          </a:p>
          <a:p>
            <a:r>
              <a:rPr lang="en-US" dirty="0" smtClean="0"/>
              <a:t>Prototyping the Content &amp; Presentation</a:t>
            </a:r>
          </a:p>
          <a:p>
            <a:r>
              <a:rPr lang="en-US" dirty="0" smtClean="0"/>
              <a:t>Does the content allow to do systematic experiments?</a:t>
            </a:r>
          </a:p>
          <a:p>
            <a:r>
              <a:rPr lang="en-US" dirty="0" smtClean="0"/>
              <a:t>How to facilitate rich discussions among families? Concept Cartoons; Setup of the Activity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BDDC-774E-44CF-ACF1-9BB5CBF9E5B5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2540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BDDC-774E-44CF-ACF1-9BB5CBF9E5B5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145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BDDC-774E-44CF-ACF1-9BB5CBF9E5B5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145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572000" cy="2286000"/>
          </a:xfrm>
        </p:spPr>
        <p:txBody>
          <a:bodyPr lIns="324000" tIns="144000">
            <a:normAutofit/>
          </a:bodyPr>
          <a:lstStyle>
            <a:lvl1pPr>
              <a:lnSpc>
                <a:spcPts val="6000"/>
              </a:lnSpc>
              <a:defRPr sz="4200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4799"/>
            <a:ext cx="2286000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06" y="6227198"/>
            <a:ext cx="4284000" cy="3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24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e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3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37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di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4B24C-C605-4DE7-999B-A9739957902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67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6096" y="2287032"/>
            <a:ext cx="3430800" cy="3430800"/>
          </a:xfrm>
          <a:solidFill>
            <a:schemeClr val="bg1"/>
          </a:solidFill>
        </p:spPr>
        <p:txBody>
          <a:bodyPr lIns="324000" tIns="144000">
            <a:normAutofit/>
          </a:bodyPr>
          <a:lstStyle>
            <a:lvl1pPr>
              <a:lnSpc>
                <a:spcPts val="4400"/>
              </a:lnSpc>
              <a:defRPr sz="4000"/>
            </a:lvl1pPr>
          </a:lstStyle>
          <a:p>
            <a:r>
              <a:rPr lang="nl-NL" smtClean="0"/>
              <a:t>Klik om de stijl te bewerken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06" y="6227198"/>
            <a:ext cx="4284000" cy="3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2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145909"/>
            <a:ext cx="4572000" cy="4572000"/>
          </a:xfrm>
          <a:solidFill>
            <a:schemeClr val="bg1"/>
          </a:solidFill>
        </p:spPr>
        <p:txBody>
          <a:bodyPr lIns="324000" tIns="144000">
            <a:normAutofit/>
          </a:bodyPr>
          <a:lstStyle>
            <a:lvl1pPr>
              <a:lnSpc>
                <a:spcPts val="6000"/>
              </a:lnSpc>
              <a:defRPr sz="4200"/>
            </a:lvl1pPr>
          </a:lstStyle>
          <a:p>
            <a:r>
              <a:rPr lang="nl-NL" smtClean="0"/>
              <a:t>Klik om de stijl te bewerken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2286000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06" y="6227198"/>
            <a:ext cx="4284000" cy="3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5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dia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0" y="1600200"/>
            <a:ext cx="8464722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4B24C-C605-4DE7-999B-A9739957902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1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dia foto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0026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1429200"/>
            <a:ext cx="4572000" cy="54288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10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dia 2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1429200"/>
            <a:ext cx="4572000" cy="54288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en-GB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72000" y="1429200"/>
            <a:ext cx="4572000" cy="54288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12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dia 1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1429200"/>
            <a:ext cx="9144000" cy="54288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537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dia diagram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0" y="1600200"/>
            <a:ext cx="41004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4B24C-C605-4DE7-999B-A9739957902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47600" y="1602000"/>
            <a:ext cx="4100400" cy="45720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508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9200" y="0"/>
            <a:ext cx="5428800" cy="1429200"/>
          </a:xfrm>
          <a:prstGeom prst="rect">
            <a:avLst/>
          </a:prstGeom>
          <a:solidFill>
            <a:schemeClr val="accent1"/>
          </a:solidFill>
        </p:spPr>
        <p:txBody>
          <a:bodyPr vert="horz" lIns="216000" tIns="216000" rIns="216000" bIns="216000" rtlCol="0" anchor="t" anchorCtr="0">
            <a:normAutofit/>
          </a:bodyPr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00200"/>
            <a:ext cx="6534000" cy="4525963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29200" cy="142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72" y="6413868"/>
            <a:ext cx="1916968" cy="1559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23528" y="6329635"/>
            <a:ext cx="2133600" cy="365125"/>
          </a:xfrm>
          <a:prstGeom prst="rect">
            <a:avLst/>
          </a:prstGeom>
        </p:spPr>
        <p:txBody>
          <a:bodyPr vert="horz" lIns="72000" tIns="45720" rIns="7200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144B24C-C605-4DE7-999B-A9739957902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650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4" r:id="rId5"/>
    <p:sldLayoutId id="2147483652" r:id="rId6"/>
    <p:sldLayoutId id="2147483663" r:id="rId7"/>
    <p:sldLayoutId id="2147483665" r:id="rId8"/>
    <p:sldLayoutId id="2147483666" r:id="rId9"/>
    <p:sldLayoutId id="2147483654" r:id="rId10"/>
    <p:sldLayoutId id="2147483655" r:id="rId11"/>
  </p:sldLayoutIdLst>
  <p:txStyles>
    <p:titleStyle>
      <a:lvl1pPr algn="l" defTabSz="914400" rtl="0" eaLnBrk="1" latinLnBrk="0" hangingPunct="1">
        <a:lnSpc>
          <a:spcPts val="2500"/>
        </a:lnSpc>
        <a:spcBef>
          <a:spcPct val="0"/>
        </a:spcBef>
        <a:buNone/>
        <a:defRPr sz="21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000"/>
        </a:lnSpc>
        <a:spcBef>
          <a:spcPts val="0"/>
        </a:spcBef>
        <a:buFontTx/>
        <a:buNone/>
        <a:tabLst>
          <a:tab pos="52848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84400" indent="-285750" algn="l" defTabSz="914400" rtl="0" eaLnBrk="1" latinLnBrk="0" hangingPunct="1">
        <a:lnSpc>
          <a:spcPts val="3000"/>
        </a:lnSpc>
        <a:spcBef>
          <a:spcPts val="0"/>
        </a:spcBef>
        <a:buSzPct val="100000"/>
        <a:buFont typeface="Wingdings" panose="05000000000000000000" pitchFamily="2" charset="2"/>
        <a:buChar char=""/>
        <a:tabLst>
          <a:tab pos="52848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68800" indent="-284400" algn="l" defTabSz="914400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Char char="•"/>
        <a:tabLst>
          <a:tab pos="52848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53200" indent="-284400" algn="l" defTabSz="914400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Char char="–"/>
        <a:tabLst>
          <a:tab pos="52848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7600" indent="-284400" algn="l" defTabSz="914400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Char char="»"/>
        <a:tabLst>
          <a:tab pos="52848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13760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13760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13760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13760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4800"/>
              </a:lnSpc>
            </a:pPr>
            <a:r>
              <a:rPr lang="en-GB" sz="1800" dirty="0" smtClean="0"/>
              <a:t>Re-thinking collaboration with scientists</a:t>
            </a:r>
            <a:br>
              <a:rPr lang="en-GB" sz="1800" dirty="0" smtClean="0"/>
            </a:br>
            <a:r>
              <a:rPr lang="en-GB" sz="1800" dirty="0" smtClean="0"/>
              <a:t>Friday 10 June 2016, 4.30 pm, Hall 2</a:t>
            </a:r>
            <a:br>
              <a:rPr lang="en-GB" sz="1800" dirty="0" smtClean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2400" b="1" dirty="0" smtClean="0"/>
              <a:t>Amito Haarhuis</a:t>
            </a:r>
            <a:br>
              <a:rPr lang="en-GB" sz="2400" b="1" dirty="0" smtClean="0"/>
            </a:br>
            <a:r>
              <a:rPr lang="en-GB" sz="1800" dirty="0" smtClean="0"/>
              <a:t>Deputy Director</a:t>
            </a:r>
            <a:br>
              <a:rPr lang="en-GB" sz="1800" dirty="0" smtClean="0"/>
            </a:br>
            <a:r>
              <a:rPr lang="en-GB" sz="1800" dirty="0" smtClean="0"/>
              <a:t>NEMO Science Museum</a:t>
            </a:r>
            <a:br>
              <a:rPr lang="en-GB" sz="1800" dirty="0" smtClean="0"/>
            </a:br>
            <a:r>
              <a:rPr lang="en-GB" sz="1800" dirty="0" smtClean="0"/>
              <a:t>@</a:t>
            </a:r>
            <a:r>
              <a:rPr lang="en-GB" sz="1800" dirty="0" err="1" smtClean="0"/>
              <a:t>AmitoH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9758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Fenomena</a:t>
            </a:r>
            <a:r>
              <a:rPr lang="en-GB" dirty="0" smtClean="0"/>
              <a:t>: explore how science works (2015)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72" y="6414514"/>
            <a:ext cx="1916968" cy="154633"/>
          </a:xfrm>
          <a:prstGeom prst="rect">
            <a:avLst/>
          </a:prstGeom>
        </p:spPr>
      </p:pic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0" r="21930"/>
          <a:stretch>
            <a:fillRect/>
          </a:stretch>
        </p:blipFill>
        <p:spPr/>
      </p:pic>
      <p:pic>
        <p:nvPicPr>
          <p:cNvPr id="7" name="Tijdelijke aanduiding voor afbeelding 6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3" r="218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715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Sensational</a:t>
            </a:r>
            <a:r>
              <a:rPr lang="nl-NL" dirty="0" smtClean="0"/>
              <a:t> </a:t>
            </a:r>
            <a:r>
              <a:rPr lang="nl-NL" dirty="0" err="1" smtClean="0"/>
              <a:t>science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smtClean="0"/>
              <a:t>(2015)</a:t>
            </a:r>
            <a:endParaRPr lang="nl-NL" dirty="0"/>
          </a:p>
        </p:txBody>
      </p:sp>
      <p:sp>
        <p:nvSpPr>
          <p:cNvPr id="5" name="Tijdelijke aanduiding voor afbeelding 2"/>
          <p:cNvSpPr txBox="1">
            <a:spLocks/>
          </p:cNvSpPr>
          <p:nvPr/>
        </p:nvSpPr>
        <p:spPr>
          <a:xfrm>
            <a:off x="-108520" y="1484784"/>
            <a:ext cx="9144000" cy="5428800"/>
          </a:xfrm>
          <a:prstGeom prst="rect">
            <a:avLst/>
          </a:prstGeom>
        </p:spPr>
      </p:sp>
      <p:pic>
        <p:nvPicPr>
          <p:cNvPr id="6" name="Picture 2" descr="\\fileserver\homefolders$\haarhuis\Desktop\Research &amp; practice\wonderlijke wetenschap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 b="554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8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Science throughout the ages </a:t>
            </a:r>
            <a:br>
              <a:rPr lang="en-GB" dirty="0" smtClean="0"/>
            </a:br>
            <a:r>
              <a:rPr lang="en-GB" dirty="0" smtClean="0"/>
              <a:t>(2015)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72" y="6414514"/>
            <a:ext cx="1916968" cy="154633"/>
          </a:xfrm>
          <a:prstGeom prst="rect">
            <a:avLst/>
          </a:prstGeom>
        </p:spPr>
      </p:pic>
      <p:pic>
        <p:nvPicPr>
          <p:cNvPr id="20" name="Picture 2" descr="\\fileserver\homefolders$\haarhuis\Desktop\Research &amp; practice\vermakelijke wetenschap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2" r="2186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ijdelijke aanduiding voor afbeelding 18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3" r="218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937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Science</a:t>
            </a:r>
            <a:r>
              <a:rPr lang="nl-NL" dirty="0" smtClean="0"/>
              <a:t> Live: </a:t>
            </a:r>
            <a:br>
              <a:rPr lang="nl-NL" dirty="0" smtClean="0"/>
            </a:br>
            <a:r>
              <a:rPr lang="nl-NL" dirty="0" err="1" smtClean="0"/>
              <a:t>participation</a:t>
            </a:r>
            <a:r>
              <a:rPr lang="nl-NL" dirty="0" smtClean="0"/>
              <a:t> in real </a:t>
            </a:r>
            <a:r>
              <a:rPr lang="nl-NL" dirty="0" err="1" smtClean="0"/>
              <a:t>scientific</a:t>
            </a:r>
            <a:r>
              <a:rPr lang="nl-NL" dirty="0" smtClean="0"/>
              <a:t> research</a:t>
            </a:r>
            <a:endParaRPr lang="nl-NL" dirty="0"/>
          </a:p>
        </p:txBody>
      </p:sp>
      <p:sp>
        <p:nvSpPr>
          <p:cNvPr id="5" name="Tijdelijke aanduiding voor afbeelding 2"/>
          <p:cNvSpPr txBox="1">
            <a:spLocks/>
          </p:cNvSpPr>
          <p:nvPr/>
        </p:nvSpPr>
        <p:spPr>
          <a:xfrm>
            <a:off x="-108520" y="1484784"/>
            <a:ext cx="9144000" cy="5428800"/>
          </a:xfrm>
          <a:prstGeom prst="rect">
            <a:avLst/>
          </a:prstGeom>
        </p:spPr>
      </p:sp>
      <p:pic>
        <p:nvPicPr>
          <p:cNvPr id="7" name="Picture 2" descr="\\fileserver\homefolders$\haarhuis\Desktop\Research &amp; practice\science live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 b="554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6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NEMO Research &amp; Development </a:t>
            </a:r>
            <a:br>
              <a:rPr lang="nl-NL" dirty="0" smtClean="0"/>
            </a:br>
            <a:r>
              <a:rPr lang="nl-NL" dirty="0" smtClean="0"/>
              <a:t>(2015)</a:t>
            </a:r>
            <a:endParaRPr lang="nl-NL" dirty="0"/>
          </a:p>
        </p:txBody>
      </p:sp>
      <p:sp>
        <p:nvSpPr>
          <p:cNvPr id="5" name="Tijdelijke aanduiding voor afbeelding 2"/>
          <p:cNvSpPr txBox="1">
            <a:spLocks/>
          </p:cNvSpPr>
          <p:nvPr/>
        </p:nvSpPr>
        <p:spPr>
          <a:xfrm>
            <a:off x="-108520" y="1484784"/>
            <a:ext cx="9144000" cy="5428800"/>
          </a:xfrm>
          <a:prstGeom prst="rect">
            <a:avLst/>
          </a:prstGeom>
        </p:spPr>
      </p:sp>
      <p:pic>
        <p:nvPicPr>
          <p:cNvPr id="6" name="Picture 2" descr="\\fileserver\homefolders$\haarhuis\Desktop\Research &amp; practice\NEMO R&amp;D scherm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 b="554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05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NEMO R&amp;D: </a:t>
            </a:r>
            <a:br>
              <a:rPr lang="nl-NL" dirty="0" smtClean="0"/>
            </a:br>
            <a:r>
              <a:rPr lang="nl-NL" dirty="0" err="1" smtClean="0"/>
              <a:t>academic</a:t>
            </a:r>
            <a:r>
              <a:rPr lang="nl-NL" dirty="0" smtClean="0"/>
              <a:t> research on </a:t>
            </a:r>
            <a:r>
              <a:rPr lang="nl-NL" dirty="0" err="1" smtClean="0"/>
              <a:t>science</a:t>
            </a:r>
            <a:r>
              <a:rPr lang="nl-NL" dirty="0" smtClean="0"/>
              <a:t> </a:t>
            </a:r>
            <a:r>
              <a:rPr lang="nl-NL" dirty="0" err="1" smtClean="0"/>
              <a:t>learning</a:t>
            </a:r>
            <a:endParaRPr lang="nl-NL" dirty="0"/>
          </a:p>
        </p:txBody>
      </p:sp>
      <p:sp>
        <p:nvSpPr>
          <p:cNvPr id="5" name="Tijdelijke aanduiding voor afbeelding 2"/>
          <p:cNvSpPr txBox="1">
            <a:spLocks/>
          </p:cNvSpPr>
          <p:nvPr/>
        </p:nvSpPr>
        <p:spPr>
          <a:xfrm>
            <a:off x="-108520" y="1484784"/>
            <a:ext cx="9144000" cy="5428800"/>
          </a:xfrm>
          <a:prstGeom prst="rect">
            <a:avLst/>
          </a:prstGeom>
        </p:spPr>
      </p:sp>
      <p:pic>
        <p:nvPicPr>
          <p:cNvPr id="7" name="Picture 2" descr="\\fileserver\homefolders$\haarhuis\Desktop\Research &amp; practice\NEMO R&amp;D vliegtuig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 b="554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72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NEMO R&amp;D: </a:t>
            </a:r>
            <a:br>
              <a:rPr lang="en-GB" dirty="0" smtClean="0"/>
            </a:br>
            <a:r>
              <a:rPr lang="en-GB" dirty="0" smtClean="0"/>
              <a:t>prototyping as a visitor experience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72" y="6414514"/>
            <a:ext cx="1916968" cy="154633"/>
          </a:xfrm>
          <a:prstGeom prst="rect">
            <a:avLst/>
          </a:prstGeom>
        </p:spPr>
      </p:pic>
      <p:pic>
        <p:nvPicPr>
          <p:cNvPr id="8" name="Picture 3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0" r="2193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1" r="2191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17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NEMO R&amp;D: </a:t>
            </a:r>
            <a:br>
              <a:rPr lang="nl-NL" dirty="0" smtClean="0"/>
            </a:br>
            <a:r>
              <a:rPr lang="nl-NL" dirty="0" smtClean="0"/>
              <a:t>prototyping as a </a:t>
            </a:r>
            <a:r>
              <a:rPr lang="nl-NL" dirty="0" err="1" smtClean="0"/>
              <a:t>visitor</a:t>
            </a:r>
            <a:r>
              <a:rPr lang="nl-NL" dirty="0" smtClean="0"/>
              <a:t> </a:t>
            </a:r>
            <a:r>
              <a:rPr lang="nl-NL" dirty="0" err="1" smtClean="0"/>
              <a:t>experience</a:t>
            </a:r>
            <a:endParaRPr lang="nl-NL" dirty="0"/>
          </a:p>
        </p:txBody>
      </p:sp>
      <p:sp>
        <p:nvSpPr>
          <p:cNvPr id="5" name="Tijdelijke aanduiding voor afbeelding 2"/>
          <p:cNvSpPr txBox="1">
            <a:spLocks/>
          </p:cNvSpPr>
          <p:nvPr/>
        </p:nvSpPr>
        <p:spPr>
          <a:xfrm>
            <a:off x="-108520" y="1484784"/>
            <a:ext cx="9144000" cy="5428800"/>
          </a:xfrm>
          <a:prstGeom prst="rect">
            <a:avLst/>
          </a:prstGeom>
        </p:spPr>
      </p:sp>
      <p:pic>
        <p:nvPicPr>
          <p:cNvPr id="6" name="Picture 2" descr="\\fileserver\homefolders$\haarhuis\Desktop\Research &amp; practice\app ontdekNEMO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 b="554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NEMO R&amp;D </a:t>
            </a:r>
            <a:br>
              <a:rPr lang="nl-NL" dirty="0" smtClean="0"/>
            </a:br>
            <a:r>
              <a:rPr lang="nl-NL" dirty="0" err="1" smtClean="0"/>
              <a:t>also</a:t>
            </a:r>
            <a:r>
              <a:rPr lang="nl-NL" dirty="0" smtClean="0"/>
              <a:t> </a:t>
            </a:r>
            <a:r>
              <a:rPr lang="nl-NL" dirty="0" err="1" smtClean="0"/>
              <a:t>used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the restaurant!</a:t>
            </a:r>
            <a:endParaRPr lang="nl-NL" dirty="0"/>
          </a:p>
        </p:txBody>
      </p:sp>
      <p:sp>
        <p:nvSpPr>
          <p:cNvPr id="5" name="Tijdelijke aanduiding voor afbeelding 2"/>
          <p:cNvSpPr txBox="1">
            <a:spLocks/>
          </p:cNvSpPr>
          <p:nvPr/>
        </p:nvSpPr>
        <p:spPr>
          <a:xfrm>
            <a:off x="-108520" y="1484784"/>
            <a:ext cx="9144000" cy="5428800"/>
          </a:xfrm>
          <a:prstGeom prst="rect">
            <a:avLst/>
          </a:prstGeom>
        </p:spPr>
      </p:sp>
      <p:pic>
        <p:nvPicPr>
          <p:cNvPr id="7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7" b="1040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93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are the benefits of a research-informed practice?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0" y="1600200"/>
            <a:ext cx="6534000" cy="4781128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GB" i="1" dirty="0" smtClean="0"/>
              <a:t>Visitors</a:t>
            </a:r>
          </a:p>
          <a:p>
            <a:pPr lvl="1"/>
            <a:r>
              <a:rPr lang="en-GB" dirty="0" smtClean="0"/>
              <a:t>More engaging and diverse experiences</a:t>
            </a:r>
          </a:p>
          <a:p>
            <a:pPr lvl="1"/>
            <a:r>
              <a:rPr lang="en-GB" dirty="0" smtClean="0"/>
              <a:t>Actively involved by co-creation</a:t>
            </a:r>
          </a:p>
          <a:p>
            <a:pPr lvl="1"/>
            <a:endParaRPr lang="en-GB" dirty="0"/>
          </a:p>
          <a:p>
            <a:pPr marL="0" lvl="1" indent="0">
              <a:buNone/>
            </a:pPr>
            <a:r>
              <a:rPr lang="en-GB" i="1" dirty="0" smtClean="0"/>
              <a:t>Practitioners</a:t>
            </a:r>
          </a:p>
          <a:p>
            <a:pPr lvl="1"/>
            <a:r>
              <a:rPr lang="en-GB" dirty="0" smtClean="0"/>
              <a:t>More awareness around learning goals</a:t>
            </a:r>
          </a:p>
          <a:p>
            <a:pPr lvl="1"/>
            <a:r>
              <a:rPr lang="en-GB" dirty="0" smtClean="0"/>
              <a:t>New insights in informal learning</a:t>
            </a:r>
          </a:p>
          <a:p>
            <a:pPr marL="0" lvl="1" indent="0">
              <a:buNone/>
            </a:pPr>
            <a:endParaRPr lang="en-GB" dirty="0" smtClean="0"/>
          </a:p>
          <a:p>
            <a:pPr marL="0" lvl="1" indent="0">
              <a:buNone/>
            </a:pPr>
            <a:r>
              <a:rPr lang="en-GB" i="1" dirty="0" smtClean="0"/>
              <a:t>Researchers</a:t>
            </a:r>
            <a:endParaRPr lang="en-GB" i="1" dirty="0"/>
          </a:p>
          <a:p>
            <a:pPr lvl="1"/>
            <a:r>
              <a:rPr lang="en-GB" dirty="0" smtClean="0"/>
              <a:t>Addition to research in more controlled settings</a:t>
            </a:r>
          </a:p>
          <a:p>
            <a:pPr lvl="1"/>
            <a:r>
              <a:rPr lang="en-GB" dirty="0" smtClean="0"/>
              <a:t>New research questions arise from practice</a:t>
            </a:r>
          </a:p>
          <a:p>
            <a:pPr lvl="1"/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-1980728" y="5445224"/>
            <a:ext cx="180020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r>
              <a:rPr lang="en-GB" sz="1000" dirty="0" err="1" smtClean="0"/>
              <a:t>Gebruik</a:t>
            </a:r>
            <a:r>
              <a:rPr lang="en-GB" sz="1000" dirty="0" smtClean="0"/>
              <a:t> de </a:t>
            </a:r>
            <a:r>
              <a:rPr lang="en-GB" sz="1000" dirty="0" err="1" smtClean="0"/>
              <a:t>knoppen</a:t>
            </a:r>
            <a:r>
              <a:rPr lang="en-GB" sz="1000" dirty="0" smtClean="0"/>
              <a:t> “</a:t>
            </a:r>
            <a:r>
              <a:rPr lang="en-GB" sz="1000" dirty="0" err="1" smtClean="0"/>
              <a:t>Lijstniveau</a:t>
            </a:r>
            <a:r>
              <a:rPr lang="en-GB" sz="1000" dirty="0" smtClean="0"/>
              <a:t> </a:t>
            </a:r>
            <a:r>
              <a:rPr lang="en-GB" sz="1000" dirty="0" err="1" smtClean="0"/>
              <a:t>verlagen</a:t>
            </a:r>
            <a:r>
              <a:rPr lang="en-GB" sz="1000" dirty="0" smtClean="0"/>
              <a:t>” </a:t>
            </a:r>
            <a:r>
              <a:rPr lang="en-GB" sz="1000" dirty="0" err="1" smtClean="0"/>
              <a:t>en</a:t>
            </a:r>
            <a:r>
              <a:rPr lang="en-GB" sz="1000" dirty="0" smtClean="0"/>
              <a:t> “</a:t>
            </a:r>
            <a:r>
              <a:rPr lang="en-GB" sz="1000" dirty="0" err="1" smtClean="0"/>
              <a:t>Lijstniveau</a:t>
            </a:r>
            <a:r>
              <a:rPr lang="en-GB" sz="1000" dirty="0" smtClean="0"/>
              <a:t> </a:t>
            </a:r>
            <a:r>
              <a:rPr lang="en-GB" sz="1000" dirty="0" err="1" smtClean="0"/>
              <a:t>verhogen</a:t>
            </a:r>
            <a:r>
              <a:rPr lang="en-GB" sz="1000" dirty="0" smtClean="0"/>
              <a:t>” om </a:t>
            </a:r>
            <a:r>
              <a:rPr lang="en-GB" sz="1000" dirty="0" err="1" smtClean="0"/>
              <a:t>te</a:t>
            </a:r>
            <a:r>
              <a:rPr lang="en-GB" sz="1000" dirty="0" smtClean="0"/>
              <a:t> </a:t>
            </a:r>
            <a:r>
              <a:rPr lang="en-GB" sz="1000" dirty="0" err="1" smtClean="0"/>
              <a:t>wisselen</a:t>
            </a:r>
            <a:r>
              <a:rPr lang="en-GB" sz="1000" dirty="0" smtClean="0"/>
              <a:t> </a:t>
            </a:r>
            <a:r>
              <a:rPr lang="en-GB" sz="1000" dirty="0" err="1" smtClean="0"/>
              <a:t>tussen</a:t>
            </a:r>
            <a:r>
              <a:rPr lang="en-GB" sz="1000" dirty="0" smtClean="0"/>
              <a:t> de </a:t>
            </a:r>
            <a:r>
              <a:rPr lang="en-GB" sz="1000" dirty="0" err="1" smtClean="0"/>
              <a:t>tekstopmaak</a:t>
            </a:r>
            <a:endParaRPr lang="en-GB" sz="1000" dirty="0" smtClean="0"/>
          </a:p>
          <a:p>
            <a:pPr algn="ctr"/>
            <a:r>
              <a:rPr lang="en-GB" sz="1000" dirty="0" smtClean="0"/>
              <a:t> </a:t>
            </a:r>
            <a:endParaRPr lang="en-GB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775" y="5490939"/>
            <a:ext cx="4857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43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NEMO Science Museum, </a:t>
            </a:r>
            <a:br>
              <a:rPr lang="en-GB" dirty="0" smtClean="0"/>
            </a:br>
            <a:r>
              <a:rPr lang="en-GB" dirty="0" smtClean="0"/>
              <a:t>Amsterdam</a:t>
            </a:r>
            <a:endParaRPr lang="en-GB" dirty="0"/>
          </a:p>
        </p:txBody>
      </p:sp>
      <p:pic>
        <p:nvPicPr>
          <p:cNvPr id="4" name="Tijdelijke aanduiding voor afbeelding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7" b="10397"/>
          <a:stretch>
            <a:fillRect/>
          </a:stretch>
        </p:blipFill>
        <p:spPr/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5004048" y="1628800"/>
            <a:ext cx="3888432" cy="4525963"/>
          </a:xfrm>
          <a:prstGeom prst="rect">
            <a:avLst/>
          </a:prstGeom>
        </p:spPr>
        <p:txBody>
          <a:bodyPr/>
          <a:lstStyle/>
          <a:p>
            <a:pPr marL="0" lvl="1" indent="0">
              <a:buNone/>
            </a:pPr>
            <a:endParaRPr lang="en-GB" dirty="0"/>
          </a:p>
          <a:p>
            <a:pPr marL="0" lvl="1" indent="0">
              <a:buNone/>
            </a:pPr>
            <a:endParaRPr lang="en-GB" dirty="0" smtClean="0"/>
          </a:p>
          <a:p>
            <a:pPr lvl="1"/>
            <a:r>
              <a:rPr lang="en-GB" dirty="0" smtClean="0"/>
              <a:t>592,000 visitors in 2015</a:t>
            </a:r>
          </a:p>
          <a:p>
            <a:pPr lvl="1"/>
            <a:r>
              <a:rPr lang="en-GB" dirty="0" smtClean="0"/>
              <a:t>16% educational visitors</a:t>
            </a:r>
          </a:p>
          <a:p>
            <a:pPr lvl="1"/>
            <a:r>
              <a:rPr lang="en-GB" dirty="0" smtClean="0"/>
              <a:t>81% recreational visitors (mostly families)</a:t>
            </a:r>
          </a:p>
          <a:p>
            <a:pPr lvl="2"/>
            <a:r>
              <a:rPr lang="en-GB" dirty="0" smtClean="0"/>
              <a:t>36% aged 0-17 years</a:t>
            </a:r>
          </a:p>
          <a:p>
            <a:pPr lvl="2"/>
            <a:r>
              <a:rPr lang="en-GB" dirty="0"/>
              <a:t>a</a:t>
            </a:r>
            <a:r>
              <a:rPr lang="en-GB" dirty="0" smtClean="0"/>
              <a:t>lmost 2/3 adults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004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are the benefits of a research-informed practice?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>
              <a:buNone/>
            </a:pPr>
            <a:r>
              <a:rPr lang="en-GB" i="1" dirty="0" smtClean="0"/>
              <a:t>Organization</a:t>
            </a:r>
          </a:p>
          <a:p>
            <a:pPr lvl="1"/>
            <a:r>
              <a:rPr lang="en-GB" dirty="0" smtClean="0"/>
              <a:t>Research culture is being encouraged</a:t>
            </a:r>
          </a:p>
          <a:p>
            <a:pPr lvl="1"/>
            <a:r>
              <a:rPr lang="en-GB" dirty="0" smtClean="0"/>
              <a:t>Development as a centre of expertise</a:t>
            </a:r>
          </a:p>
          <a:p>
            <a:pPr lvl="1"/>
            <a:endParaRPr lang="en-GB" dirty="0"/>
          </a:p>
          <a:p>
            <a:pPr marL="0" lvl="1" indent="0">
              <a:buNone/>
            </a:pPr>
            <a:r>
              <a:rPr lang="en-GB" i="1" dirty="0" smtClean="0"/>
              <a:t>Brand / partners / stakeholders</a:t>
            </a:r>
          </a:p>
          <a:p>
            <a:pPr lvl="1"/>
            <a:r>
              <a:rPr lang="en-GB" dirty="0" smtClean="0"/>
              <a:t>Recognition as a ‘serious’ place for learning</a:t>
            </a:r>
          </a:p>
          <a:p>
            <a:pPr lvl="1"/>
            <a:r>
              <a:rPr lang="en-GB" dirty="0" smtClean="0"/>
              <a:t>Profile of an innovative learning organization</a:t>
            </a:r>
          </a:p>
          <a:p>
            <a:pPr marL="0" lvl="1" indent="0">
              <a:buNone/>
            </a:pPr>
            <a:endParaRPr lang="en-GB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-1980728" y="5445224"/>
            <a:ext cx="180020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r>
              <a:rPr lang="en-GB" sz="1000" dirty="0" err="1" smtClean="0"/>
              <a:t>Gebruik</a:t>
            </a:r>
            <a:r>
              <a:rPr lang="en-GB" sz="1000" dirty="0" smtClean="0"/>
              <a:t> de </a:t>
            </a:r>
            <a:r>
              <a:rPr lang="en-GB" sz="1000" dirty="0" err="1" smtClean="0"/>
              <a:t>knoppen</a:t>
            </a:r>
            <a:r>
              <a:rPr lang="en-GB" sz="1000" dirty="0" smtClean="0"/>
              <a:t> “</a:t>
            </a:r>
            <a:r>
              <a:rPr lang="en-GB" sz="1000" dirty="0" err="1" smtClean="0"/>
              <a:t>Lijstniveau</a:t>
            </a:r>
            <a:r>
              <a:rPr lang="en-GB" sz="1000" dirty="0" smtClean="0"/>
              <a:t> </a:t>
            </a:r>
            <a:r>
              <a:rPr lang="en-GB" sz="1000" dirty="0" err="1" smtClean="0"/>
              <a:t>verlagen</a:t>
            </a:r>
            <a:r>
              <a:rPr lang="en-GB" sz="1000" dirty="0" smtClean="0"/>
              <a:t>” </a:t>
            </a:r>
            <a:r>
              <a:rPr lang="en-GB" sz="1000" dirty="0" err="1" smtClean="0"/>
              <a:t>en</a:t>
            </a:r>
            <a:r>
              <a:rPr lang="en-GB" sz="1000" dirty="0" smtClean="0"/>
              <a:t> “</a:t>
            </a:r>
            <a:r>
              <a:rPr lang="en-GB" sz="1000" dirty="0" err="1" smtClean="0"/>
              <a:t>Lijstniveau</a:t>
            </a:r>
            <a:r>
              <a:rPr lang="en-GB" sz="1000" dirty="0" smtClean="0"/>
              <a:t> </a:t>
            </a:r>
            <a:r>
              <a:rPr lang="en-GB" sz="1000" dirty="0" err="1" smtClean="0"/>
              <a:t>verhogen</a:t>
            </a:r>
            <a:r>
              <a:rPr lang="en-GB" sz="1000" dirty="0" smtClean="0"/>
              <a:t>” om </a:t>
            </a:r>
            <a:r>
              <a:rPr lang="en-GB" sz="1000" dirty="0" err="1" smtClean="0"/>
              <a:t>te</a:t>
            </a:r>
            <a:r>
              <a:rPr lang="en-GB" sz="1000" dirty="0" smtClean="0"/>
              <a:t> </a:t>
            </a:r>
            <a:r>
              <a:rPr lang="en-GB" sz="1000" dirty="0" err="1" smtClean="0"/>
              <a:t>wisselen</a:t>
            </a:r>
            <a:r>
              <a:rPr lang="en-GB" sz="1000" dirty="0" smtClean="0"/>
              <a:t> </a:t>
            </a:r>
            <a:r>
              <a:rPr lang="en-GB" sz="1000" dirty="0" err="1" smtClean="0"/>
              <a:t>tussen</a:t>
            </a:r>
            <a:r>
              <a:rPr lang="en-GB" sz="1000" dirty="0" smtClean="0"/>
              <a:t> de </a:t>
            </a:r>
            <a:r>
              <a:rPr lang="en-GB" sz="1000" dirty="0" err="1" smtClean="0"/>
              <a:t>tekstopmaak</a:t>
            </a:r>
            <a:endParaRPr lang="en-GB" sz="1000" dirty="0" smtClean="0"/>
          </a:p>
          <a:p>
            <a:pPr algn="ctr"/>
            <a:r>
              <a:rPr lang="en-GB" sz="1000" dirty="0" smtClean="0"/>
              <a:t> </a:t>
            </a:r>
            <a:endParaRPr lang="en-GB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775" y="5490939"/>
            <a:ext cx="4857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14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Thank you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1800" dirty="0" smtClean="0"/>
              <a:t>Amito Haarhuis</a:t>
            </a:r>
            <a:br>
              <a:rPr lang="en-GB" sz="1800" dirty="0" smtClean="0"/>
            </a:br>
            <a:r>
              <a:rPr lang="en-GB" sz="1800" dirty="0" smtClean="0"/>
              <a:t>haarhuis@e-nemo.nl</a:t>
            </a:r>
            <a:br>
              <a:rPr lang="en-GB" sz="1800" dirty="0" smtClean="0"/>
            </a:br>
            <a:r>
              <a:rPr lang="en-GB" sz="1800" dirty="0" smtClean="0"/>
              <a:t>@</a:t>
            </a:r>
            <a:r>
              <a:rPr lang="en-GB" sz="1800" dirty="0" err="1" smtClean="0"/>
              <a:t>AmitoH</a:t>
            </a:r>
            <a:r>
              <a:rPr lang="en-GB" sz="1800" dirty="0" smtClean="0"/>
              <a:t>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63268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Deepening</a:t>
            </a:r>
            <a:r>
              <a:rPr lang="nl-NL" dirty="0" smtClean="0"/>
              <a:t> the </a:t>
            </a:r>
            <a:r>
              <a:rPr lang="nl-NL" dirty="0" err="1" smtClean="0"/>
              <a:t>visitor</a:t>
            </a:r>
            <a:r>
              <a:rPr lang="nl-NL" dirty="0" smtClean="0"/>
              <a:t> </a:t>
            </a:r>
            <a:r>
              <a:rPr lang="nl-NL" dirty="0" err="1" smtClean="0"/>
              <a:t>experience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introducing</a:t>
            </a:r>
            <a:r>
              <a:rPr lang="nl-NL" dirty="0" smtClean="0"/>
              <a:t> </a:t>
            </a:r>
            <a:r>
              <a:rPr lang="nl-NL" dirty="0" err="1" smtClean="0"/>
              <a:t>people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err="1" smtClean="0"/>
              <a:t>to</a:t>
            </a:r>
            <a:r>
              <a:rPr lang="nl-NL" dirty="0" smtClean="0"/>
              <a:t> the </a:t>
            </a:r>
            <a:r>
              <a:rPr lang="nl-NL" dirty="0" err="1" smtClean="0"/>
              <a:t>process</a:t>
            </a:r>
            <a:r>
              <a:rPr lang="nl-NL" dirty="0" smtClean="0"/>
              <a:t> of </a:t>
            </a:r>
            <a:r>
              <a:rPr lang="nl-NL" dirty="0" err="1" smtClean="0"/>
              <a:t>science</a:t>
            </a:r>
            <a:r>
              <a:rPr lang="nl-NL" dirty="0" smtClean="0"/>
              <a:t> </a:t>
            </a:r>
            <a:r>
              <a:rPr lang="nl-NL" dirty="0" err="1" smtClean="0"/>
              <a:t>itself</a:t>
            </a:r>
            <a:endParaRPr lang="nl-NL" dirty="0"/>
          </a:p>
        </p:txBody>
      </p:sp>
      <p:pic>
        <p:nvPicPr>
          <p:cNvPr id="4" name="Tijdelijke aanduiding voor afbeelding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 b="55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2021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Research-informed practice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5004048" y="1628800"/>
            <a:ext cx="3888432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endParaRPr lang="en-GB" dirty="0" smtClean="0"/>
          </a:p>
          <a:p>
            <a:pPr lvl="1"/>
            <a:r>
              <a:rPr lang="en-GB" dirty="0" smtClean="0"/>
              <a:t>Collaboration with the University of Amsterdam (since 2006)</a:t>
            </a:r>
          </a:p>
          <a:p>
            <a:pPr lvl="1"/>
            <a:r>
              <a:rPr lang="en-GB" dirty="0" smtClean="0"/>
              <a:t>Education department transformed into Science Learning Center (2009)</a:t>
            </a:r>
          </a:p>
          <a:p>
            <a:pPr lvl="1"/>
            <a:r>
              <a:rPr lang="en-GB" dirty="0" smtClean="0"/>
              <a:t>Endowed professor University of Amsterdam (since 2011)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r="2190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03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Reinventing the museum</a:t>
            </a:r>
            <a:br>
              <a:rPr lang="en-GB" dirty="0" smtClean="0"/>
            </a:br>
            <a:r>
              <a:rPr lang="en-GB" dirty="0" smtClean="0"/>
              <a:t>(2015-2020)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5004048" y="1628800"/>
            <a:ext cx="3888432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indent="0">
              <a:buNone/>
            </a:pPr>
            <a:endParaRPr lang="en-GB" dirty="0" smtClean="0"/>
          </a:p>
          <a:p>
            <a:pPr lvl="1"/>
            <a:r>
              <a:rPr lang="en-GB" dirty="0" smtClean="0"/>
              <a:t>Optimize visitor experience</a:t>
            </a:r>
          </a:p>
          <a:p>
            <a:pPr lvl="1"/>
            <a:r>
              <a:rPr lang="en-GB" dirty="0" smtClean="0"/>
              <a:t>Create connected experience</a:t>
            </a:r>
          </a:p>
          <a:p>
            <a:pPr lvl="1"/>
            <a:r>
              <a:rPr lang="en-GB" dirty="0" smtClean="0"/>
              <a:t>Add 21</a:t>
            </a:r>
            <a:r>
              <a:rPr lang="en-GB" baseline="30000" dirty="0" smtClean="0"/>
              <a:t>st</a:t>
            </a:r>
            <a:r>
              <a:rPr lang="en-GB" dirty="0" smtClean="0"/>
              <a:t> century context</a:t>
            </a:r>
          </a:p>
          <a:p>
            <a:pPr lvl="1"/>
            <a:r>
              <a:rPr lang="en-GB" dirty="0" smtClean="0"/>
              <a:t>From children’s museum to family museum</a:t>
            </a:r>
          </a:p>
          <a:p>
            <a:pPr lvl="1"/>
            <a:r>
              <a:rPr lang="en-GB" dirty="0" smtClean="0"/>
              <a:t>From playful to ‘serious’ learning institute</a:t>
            </a:r>
          </a:p>
          <a:p>
            <a:pPr lvl="1"/>
            <a:r>
              <a:rPr lang="en-GB" dirty="0" smtClean="0"/>
              <a:t>Deepen the visitor experience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6" b="103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87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Transformation</a:t>
            </a:r>
            <a:r>
              <a:rPr lang="nl-NL" dirty="0" smtClean="0"/>
              <a:t> of the museum: </a:t>
            </a:r>
            <a:br>
              <a:rPr lang="nl-NL" dirty="0" smtClean="0"/>
            </a:br>
            <a:r>
              <a:rPr lang="nl-NL" dirty="0" err="1" smtClean="0"/>
              <a:t>creating</a:t>
            </a:r>
            <a:r>
              <a:rPr lang="nl-NL" dirty="0" smtClean="0"/>
              <a:t> a coherent story (2015-2020)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2" descr="\\fileserver\homefolders$\haarhuis\Desktop\Research &amp; practice\5 verdiepingen schema E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6" y="2071757"/>
            <a:ext cx="9026134" cy="39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1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Vision on learning </a:t>
            </a:r>
            <a:br>
              <a:rPr lang="en-GB" dirty="0" smtClean="0"/>
            </a:br>
            <a:r>
              <a:rPr lang="en-GB" dirty="0" smtClean="0"/>
              <a:t>(2014)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5004048" y="1628800"/>
            <a:ext cx="3888432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GB" dirty="0" smtClean="0"/>
              <a:t>Theoretical framework for developing and prototyping new programmes and exhibitions</a:t>
            </a:r>
          </a:p>
          <a:p>
            <a:pPr lvl="1"/>
            <a:r>
              <a:rPr lang="en-GB" dirty="0" smtClean="0"/>
              <a:t>What is learning?</a:t>
            </a:r>
          </a:p>
          <a:p>
            <a:pPr lvl="1"/>
            <a:r>
              <a:rPr lang="en-GB" dirty="0" smtClean="0"/>
              <a:t>What kind of visitor experiences do we want to create?</a:t>
            </a:r>
          </a:p>
          <a:p>
            <a:pPr lvl="1"/>
            <a:r>
              <a:rPr lang="en-GB" dirty="0" smtClean="0"/>
              <a:t>What is NEMO’s approach?</a:t>
            </a:r>
          </a:p>
          <a:p>
            <a:pPr lvl="1"/>
            <a:r>
              <a:rPr lang="en-GB" dirty="0" smtClean="0"/>
              <a:t>Process of museum practitioners and researchers</a:t>
            </a:r>
            <a:endParaRPr lang="en-GB" dirty="0"/>
          </a:p>
        </p:txBody>
      </p:sp>
      <p:pic>
        <p:nvPicPr>
          <p:cNvPr id="4" name="Tijdelijke aanduiding voor afbeelding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3" r="218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70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/>
          <p:cNvSpPr/>
          <p:nvPr/>
        </p:nvSpPr>
        <p:spPr>
          <a:xfrm>
            <a:off x="-8919" y="0"/>
            <a:ext cx="9152919" cy="6877928"/>
          </a:xfrm>
          <a:prstGeom prst="rect">
            <a:avLst/>
          </a:prstGeom>
          <a:solidFill>
            <a:srgbClr val="344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919" y="-20638"/>
            <a:ext cx="6835569" cy="836712"/>
          </a:xfrm>
        </p:spPr>
        <p:txBody>
          <a:bodyPr>
            <a:noAutofit/>
          </a:bodyPr>
          <a:lstStyle/>
          <a:p>
            <a:r>
              <a:rPr lang="en-GB" cap="small" dirty="0" smtClean="0"/>
              <a:t>learning as visitor experience (2014)</a:t>
            </a:r>
            <a:endParaRPr lang="en-GB" cap="small" dirty="0"/>
          </a:p>
        </p:txBody>
      </p:sp>
      <p:sp>
        <p:nvSpPr>
          <p:cNvPr id="37" name="TextBox 36"/>
          <p:cNvSpPr txBox="1"/>
          <p:nvPr/>
        </p:nvSpPr>
        <p:spPr>
          <a:xfrm>
            <a:off x="0" y="3312368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observation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interaction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role playing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3833" y="116490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in research team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as participant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91680" y="994420"/>
            <a:ext cx="5904656" cy="5580620"/>
            <a:chOff x="1691680" y="994420"/>
            <a:chExt cx="5904656" cy="5580620"/>
          </a:xfrm>
        </p:grpSpPr>
        <p:cxnSp>
          <p:nvCxnSpPr>
            <p:cNvPr id="6" name="Straight Connector 5"/>
            <p:cNvCxnSpPr>
              <a:stCxn id="4" idx="5"/>
            </p:cNvCxnSpPr>
            <p:nvPr/>
          </p:nvCxnSpPr>
          <p:spPr>
            <a:xfrm>
              <a:off x="3424989" y="2237365"/>
              <a:ext cx="777130" cy="92396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3887924" y="3024336"/>
              <a:ext cx="1512168" cy="15121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dirty="0"/>
                <a:t>v</a:t>
              </a:r>
              <a:r>
                <a:rPr lang="en-GB" sz="1600" dirty="0" smtClean="0"/>
                <a:t>isitor</a:t>
              </a:r>
            </a:p>
            <a:p>
              <a:pPr algn="ctr"/>
              <a:r>
                <a:rPr lang="en-GB" sz="1600" dirty="0" smtClean="0"/>
                <a:t>experience</a:t>
              </a:r>
              <a:endParaRPr lang="en-GB" sz="16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1691680" y="3060340"/>
              <a:ext cx="1440160" cy="1440160"/>
            </a:xfrm>
            <a:prstGeom prst="ellipse">
              <a:avLst/>
            </a:prstGeom>
            <a:solidFill>
              <a:srgbClr val="F07F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dirty="0" err="1" smtClean="0">
                  <a:solidFill>
                    <a:schemeClr val="tx1"/>
                  </a:solidFill>
                </a:rPr>
                <a:t>identifi-cation</a:t>
              </a:r>
              <a:endParaRPr lang="en-GB" sz="16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>
              <a:stCxn id="9" idx="6"/>
              <a:endCxn id="7" idx="2"/>
            </p:cNvCxnSpPr>
            <p:nvPr/>
          </p:nvCxnSpPr>
          <p:spPr>
            <a:xfrm>
              <a:off x="3131840" y="3780420"/>
              <a:ext cx="756084" cy="0"/>
            </a:xfrm>
            <a:prstGeom prst="line">
              <a:avLst/>
            </a:prstGeom>
            <a:ln>
              <a:solidFill>
                <a:srgbClr val="F07F0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5" idx="7"/>
            </p:cNvCxnSpPr>
            <p:nvPr/>
          </p:nvCxnSpPr>
          <p:spPr>
            <a:xfrm flipV="1">
              <a:off x="3424989" y="4377231"/>
              <a:ext cx="723083" cy="946244"/>
            </a:xfrm>
            <a:prstGeom prst="line">
              <a:avLst/>
            </a:prstGeom>
            <a:ln>
              <a:solidFill>
                <a:srgbClr val="BCBC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3" idx="1"/>
            </p:cNvCxnSpPr>
            <p:nvPr/>
          </p:nvCxnSpPr>
          <p:spPr>
            <a:xfrm flipH="1" flipV="1">
              <a:off x="5026329" y="4417761"/>
              <a:ext cx="620674" cy="928026"/>
            </a:xfrm>
            <a:prstGeom prst="line">
              <a:avLst/>
            </a:prstGeom>
            <a:ln>
              <a:solidFill>
                <a:srgbClr val="00808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6156176" y="3064650"/>
              <a:ext cx="1440160" cy="1440160"/>
            </a:xfrm>
            <a:prstGeom prst="ellipse">
              <a:avLst/>
            </a:prstGeom>
            <a:solidFill>
              <a:srgbClr val="2BB2C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smtClean="0">
                  <a:solidFill>
                    <a:schemeClr val="tx1"/>
                  </a:solidFill>
                </a:rPr>
                <a:t>inquiry</a:t>
              </a:r>
            </a:p>
            <a:p>
              <a:pPr algn="ctr"/>
              <a:r>
                <a:rPr lang="en-GB" sz="1600" smtClean="0">
                  <a:solidFill>
                    <a:schemeClr val="tx1"/>
                  </a:solidFill>
                </a:rPr>
                <a:t>&amp; design</a:t>
              </a:r>
              <a:endParaRPr lang="en-GB" sz="160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18" idx="2"/>
              <a:endCxn id="7" idx="6"/>
            </p:cNvCxnSpPr>
            <p:nvPr/>
          </p:nvCxnSpPr>
          <p:spPr>
            <a:xfrm flipH="1" flipV="1">
              <a:off x="5400092" y="3780420"/>
              <a:ext cx="756084" cy="4310"/>
            </a:xfrm>
            <a:prstGeom prst="line">
              <a:avLst/>
            </a:prstGeom>
            <a:ln>
              <a:solidFill>
                <a:srgbClr val="2BB2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9" idx="3"/>
            </p:cNvCxnSpPr>
            <p:nvPr/>
          </p:nvCxnSpPr>
          <p:spPr>
            <a:xfrm flipH="1">
              <a:off x="5039840" y="2223673"/>
              <a:ext cx="607163" cy="910641"/>
            </a:xfrm>
            <a:prstGeom prst="line">
              <a:avLst/>
            </a:prstGeom>
            <a:ln>
              <a:solidFill>
                <a:srgbClr val="85A78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436096" y="5134880"/>
              <a:ext cx="1440160" cy="1440160"/>
            </a:xfrm>
            <a:prstGeom prst="ellipse">
              <a:avLst/>
            </a:prstGeom>
            <a:solidFill>
              <a:srgbClr val="008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smtClean="0">
                  <a:solidFill>
                    <a:schemeClr val="tx1"/>
                  </a:solidFill>
                </a:rPr>
                <a:t>reflection</a:t>
              </a:r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195736" y="1008112"/>
              <a:ext cx="1440160" cy="14401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smtClean="0">
                  <a:solidFill>
                    <a:srgbClr val="000000"/>
                  </a:solidFill>
                </a:rPr>
                <a:t>partici-pation</a:t>
              </a:r>
              <a:endParaRPr lang="en-GB" sz="1600">
                <a:solidFill>
                  <a:srgbClr val="000000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436096" y="994420"/>
              <a:ext cx="1440160" cy="1440160"/>
            </a:xfrm>
            <a:prstGeom prst="ellipse">
              <a:avLst/>
            </a:prstGeom>
            <a:solidFill>
              <a:srgbClr val="85A78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smtClean="0">
                  <a:solidFill>
                    <a:schemeClr val="tx1"/>
                  </a:solidFill>
                </a:rPr>
                <a:t>knowledge &amp; insight</a:t>
              </a:r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195736" y="5112568"/>
              <a:ext cx="1440160" cy="1440160"/>
            </a:xfrm>
            <a:prstGeom prst="ellipse">
              <a:avLst/>
            </a:prstGeom>
            <a:solidFill>
              <a:srgbClr val="BCBCB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smtClean="0">
                  <a:solidFill>
                    <a:schemeClr val="tx1"/>
                  </a:solidFill>
                </a:rPr>
                <a:t>engage-ment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02771" y="5363432"/>
            <a:ext cx="18646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cognitive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social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emotional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aesthetics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sensory/motor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26651" y="1164902"/>
            <a:ext cx="1941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mtClean="0">
                <a:solidFill>
                  <a:schemeClr val="bg1"/>
                </a:solidFill>
              </a:rPr>
              <a:t>facts</a:t>
            </a:r>
          </a:p>
          <a:p>
            <a:pPr marL="285750" indent="-285750">
              <a:buFont typeface="Arial"/>
              <a:buChar char="•"/>
            </a:pPr>
            <a:r>
              <a:rPr lang="en-GB" smtClean="0">
                <a:solidFill>
                  <a:schemeClr val="bg1"/>
                </a:solidFill>
              </a:rPr>
              <a:t>concepts</a:t>
            </a:r>
          </a:p>
          <a:p>
            <a:pPr marL="285750" indent="-285750">
              <a:buFont typeface="Arial"/>
              <a:buChar char="•"/>
            </a:pPr>
            <a:r>
              <a:rPr lang="en-GB" smtClean="0">
                <a:solidFill>
                  <a:schemeClr val="bg1"/>
                </a:solidFill>
              </a:rPr>
              <a:t>abstract insight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18386" y="3240360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observing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manipulating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reasoning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creating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26651" y="5400600"/>
            <a:ext cx="20826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meta-knowledge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ethics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history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methodology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techniques</a:t>
            </a:r>
          </a:p>
        </p:txBody>
      </p:sp>
    </p:spTree>
    <p:extLst>
      <p:ext uri="{BB962C8B-B14F-4D97-AF65-F5344CB8AC3E}">
        <p14:creationId xmlns:p14="http://schemas.microsoft.com/office/powerpoint/2010/main" val="368369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Family </a:t>
            </a:r>
            <a:r>
              <a:rPr lang="nl-NL" dirty="0" err="1" smtClean="0"/>
              <a:t>learning</a:t>
            </a:r>
            <a:r>
              <a:rPr lang="nl-NL" dirty="0" smtClean="0"/>
              <a:t> / </a:t>
            </a:r>
            <a:br>
              <a:rPr lang="nl-NL" dirty="0" smtClean="0"/>
            </a:br>
            <a:r>
              <a:rPr lang="nl-NL" dirty="0" smtClean="0"/>
              <a:t>offers </a:t>
            </a:r>
            <a:r>
              <a:rPr lang="nl-NL" dirty="0" err="1" smtClean="0"/>
              <a:t>for</a:t>
            </a:r>
            <a:r>
              <a:rPr lang="nl-NL" dirty="0" smtClean="0"/>
              <a:t> different target </a:t>
            </a:r>
            <a:r>
              <a:rPr lang="nl-NL" dirty="0" err="1" smtClean="0"/>
              <a:t>groups</a:t>
            </a:r>
            <a:endParaRPr lang="nl-N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8" b="555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84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mo SM 4-3">
  <a:themeElements>
    <a:clrScheme name="Nemo">
      <a:dk1>
        <a:srgbClr val="000000"/>
      </a:dk1>
      <a:lt1>
        <a:sysClr val="window" lastClr="FFFFFF"/>
      </a:lt1>
      <a:dk2>
        <a:srgbClr val="000000"/>
      </a:dk2>
      <a:lt2>
        <a:srgbClr val="00E63C"/>
      </a:lt2>
      <a:accent1>
        <a:srgbClr val="0096FA"/>
      </a:accent1>
      <a:accent2>
        <a:srgbClr val="00E63C"/>
      </a:accent2>
      <a:accent3>
        <a:srgbClr val="FF3C00"/>
      </a:accent3>
      <a:accent4>
        <a:srgbClr val="F03CA5"/>
      </a:accent4>
      <a:accent5>
        <a:srgbClr val="FFE600"/>
      </a:accent5>
      <a:accent6>
        <a:srgbClr val="E6E6E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Nemo SM 4-3</Template>
  <TotalTime>291</TotalTime>
  <Words>702</Words>
  <Application>Microsoft Office PowerPoint</Application>
  <PresentationFormat>Diavoorstelling (4:3)</PresentationFormat>
  <Paragraphs>137</Paragraphs>
  <Slides>21</Slides>
  <Notes>9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2" baseType="lpstr">
      <vt:lpstr>Nemo SM 4-3</vt:lpstr>
      <vt:lpstr>Re-thinking collaboration with scientists Friday 10 June 2016, 4.30 pm, Hall 2  Amito Haarhuis Deputy Director NEMO Science Museum @AmitoH</vt:lpstr>
      <vt:lpstr>NEMO Science Museum,  Amsterdam</vt:lpstr>
      <vt:lpstr>Deepening the visitor experience  by introducing people  to the process of science itself</vt:lpstr>
      <vt:lpstr>Research-informed practice</vt:lpstr>
      <vt:lpstr>Reinventing the museum (2015-2020)</vt:lpstr>
      <vt:lpstr>Transformation of the museum:  creating a coherent story (2015-2020)</vt:lpstr>
      <vt:lpstr>Vision on learning  (2014)</vt:lpstr>
      <vt:lpstr>learning as visitor experience (2014)</vt:lpstr>
      <vt:lpstr>Family learning /  offers for different target groups</vt:lpstr>
      <vt:lpstr>Fenomena: explore how science works (2015)</vt:lpstr>
      <vt:lpstr>Sensational science  (2015)</vt:lpstr>
      <vt:lpstr>Science throughout the ages  (2015)</vt:lpstr>
      <vt:lpstr>Science Live:  participation in real scientific research</vt:lpstr>
      <vt:lpstr>NEMO Research &amp; Development  (2015)</vt:lpstr>
      <vt:lpstr>NEMO R&amp;D:  academic research on science learning</vt:lpstr>
      <vt:lpstr>NEMO R&amp;D:  prototyping as a visitor experience</vt:lpstr>
      <vt:lpstr>NEMO R&amp;D:  prototyping as a visitor experience</vt:lpstr>
      <vt:lpstr>NEMO R&amp;D  also used by the restaurant!</vt:lpstr>
      <vt:lpstr>What are the benefits of a research-informed practice?</vt:lpstr>
      <vt:lpstr>What are the benefits of a research-informed practice?</vt:lpstr>
      <vt:lpstr>Thank you  Amito Haarhuis haarhuis@e-nemo.nl @AmitoH </vt:lpstr>
    </vt:vector>
  </TitlesOfParts>
  <Company>NEMO - NCWT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Amito Haarhuis Adjunct-directeur  NEMO Science Museum</dc:title>
  <dc:creator>haarhuis</dc:creator>
  <cp:lastModifiedBy>haarhuis</cp:lastModifiedBy>
  <cp:revision>31</cp:revision>
  <dcterms:created xsi:type="dcterms:W3CDTF">2016-05-04T08:19:12Z</dcterms:created>
  <dcterms:modified xsi:type="dcterms:W3CDTF">2016-05-25T15:02:57Z</dcterms:modified>
</cp:coreProperties>
</file>