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77" r:id="rId4"/>
    <p:sldId id="275" r:id="rId5"/>
    <p:sldId id="276" r:id="rId6"/>
    <p:sldId id="279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 varScale="1">
        <p:scale>
          <a:sx n="87" d="100"/>
          <a:sy n="87" d="100"/>
        </p:scale>
        <p:origin x="151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"/>
    </p:cViewPr>
  </p:sorterViewPr>
  <p:notesViewPr>
    <p:cSldViewPr>
      <p:cViewPr varScale="1">
        <p:scale>
          <a:sx n="65" d="100"/>
          <a:sy n="65" d="100"/>
        </p:scale>
        <p:origin x="-1459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3DBC4-F3CB-4123-B82B-FEB2BC6B105E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30D94-AD8A-4066-AAEA-34B0BBE865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6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Focusing on the “NUCLEUS” represents</a:t>
            </a:r>
            <a:r>
              <a:rPr lang="en-GB" baseline="0" dirty="0"/>
              <a:t> our governance-based approach</a:t>
            </a:r>
          </a:p>
          <a:p>
            <a:pPr marL="171450" indent="-171450">
              <a:buFontTx/>
              <a:buChar char="-"/>
            </a:pPr>
            <a:r>
              <a:rPr lang="en-US" dirty="0"/>
              <a:t>Different “cells” within society: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Universities and Scientific Institutions, Public Engagement Platforms, Civil Society, Media, Public Policy, Economy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These cells have their own </a:t>
            </a:r>
            <a:r>
              <a:rPr lang="en-US" dirty="0" err="1"/>
              <a:t>specialised</a:t>
            </a:r>
            <a:r>
              <a:rPr lang="en-US" baseline="0" dirty="0"/>
              <a:t> skills and goals, but can work together to accomplish more complex tasks than they could individually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focus on the governance of universities and scientific institutions, but work to understand the interactions between them and their stakeholders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All share a responsibility for research and its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30D94-AD8A-4066-AAEA-34B0BBE865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441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30D94-AD8A-4066-AAEA-34B0BBE865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050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7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6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86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2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087"/>
            <a:ext cx="8229600" cy="9509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2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24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7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22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5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95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93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8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3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8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6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17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9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4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6724"/>
            <a:ext cx="8229600" cy="950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5C83-7441-4EF5-BC05-7E74AC95C9FA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9F7-8874-4332-A9A5-EBFDD51BB2A2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4" descr="C:\Users\RY\sciebo\NUCLEUS Personal Sciebo\Image Resources\Official Logos\Nucleus_Logo\2016-02-18 NUCLEUS-colour-scheme bars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Y\sciebo\NUCLEUS Personal Sciebo\Image Resources\Official Logos\Nucleus_Logo\Nucleus_Logo_Version_1\2_RGB\nucleus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51997"/>
            <a:ext cx="2079729" cy="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3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6724"/>
            <a:ext cx="8229600" cy="950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0985-6E76-4AC5-BD08-A67521430FEC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8" name="Picture 4" descr="C:\Users\RY\sciebo\NUCLEUS Personal Sciebo\Image Resources\Official Logos\Nucleus_Logo\2016-02-18 NUCLEUS-colour-scheme bars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Y\sciebo\NUCLEUS Personal Sciebo\Image Resources\Official Logos\Nucleus_Logo\Nucleus_Logo_Version_1\2_RGB\nucleus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251997"/>
            <a:ext cx="2079729" cy="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Y\sciebo\NUCLEUS Personal Sciebo\Image Resources\Official Logos\Nucleus_Logo\2016-02-18 NUCLEUS-colour-scheme ba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628011"/>
            <a:ext cx="7772400" cy="762000"/>
          </a:xfrm>
        </p:spPr>
        <p:txBody>
          <a:bodyPr>
            <a:noAutofit/>
          </a:bodyPr>
          <a:lstStyle/>
          <a:p>
            <a:br>
              <a:rPr lang="de-DE" sz="4000" b="1" dirty="0"/>
            </a:br>
            <a:r>
              <a:rPr lang="de-DE" b="1" dirty="0"/>
              <a:t>NUCLEUS </a:t>
            </a:r>
            <a:br>
              <a:rPr lang="de-DE" sz="2400" b="1" dirty="0"/>
            </a:br>
            <a:r>
              <a:rPr lang="de-DE" sz="2400" b="1" dirty="0"/>
              <a:t>N</a:t>
            </a:r>
            <a:r>
              <a:rPr lang="de-DE" sz="2400" dirty="0"/>
              <a:t>ew </a:t>
            </a:r>
            <a:r>
              <a:rPr lang="de-DE" sz="2400" b="1" dirty="0"/>
              <a:t>U</a:t>
            </a:r>
            <a:r>
              <a:rPr lang="de-DE" sz="2400" dirty="0"/>
              <a:t>nderstanding </a:t>
            </a:r>
            <a:r>
              <a:rPr lang="en-US" sz="2400" dirty="0"/>
              <a:t>of </a:t>
            </a:r>
            <a:r>
              <a:rPr lang="en-US" sz="2400" b="1" dirty="0"/>
              <a:t>C</a:t>
            </a:r>
            <a:r>
              <a:rPr lang="en-US" sz="2400" dirty="0"/>
              <a:t>ommunication, </a:t>
            </a:r>
            <a:r>
              <a:rPr lang="en-US" sz="2400" b="1" dirty="0"/>
              <a:t>L</a:t>
            </a:r>
            <a:r>
              <a:rPr lang="en-US" sz="2400" dirty="0"/>
              <a:t>earning and </a:t>
            </a:r>
            <a:r>
              <a:rPr lang="en-US" sz="2400" b="1" dirty="0"/>
              <a:t>E</a:t>
            </a:r>
            <a:r>
              <a:rPr lang="en-US" sz="2400" dirty="0"/>
              <a:t>ngagement in </a:t>
            </a:r>
            <a:r>
              <a:rPr lang="en-US" sz="2400" b="1" dirty="0"/>
              <a:t>U</a:t>
            </a:r>
            <a:r>
              <a:rPr lang="en-US" sz="2400" dirty="0"/>
              <a:t>niversities and </a:t>
            </a:r>
            <a:r>
              <a:rPr lang="en-US" sz="2400" b="1" dirty="0"/>
              <a:t>S</a:t>
            </a:r>
            <a:r>
              <a:rPr lang="en-US" sz="2400" dirty="0"/>
              <a:t>cientific Institutions</a:t>
            </a:r>
            <a:endParaRPr lang="en-GB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427801" y="2293309"/>
            <a:ext cx="41441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September 2015 </a:t>
            </a:r>
            <a:r>
              <a:rPr lang="de-DE" dirty="0" err="1"/>
              <a:t>until</a:t>
            </a:r>
            <a:r>
              <a:rPr lang="de-DE" dirty="0"/>
              <a:t> August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€4 </a:t>
            </a:r>
            <a:r>
              <a:rPr lang="de-DE" b="1" dirty="0" err="1"/>
              <a:t>million</a:t>
            </a:r>
            <a:r>
              <a:rPr lang="de-DE" b="1" dirty="0"/>
              <a:t> </a:t>
            </a:r>
            <a:r>
              <a:rPr lang="de-DE" dirty="0" err="1"/>
              <a:t>funded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HORIZON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Score: </a:t>
            </a:r>
            <a:r>
              <a:rPr lang="de-DE" b="1" dirty="0"/>
              <a:t>15 Points </a:t>
            </a:r>
            <a:r>
              <a:rPr lang="de-DE" dirty="0"/>
              <a:t>due </a:t>
            </a:r>
            <a:r>
              <a:rPr lang="de-DE" dirty="0" err="1"/>
              <a:t>to</a:t>
            </a:r>
            <a:r>
              <a:rPr lang="de-DE" dirty="0"/>
              <a:t> an innovative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Project Lead: </a:t>
            </a:r>
            <a:r>
              <a:rPr lang="de-DE" b="1" dirty="0"/>
              <a:t>Rhine-Waal University</a:t>
            </a:r>
            <a:r>
              <a:rPr lang="de-DE" dirty="0"/>
              <a:t>, Germany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24 Consortium Members </a:t>
            </a:r>
            <a:r>
              <a:rPr lang="de-DE" dirty="0" err="1"/>
              <a:t>from</a:t>
            </a:r>
            <a:r>
              <a:rPr lang="de-DE" dirty="0"/>
              <a:t> 14 countries in </a:t>
            </a:r>
            <a:r>
              <a:rPr lang="de-DE" b="1" dirty="0"/>
              <a:t>Europe, South </a:t>
            </a:r>
            <a:r>
              <a:rPr lang="de-DE" b="1" dirty="0" err="1"/>
              <a:t>Africa</a:t>
            </a:r>
            <a:r>
              <a:rPr lang="de-DE" b="1" dirty="0"/>
              <a:t>, </a:t>
            </a:r>
            <a:r>
              <a:rPr lang="de-DE" b="1" dirty="0" err="1"/>
              <a:t>and</a:t>
            </a:r>
            <a:r>
              <a:rPr lang="de-DE" b="1" dirty="0"/>
              <a:t> China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105400" y="2308545"/>
            <a:ext cx="3686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Partners: </a:t>
            </a:r>
            <a:r>
              <a:rPr lang="de-DE" dirty="0" err="1"/>
              <a:t>Universities</a:t>
            </a:r>
            <a:r>
              <a:rPr lang="de-DE" dirty="0"/>
              <a:t>, Scientific </a:t>
            </a:r>
            <a:r>
              <a:rPr lang="de-DE" dirty="0" err="1"/>
              <a:t>Institutions</a:t>
            </a:r>
            <a:r>
              <a:rPr lang="de-DE" dirty="0"/>
              <a:t>, </a:t>
            </a:r>
            <a:r>
              <a:rPr lang="de-DE" dirty="0" err="1"/>
              <a:t>Municipalities</a:t>
            </a:r>
            <a:r>
              <a:rPr lang="de-DE" dirty="0"/>
              <a:t>, Science </a:t>
            </a:r>
            <a:r>
              <a:rPr lang="de-DE" dirty="0" err="1"/>
              <a:t>and</a:t>
            </a:r>
            <a:r>
              <a:rPr lang="de-DE" dirty="0"/>
              <a:t> Technology </a:t>
            </a:r>
            <a:r>
              <a:rPr lang="de-DE" dirty="0" err="1"/>
              <a:t>Associations</a:t>
            </a:r>
            <a:r>
              <a:rPr lang="de-DE" dirty="0"/>
              <a:t>, European Public Engagement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Goals:</a:t>
            </a:r>
            <a:r>
              <a:rPr lang="de-DE" dirty="0"/>
              <a:t> </a:t>
            </a:r>
            <a:r>
              <a:rPr lang="de-DE" dirty="0" err="1"/>
              <a:t>Recommendations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 </a:t>
            </a:r>
            <a:r>
              <a:rPr lang="de-DE" b="1" dirty="0"/>
              <a:t>Implementation of RRI </a:t>
            </a:r>
            <a:br>
              <a:rPr lang="de-DE" b="1" dirty="0"/>
            </a:b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Governance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b="1" dirty="0"/>
              <a:t>Culture </a:t>
            </a:r>
            <a:r>
              <a:rPr lang="de-DE" dirty="0"/>
              <a:t>of </a:t>
            </a:r>
            <a:r>
              <a:rPr lang="de-DE" dirty="0" err="1"/>
              <a:t>Universities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HEIs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 </a:t>
            </a:r>
            <a:r>
              <a:rPr lang="de-DE" dirty="0" err="1"/>
              <a:t>appplicable</a:t>
            </a:r>
            <a:r>
              <a:rPr lang="de-DE" dirty="0"/>
              <a:t> </a:t>
            </a:r>
            <a:r>
              <a:rPr lang="de-DE" b="1" dirty="0"/>
              <a:t>„DNA“ </a:t>
            </a:r>
            <a:r>
              <a:rPr lang="de-DE" b="1" dirty="0" err="1"/>
              <a:t>for</a:t>
            </a:r>
            <a:r>
              <a:rPr lang="de-DE" b="1" dirty="0"/>
              <a:t> RRI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193948"/>
            <a:ext cx="4800600" cy="63809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6193948"/>
            <a:ext cx="64623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6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Biggest Success: NUCLEUS Approach</a:t>
            </a:r>
          </a:p>
        </p:txBody>
      </p:sp>
      <p:pic>
        <p:nvPicPr>
          <p:cNvPr id="3074" name="Picture 2" descr="C:\Users\RY\sciebo\NUCLEUS Management Shared Folder\WP 2 External Communication and Dissemination\Image Resources\Official Logos\Nucleus\Nucleus_Logo_Version_2\2_RGB\nucleu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85"/>
          <a:stretch/>
        </p:blipFill>
        <p:spPr bwMode="auto">
          <a:xfrm>
            <a:off x="7254036" y="1573846"/>
            <a:ext cx="1690209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859F7-8874-4332-A9A5-EBFDD51BB2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4525" y="1676400"/>
            <a:ext cx="5596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project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describes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Academic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Instiutions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„Cells“,</a:t>
            </a:r>
            <a:r>
              <a:rPr kumimoji="0" lang="de-DE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with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NUCLEUS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symbolizing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their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governance</a:t>
            </a: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culture</a:t>
            </a:r>
            <a:endParaRPr kumimoji="0" lang="de-DE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concept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RRI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describes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de-DE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process</a:t>
            </a:r>
            <a:r>
              <a:rPr kumimoji="0" lang="de-DE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</a:t>
            </a:r>
            <a:r>
              <a:rPr kumimoji="0" lang="de-DE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„</a:t>
            </a:r>
            <a:r>
              <a:rPr kumimoji="0" lang="de-DE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osmosis</a:t>
            </a:r>
            <a:r>
              <a:rPr kumimoji="0" lang="de-DE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</a:t>
            </a:r>
            <a:r>
              <a:rPr kumimoji="0" lang="de-DE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err="1">
                <a:solidFill>
                  <a:sysClr val="windowText" lastClr="000000"/>
                </a:solidFill>
              </a:rPr>
              <a:t>the</a:t>
            </a: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err="1">
                <a:solidFill>
                  <a:sysClr val="windowText" lastClr="000000"/>
                </a:solidFill>
              </a:rPr>
              <a:t>core</a:t>
            </a: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err="1">
                <a:solidFill>
                  <a:sysClr val="windowText" lastClr="000000"/>
                </a:solidFill>
              </a:rPr>
              <a:t>cell</a:t>
            </a: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err="1">
                <a:solidFill>
                  <a:sysClr val="windowText" lastClr="000000"/>
                </a:solidFill>
              </a:rPr>
              <a:t>to</a:t>
            </a: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err="1">
                <a:solidFill>
                  <a:sysClr val="windowText" lastClr="000000"/>
                </a:solidFill>
              </a:rPr>
              <a:t>other</a:t>
            </a: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err="1">
                <a:solidFill>
                  <a:sysClr val="windowText" lastClr="000000"/>
                </a:solidFill>
              </a:rPr>
              <a:t>cells</a:t>
            </a: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err="1">
                <a:solidFill>
                  <a:sysClr val="windowText" lastClr="000000"/>
                </a:solidFill>
              </a:rPr>
              <a:t>around</a:t>
            </a: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err="1">
                <a:solidFill>
                  <a:sysClr val="windowText" lastClr="000000"/>
                </a:solidFill>
              </a:rPr>
              <a:t>it</a:t>
            </a: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>
              <a:defRPr/>
            </a:pP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de-DE" kern="0" dirty="0">
                <a:solidFill>
                  <a:sysClr val="windowText" lastClr="000000"/>
                </a:solidFill>
              </a:rPr>
              <a:t>NUCLEUS Field Trips </a:t>
            </a:r>
            <a:r>
              <a:rPr lang="de-DE" kern="0" dirty="0" err="1">
                <a:solidFill>
                  <a:sysClr val="windowText" lastClr="000000"/>
                </a:solidFill>
              </a:rPr>
              <a:t>analyse</a:t>
            </a:r>
            <a:r>
              <a:rPr lang="de-DE" kern="0" dirty="0">
                <a:solidFill>
                  <a:sysClr val="windowText" lastClr="000000"/>
                </a:solidFill>
              </a:rPr>
              <a:t> RRI in different „Cells“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>
              <a:defRPr/>
            </a:pP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de-DE" kern="0" dirty="0" err="1">
                <a:solidFill>
                  <a:sysClr val="windowText" lastClr="000000"/>
                </a:solidFill>
              </a:rPr>
              <a:t>Cell</a:t>
            </a:r>
            <a:r>
              <a:rPr lang="de-DE" kern="0" dirty="0">
                <a:solidFill>
                  <a:sysClr val="windowText" lastClr="000000"/>
                </a:solidFill>
              </a:rPr>
              <a:t> 1: </a:t>
            </a:r>
            <a:r>
              <a:rPr lang="de-DE" b="1" kern="0" dirty="0" err="1">
                <a:solidFill>
                  <a:sysClr val="windowText" lastClr="000000"/>
                </a:solidFill>
              </a:rPr>
              <a:t>Universities</a:t>
            </a:r>
            <a:r>
              <a:rPr lang="de-DE" kern="0" dirty="0">
                <a:solidFill>
                  <a:sysClr val="windowText" lastClr="000000"/>
                </a:solidFill>
              </a:rPr>
              <a:t> (Edinburgh)</a:t>
            </a:r>
            <a:br>
              <a:rPr lang="de-DE" kern="0" dirty="0">
                <a:solidFill>
                  <a:sysClr val="windowText" lastClr="000000"/>
                </a:solidFill>
              </a:rPr>
            </a:br>
            <a:r>
              <a:rPr lang="de-DE" kern="0" dirty="0" err="1">
                <a:solidFill>
                  <a:sysClr val="windowText" lastClr="000000"/>
                </a:solidFill>
              </a:rPr>
              <a:t>Cell</a:t>
            </a:r>
            <a:r>
              <a:rPr lang="de-DE" kern="0" dirty="0">
                <a:solidFill>
                  <a:sysClr val="windowText" lastClr="000000"/>
                </a:solidFill>
              </a:rPr>
              <a:t> 2: </a:t>
            </a:r>
            <a:r>
              <a:rPr lang="de-DE" b="1" kern="0" dirty="0">
                <a:solidFill>
                  <a:sysClr val="windowText" lastClr="000000"/>
                </a:solidFill>
              </a:rPr>
              <a:t>Public Engagement </a:t>
            </a:r>
            <a:r>
              <a:rPr lang="de-DE" kern="0" dirty="0">
                <a:solidFill>
                  <a:sysClr val="windowText" lastClr="000000"/>
                </a:solidFill>
              </a:rPr>
              <a:t>(Beijing)</a:t>
            </a:r>
          </a:p>
          <a:p>
            <a:pPr lvl="0">
              <a:defRPr/>
            </a:pPr>
            <a:r>
              <a:rPr lang="de-DE" kern="0" dirty="0" err="1">
                <a:solidFill>
                  <a:sysClr val="windowText" lastClr="000000"/>
                </a:solidFill>
              </a:rPr>
              <a:t>Cell</a:t>
            </a:r>
            <a:r>
              <a:rPr lang="de-DE" kern="0" dirty="0">
                <a:solidFill>
                  <a:sysClr val="windowText" lastClr="000000"/>
                </a:solidFill>
              </a:rPr>
              <a:t> 3: </a:t>
            </a:r>
            <a:r>
              <a:rPr lang="de-DE" b="1" kern="0" dirty="0" err="1">
                <a:solidFill>
                  <a:sysClr val="windowText" lastClr="000000"/>
                </a:solidFill>
              </a:rPr>
              <a:t>Civil</a:t>
            </a:r>
            <a:r>
              <a:rPr lang="de-DE" b="1" kern="0" dirty="0">
                <a:solidFill>
                  <a:sysClr val="windowText" lastClr="000000"/>
                </a:solidFill>
              </a:rPr>
              <a:t> Society </a:t>
            </a:r>
            <a:r>
              <a:rPr lang="de-DE" kern="0" dirty="0">
                <a:solidFill>
                  <a:sysClr val="windowText" lastClr="000000"/>
                </a:solidFill>
              </a:rPr>
              <a:t>(Pretoria)</a:t>
            </a:r>
          </a:p>
          <a:p>
            <a:pPr lvl="0">
              <a:defRPr/>
            </a:pPr>
            <a:r>
              <a:rPr lang="de-DE" kern="0" dirty="0" err="1">
                <a:solidFill>
                  <a:sysClr val="windowText" lastClr="000000"/>
                </a:solidFill>
              </a:rPr>
              <a:t>Cell</a:t>
            </a:r>
            <a:r>
              <a:rPr lang="de-DE" kern="0" dirty="0">
                <a:solidFill>
                  <a:sysClr val="windowText" lastClr="000000"/>
                </a:solidFill>
              </a:rPr>
              <a:t> 4: </a:t>
            </a:r>
            <a:r>
              <a:rPr lang="de-DE" b="1" kern="0" dirty="0">
                <a:solidFill>
                  <a:sysClr val="windowText" lastClr="000000"/>
                </a:solidFill>
              </a:rPr>
              <a:t>Media</a:t>
            </a:r>
            <a:r>
              <a:rPr lang="de-DE" kern="0" dirty="0">
                <a:solidFill>
                  <a:sysClr val="windowText" lastClr="000000"/>
                </a:solidFill>
              </a:rPr>
              <a:t> (Budapest)</a:t>
            </a:r>
          </a:p>
          <a:p>
            <a:pPr lvl="0">
              <a:defRPr/>
            </a:pPr>
            <a:r>
              <a:rPr lang="de-DE" kern="0" dirty="0" err="1">
                <a:solidFill>
                  <a:sysClr val="windowText" lastClr="000000"/>
                </a:solidFill>
              </a:rPr>
              <a:t>Cell</a:t>
            </a:r>
            <a:r>
              <a:rPr lang="de-DE" kern="0" dirty="0">
                <a:solidFill>
                  <a:sysClr val="windowText" lastClr="000000"/>
                </a:solidFill>
              </a:rPr>
              <a:t> 5: </a:t>
            </a:r>
            <a:r>
              <a:rPr lang="de-DE" b="1" kern="0" dirty="0">
                <a:solidFill>
                  <a:sysClr val="windowText" lastClr="000000"/>
                </a:solidFill>
              </a:rPr>
              <a:t>Economy</a:t>
            </a:r>
            <a:r>
              <a:rPr lang="de-DE" kern="0" dirty="0">
                <a:solidFill>
                  <a:sysClr val="windowText" lastClr="000000"/>
                </a:solidFill>
              </a:rPr>
              <a:t> (Dublin)</a:t>
            </a:r>
          </a:p>
          <a:p>
            <a:pPr lvl="0">
              <a:defRPr/>
            </a:pPr>
            <a:r>
              <a:rPr lang="de-DE" kern="0" dirty="0" err="1">
                <a:solidFill>
                  <a:sysClr val="windowText" lastClr="000000"/>
                </a:solidFill>
              </a:rPr>
              <a:t>Cell</a:t>
            </a:r>
            <a:r>
              <a:rPr lang="de-DE" kern="0" dirty="0">
                <a:solidFill>
                  <a:sysClr val="windowText" lastClr="000000"/>
                </a:solidFill>
              </a:rPr>
              <a:t> 6: </a:t>
            </a:r>
            <a:r>
              <a:rPr lang="de-DE" b="1" kern="0" dirty="0" err="1">
                <a:solidFill>
                  <a:sysClr val="windowText" lastClr="000000"/>
                </a:solidFill>
              </a:rPr>
              <a:t>Policy</a:t>
            </a:r>
            <a:r>
              <a:rPr lang="de-DE" b="1" kern="0" dirty="0">
                <a:solidFill>
                  <a:sysClr val="windowText" lastClr="000000"/>
                </a:solidFill>
              </a:rPr>
              <a:t> Making </a:t>
            </a:r>
            <a:r>
              <a:rPr lang="de-DE" kern="0" dirty="0">
                <a:solidFill>
                  <a:sysClr val="windowText" lastClr="000000"/>
                </a:solidFill>
              </a:rPr>
              <a:t>(Nottingham) 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334" y="4920087"/>
            <a:ext cx="2590800" cy="145326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116" y="3178885"/>
            <a:ext cx="2543407" cy="14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2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28011"/>
            <a:ext cx="7772400" cy="438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000" dirty="0"/>
          </a:p>
          <a:p>
            <a:r>
              <a:rPr lang="de-DE" sz="4000" dirty="0" err="1"/>
              <a:t>Biggest</a:t>
            </a:r>
            <a:r>
              <a:rPr lang="de-DE" sz="4000" dirty="0"/>
              <a:t> Challenge – </a:t>
            </a:r>
            <a:br>
              <a:rPr lang="de-DE" sz="4000" dirty="0"/>
            </a:br>
            <a:r>
              <a:rPr lang="de-DE" sz="4000" dirty="0"/>
              <a:t>Study on RRI </a:t>
            </a:r>
            <a:r>
              <a:rPr lang="de-DE" sz="4000" dirty="0" err="1"/>
              <a:t>Barriers</a:t>
            </a:r>
            <a:endParaRPr lang="de-DE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419600" cy="1981200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r>
              <a:rPr lang="de-DE" sz="7200" dirty="0"/>
              <a:t>NUCLEUS </a:t>
            </a:r>
            <a:r>
              <a:rPr lang="de-DE" sz="7200" dirty="0" err="1"/>
              <a:t>is</a:t>
            </a:r>
            <a:r>
              <a:rPr lang="de-DE" sz="7200" dirty="0"/>
              <a:t> </a:t>
            </a:r>
            <a:r>
              <a:rPr lang="de-DE" sz="7200" b="1" dirty="0"/>
              <a:t>not a PR </a:t>
            </a:r>
            <a:r>
              <a:rPr lang="de-DE" sz="7200" b="1" dirty="0" err="1"/>
              <a:t>project</a:t>
            </a:r>
            <a:r>
              <a:rPr lang="de-DE" sz="7200" b="1" dirty="0"/>
              <a:t> </a:t>
            </a:r>
            <a:r>
              <a:rPr lang="de-DE" sz="7200" b="1" dirty="0" err="1"/>
              <a:t>for</a:t>
            </a:r>
            <a:r>
              <a:rPr lang="de-DE" sz="7200" b="1" dirty="0"/>
              <a:t> RRI</a:t>
            </a:r>
            <a:r>
              <a:rPr lang="de-DE" sz="7200" dirty="0"/>
              <a:t>!</a:t>
            </a:r>
          </a:p>
          <a:p>
            <a:endParaRPr lang="de-DE" sz="7200" dirty="0"/>
          </a:p>
          <a:p>
            <a:r>
              <a:rPr lang="de-DE" sz="7200" dirty="0" err="1"/>
              <a:t>We</a:t>
            </a:r>
            <a:r>
              <a:rPr lang="de-DE" sz="7200" dirty="0"/>
              <a:t> </a:t>
            </a:r>
            <a:r>
              <a:rPr lang="de-DE" sz="7200" dirty="0" err="1"/>
              <a:t>encourage</a:t>
            </a:r>
            <a:r>
              <a:rPr lang="de-DE" sz="7200" dirty="0"/>
              <a:t> </a:t>
            </a:r>
            <a:r>
              <a:rPr lang="de-DE" sz="7200" b="1" dirty="0" err="1"/>
              <a:t>critical</a:t>
            </a:r>
            <a:r>
              <a:rPr lang="de-DE" sz="7200" b="1" dirty="0"/>
              <a:t> </a:t>
            </a:r>
            <a:r>
              <a:rPr lang="de-DE" sz="7200" b="1" dirty="0" err="1"/>
              <a:t>reflections</a:t>
            </a:r>
            <a:r>
              <a:rPr lang="de-DE" sz="7200" dirty="0"/>
              <a:t> </a:t>
            </a:r>
            <a:r>
              <a:rPr lang="de-DE" sz="7200" dirty="0" err="1"/>
              <a:t>about</a:t>
            </a:r>
            <a:r>
              <a:rPr lang="de-DE" sz="7200" dirty="0"/>
              <a:t> </a:t>
            </a:r>
            <a:r>
              <a:rPr lang="de-DE" sz="7200" dirty="0" err="1"/>
              <a:t>the</a:t>
            </a:r>
            <a:r>
              <a:rPr lang="de-DE" sz="7200" dirty="0"/>
              <a:t> </a:t>
            </a:r>
            <a:r>
              <a:rPr lang="de-DE" sz="7200" dirty="0" err="1"/>
              <a:t>willingness</a:t>
            </a:r>
            <a:r>
              <a:rPr lang="de-DE" sz="7200" dirty="0"/>
              <a:t> of </a:t>
            </a:r>
            <a:r>
              <a:rPr lang="de-DE" sz="7200" dirty="0" err="1"/>
              <a:t>the</a:t>
            </a:r>
            <a:r>
              <a:rPr lang="de-DE" sz="7200" dirty="0"/>
              <a:t> </a:t>
            </a:r>
            <a:r>
              <a:rPr lang="de-DE" sz="7200" dirty="0" err="1"/>
              <a:t>academic</a:t>
            </a:r>
            <a:r>
              <a:rPr lang="de-DE" sz="7200" dirty="0"/>
              <a:t> </a:t>
            </a:r>
            <a:r>
              <a:rPr lang="de-DE" sz="7200" dirty="0" err="1"/>
              <a:t>world</a:t>
            </a:r>
            <a:r>
              <a:rPr lang="de-DE" sz="7200" dirty="0"/>
              <a:t> </a:t>
            </a:r>
            <a:r>
              <a:rPr lang="de-DE" sz="7200" dirty="0" err="1"/>
              <a:t>to</a:t>
            </a:r>
            <a:r>
              <a:rPr lang="de-DE" sz="7200" dirty="0"/>
              <a:t> </a:t>
            </a:r>
            <a:r>
              <a:rPr lang="de-DE" sz="7200" b="1" dirty="0" err="1"/>
              <a:t>apply</a:t>
            </a:r>
            <a:r>
              <a:rPr lang="de-DE" sz="7200" dirty="0"/>
              <a:t> RRI</a:t>
            </a:r>
          </a:p>
          <a:p>
            <a:endParaRPr lang="de-DE" sz="7200" dirty="0"/>
          </a:p>
          <a:p>
            <a:r>
              <a:rPr lang="en-US" sz="7200" dirty="0"/>
              <a:t>We foster a detailed analysis of </a:t>
            </a:r>
            <a:r>
              <a:rPr lang="en-US" sz="7200" b="1" dirty="0"/>
              <a:t>obstacles and barriers to RRI</a:t>
            </a:r>
            <a:r>
              <a:rPr lang="en-US" sz="7200" dirty="0"/>
              <a:t>, including </a:t>
            </a:r>
            <a:r>
              <a:rPr lang="en-US" sz="7200" dirty="0" err="1"/>
              <a:t>i</a:t>
            </a:r>
            <a:r>
              <a:rPr lang="de-DE" sz="7200" dirty="0" err="1"/>
              <a:t>nterviews</a:t>
            </a:r>
            <a:r>
              <a:rPr lang="de-DE" sz="7200" dirty="0"/>
              <a:t> with </a:t>
            </a:r>
            <a:r>
              <a:rPr lang="de-DE" sz="7200" dirty="0" err="1"/>
              <a:t>academic</a:t>
            </a:r>
            <a:r>
              <a:rPr lang="de-DE" sz="7200" dirty="0"/>
              <a:t> </a:t>
            </a:r>
            <a:r>
              <a:rPr lang="de-DE" sz="7200" dirty="0" err="1"/>
              <a:t>leaders</a:t>
            </a:r>
            <a:r>
              <a:rPr lang="de-DE" sz="7200" dirty="0"/>
              <a:t> in Europe, China </a:t>
            </a:r>
            <a:r>
              <a:rPr lang="de-DE" sz="7200" dirty="0" err="1"/>
              <a:t>and</a:t>
            </a:r>
            <a:r>
              <a:rPr lang="de-DE" sz="7200" dirty="0"/>
              <a:t> South </a:t>
            </a:r>
            <a:r>
              <a:rPr lang="de-DE" sz="7200" dirty="0" err="1"/>
              <a:t>Africa</a:t>
            </a:r>
            <a:br>
              <a:rPr lang="de-DE" sz="7200" dirty="0"/>
            </a:br>
            <a:endParaRPr lang="de-DE" sz="7200" dirty="0"/>
          </a:p>
          <a:p>
            <a:r>
              <a:rPr lang="de-DE" sz="7200" dirty="0"/>
              <a:t>Challenge: </a:t>
            </a:r>
            <a:r>
              <a:rPr lang="de-DE" sz="7200" b="1" dirty="0" err="1"/>
              <a:t>Applying</a:t>
            </a:r>
            <a:r>
              <a:rPr lang="de-DE" sz="7200" b="1" dirty="0"/>
              <a:t> </a:t>
            </a:r>
            <a:r>
              <a:rPr lang="de-DE" sz="7200" b="1" dirty="0" err="1"/>
              <a:t>the</a:t>
            </a:r>
            <a:r>
              <a:rPr lang="de-DE" sz="7200" b="1" dirty="0"/>
              <a:t> RRI </a:t>
            </a:r>
            <a:r>
              <a:rPr lang="de-DE" sz="7200" b="1" dirty="0" err="1"/>
              <a:t>approach</a:t>
            </a:r>
            <a:r>
              <a:rPr lang="de-DE" sz="7200" b="1" dirty="0"/>
              <a:t> </a:t>
            </a:r>
            <a:r>
              <a:rPr lang="de-DE" sz="7200" dirty="0" err="1"/>
              <a:t>within</a:t>
            </a:r>
            <a:r>
              <a:rPr lang="de-DE" sz="7200" dirty="0"/>
              <a:t> </a:t>
            </a:r>
            <a:r>
              <a:rPr lang="de-DE" sz="7200" dirty="0" err="1"/>
              <a:t>the</a:t>
            </a:r>
            <a:r>
              <a:rPr lang="de-DE" sz="7200" dirty="0"/>
              <a:t> </a:t>
            </a:r>
            <a:r>
              <a:rPr lang="de-DE" sz="7200" b="1" dirty="0" err="1"/>
              <a:t>academic</a:t>
            </a:r>
            <a:r>
              <a:rPr lang="de-DE" sz="7200" b="1" dirty="0"/>
              <a:t> </a:t>
            </a:r>
            <a:r>
              <a:rPr lang="de-DE" sz="7200" b="1" dirty="0" err="1"/>
              <a:t>research</a:t>
            </a:r>
            <a:r>
              <a:rPr lang="de-DE" sz="7200" b="1" dirty="0"/>
              <a:t> </a:t>
            </a:r>
            <a:r>
              <a:rPr lang="de-DE" sz="7200" b="1" dirty="0" err="1"/>
              <a:t>part</a:t>
            </a:r>
            <a:r>
              <a:rPr lang="de-DE" sz="7200" b="1" dirty="0"/>
              <a:t> </a:t>
            </a:r>
            <a:r>
              <a:rPr lang="de-DE" sz="7200" dirty="0"/>
              <a:t>of </a:t>
            </a:r>
            <a:r>
              <a:rPr lang="de-DE" sz="7200" dirty="0" err="1"/>
              <a:t>the</a:t>
            </a:r>
            <a:r>
              <a:rPr lang="de-DE" sz="7200" dirty="0"/>
              <a:t> </a:t>
            </a:r>
            <a:r>
              <a:rPr lang="de-DE" sz="7200" dirty="0" err="1"/>
              <a:t>project</a:t>
            </a:r>
            <a:r>
              <a:rPr lang="de-DE" sz="7200" dirty="0"/>
              <a:t>: </a:t>
            </a:r>
            <a:r>
              <a:rPr lang="de-DE" sz="7200" dirty="0" err="1"/>
              <a:t>collaborative</a:t>
            </a:r>
            <a:r>
              <a:rPr lang="de-DE" sz="7200" dirty="0"/>
              <a:t>, </a:t>
            </a:r>
            <a:r>
              <a:rPr lang="de-DE" sz="7200" dirty="0" err="1"/>
              <a:t>transdisciplinary</a:t>
            </a:r>
            <a:r>
              <a:rPr lang="de-DE" sz="7200" dirty="0"/>
              <a:t>, </a:t>
            </a:r>
            <a:r>
              <a:rPr lang="de-DE" sz="7200" dirty="0" err="1"/>
              <a:t>critical</a:t>
            </a:r>
            <a:r>
              <a:rPr lang="de-DE" sz="7200" dirty="0"/>
              <a:t>, </a:t>
            </a:r>
            <a:r>
              <a:rPr lang="de-DE" sz="7200" dirty="0" err="1"/>
              <a:t>learning</a:t>
            </a:r>
            <a:r>
              <a:rPr lang="de-DE" sz="7200" dirty="0"/>
              <a:t> </a:t>
            </a:r>
            <a:r>
              <a:rPr lang="de-DE" sz="7200" dirty="0" err="1"/>
              <a:t>to</a:t>
            </a:r>
            <a:r>
              <a:rPr lang="de-DE" sz="7200" dirty="0"/>
              <a:t> </a:t>
            </a:r>
            <a:r>
              <a:rPr lang="de-DE" sz="7200" dirty="0" err="1"/>
              <a:t>speak</a:t>
            </a:r>
            <a:r>
              <a:rPr lang="de-DE" sz="7200" dirty="0"/>
              <a:t> </a:t>
            </a:r>
            <a:r>
              <a:rPr lang="de-DE" sz="7200" dirty="0" err="1"/>
              <a:t>each</a:t>
            </a:r>
            <a:r>
              <a:rPr lang="de-DE" sz="7200" dirty="0"/>
              <a:t> </a:t>
            </a:r>
            <a:r>
              <a:rPr lang="de-DE" sz="7200" dirty="0" err="1"/>
              <a:t>others</a:t>
            </a:r>
            <a:r>
              <a:rPr lang="de-DE" sz="7200" dirty="0"/>
              <a:t>‘ </a:t>
            </a:r>
            <a:r>
              <a:rPr lang="de-DE" sz="7200" dirty="0" err="1"/>
              <a:t>language</a:t>
            </a:r>
            <a:r>
              <a:rPr lang="de-DE" sz="7200" dirty="0"/>
              <a:t> </a:t>
            </a:r>
          </a:p>
          <a:p>
            <a:endParaRPr lang="de-DE" sz="7200" dirty="0"/>
          </a:p>
          <a:p>
            <a:endParaRPr lang="de-DE" sz="7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39" y="2133600"/>
            <a:ext cx="2852745" cy="1905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539" y="4343400"/>
            <a:ext cx="285214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1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5800" y="628011"/>
            <a:ext cx="7772400" cy="438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err="1"/>
              <a:t>Recommendations</a:t>
            </a:r>
            <a:endParaRPr lang="de-DE" sz="4000" dirty="0"/>
          </a:p>
        </p:txBody>
      </p:sp>
      <p:sp>
        <p:nvSpPr>
          <p:cNvPr id="12" name="Rechteck 11"/>
          <p:cNvSpPr/>
          <p:nvPr/>
        </p:nvSpPr>
        <p:spPr>
          <a:xfrm>
            <a:off x="533400" y="1295400"/>
            <a:ext cx="82296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dirty="0"/>
              <a:t>RRI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meant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challenge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transform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definition</a:t>
            </a:r>
            <a:r>
              <a:rPr lang="de-DE" b="1" dirty="0"/>
              <a:t> of Academic Excellence</a:t>
            </a:r>
            <a:r>
              <a:rPr lang="de-DE" dirty="0"/>
              <a:t> – Public Engagement </a:t>
            </a:r>
            <a:r>
              <a:rPr lang="de-DE" dirty="0" err="1"/>
              <a:t>and</a:t>
            </a:r>
            <a:r>
              <a:rPr lang="de-DE" dirty="0"/>
              <a:t> Science Communication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enough</a:t>
            </a:r>
            <a:r>
              <a:rPr lang="de-DE" dirty="0"/>
              <a:t>!</a:t>
            </a:r>
          </a:p>
          <a:p>
            <a:pPr>
              <a:spcBef>
                <a:spcPct val="20000"/>
              </a:spcBef>
            </a:pPr>
            <a:endParaRPr lang="de-DE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r>
              <a:rPr lang="de-DE" dirty="0">
                <a:solidFill>
                  <a:prstClr val="black"/>
                </a:solidFill>
              </a:rPr>
              <a:t>In </a:t>
            </a:r>
            <a:r>
              <a:rPr lang="de-DE" dirty="0" err="1">
                <a:solidFill>
                  <a:prstClr val="black"/>
                </a:solidFill>
              </a:rPr>
              <a:t>order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to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embedd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Responsible</a:t>
            </a:r>
            <a:r>
              <a:rPr lang="de-DE" dirty="0">
                <a:solidFill>
                  <a:prstClr val="black"/>
                </a:solidFill>
              </a:rPr>
              <a:t> Research </a:t>
            </a:r>
            <a:r>
              <a:rPr lang="de-DE" dirty="0" err="1">
                <a:solidFill>
                  <a:prstClr val="black"/>
                </a:solidFill>
              </a:rPr>
              <a:t>we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need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to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develop</a:t>
            </a:r>
            <a:r>
              <a:rPr lang="de-DE" dirty="0">
                <a:solidFill>
                  <a:prstClr val="black"/>
                </a:solidFill>
              </a:rPr>
              <a:t> a </a:t>
            </a:r>
            <a:r>
              <a:rPr lang="de-DE" b="1" dirty="0">
                <a:solidFill>
                  <a:prstClr val="black"/>
                </a:solidFill>
              </a:rPr>
              <a:t>„DNA“ </a:t>
            </a:r>
            <a:r>
              <a:rPr lang="de-DE" dirty="0" err="1">
                <a:solidFill>
                  <a:prstClr val="black"/>
                </a:solidFill>
              </a:rPr>
              <a:t>for</a:t>
            </a:r>
            <a:r>
              <a:rPr lang="de-DE" dirty="0">
                <a:solidFill>
                  <a:prstClr val="black"/>
                </a:solidFill>
              </a:rPr>
              <a:t> RRI - </a:t>
            </a:r>
            <a:r>
              <a:rPr lang="de-DE" b="1" dirty="0" err="1">
                <a:solidFill>
                  <a:prstClr val="black"/>
                </a:solidFill>
              </a:rPr>
              <a:t>Practical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and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applicable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systemic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recommendations</a:t>
            </a:r>
            <a:r>
              <a:rPr lang="de-DE" dirty="0">
                <a:solidFill>
                  <a:prstClr val="black"/>
                </a:solidFill>
              </a:rPr>
              <a:t>, </a:t>
            </a:r>
            <a:r>
              <a:rPr lang="de-DE" dirty="0" err="1">
                <a:solidFill>
                  <a:prstClr val="black"/>
                </a:solidFill>
              </a:rPr>
              <a:t>applicable</a:t>
            </a:r>
            <a:r>
              <a:rPr lang="de-DE" dirty="0">
                <a:solidFill>
                  <a:prstClr val="black"/>
                </a:solidFill>
              </a:rPr>
              <a:t> in different </a:t>
            </a:r>
            <a:r>
              <a:rPr lang="de-DE" dirty="0" err="1">
                <a:solidFill>
                  <a:prstClr val="black"/>
                </a:solidFill>
              </a:rPr>
              <a:t>contexts</a:t>
            </a:r>
            <a:r>
              <a:rPr lang="de-DE" dirty="0">
                <a:solidFill>
                  <a:prstClr val="black"/>
                </a:solidFill>
              </a:rPr>
              <a:t>.</a:t>
            </a:r>
            <a:br>
              <a:rPr lang="de-DE" b="1" dirty="0">
                <a:solidFill>
                  <a:prstClr val="black"/>
                </a:solidFill>
              </a:rPr>
            </a:br>
            <a:endParaRPr lang="de-DE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de-DE" dirty="0">
                <a:solidFill>
                  <a:prstClr val="black"/>
                </a:solidFill>
              </a:rPr>
              <a:t>The </a:t>
            </a:r>
            <a:r>
              <a:rPr lang="de-DE" dirty="0" err="1">
                <a:solidFill>
                  <a:prstClr val="black"/>
                </a:solidFill>
              </a:rPr>
              <a:t>implementation</a:t>
            </a:r>
            <a:r>
              <a:rPr lang="de-DE" dirty="0">
                <a:solidFill>
                  <a:prstClr val="black"/>
                </a:solidFill>
              </a:rPr>
              <a:t> of RRI </a:t>
            </a:r>
            <a:r>
              <a:rPr lang="de-DE" dirty="0" err="1">
                <a:solidFill>
                  <a:prstClr val="black"/>
                </a:solidFill>
              </a:rPr>
              <a:t>needs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to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be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based</a:t>
            </a:r>
            <a:r>
              <a:rPr lang="de-DE" dirty="0">
                <a:solidFill>
                  <a:prstClr val="black"/>
                </a:solidFill>
              </a:rPr>
              <a:t> on an </a:t>
            </a:r>
            <a:r>
              <a:rPr lang="de-DE" b="1" dirty="0" err="1">
                <a:solidFill>
                  <a:prstClr val="black"/>
                </a:solidFill>
              </a:rPr>
              <a:t>understanding</a:t>
            </a:r>
            <a:r>
              <a:rPr lang="de-DE" b="1" dirty="0">
                <a:solidFill>
                  <a:prstClr val="black"/>
                </a:solidFill>
              </a:rPr>
              <a:t> of </a:t>
            </a:r>
            <a:r>
              <a:rPr lang="de-DE" b="1" dirty="0" err="1">
                <a:solidFill>
                  <a:prstClr val="black"/>
                </a:solidFill>
              </a:rPr>
              <a:t>academic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ways</a:t>
            </a:r>
            <a:r>
              <a:rPr lang="de-DE" b="1" dirty="0">
                <a:solidFill>
                  <a:prstClr val="black"/>
                </a:solidFill>
              </a:rPr>
              <a:t> of </a:t>
            </a:r>
            <a:r>
              <a:rPr lang="de-DE" b="1" dirty="0" err="1">
                <a:solidFill>
                  <a:prstClr val="black"/>
                </a:solidFill>
              </a:rPr>
              <a:t>thinking</a:t>
            </a:r>
            <a:r>
              <a:rPr lang="de-DE" b="1" dirty="0">
                <a:solidFill>
                  <a:prstClr val="black"/>
                </a:solidFill>
              </a:rPr>
              <a:t>. </a:t>
            </a:r>
            <a:r>
              <a:rPr lang="de-DE" dirty="0">
                <a:solidFill>
                  <a:prstClr val="black"/>
                </a:solidFill>
              </a:rPr>
              <a:t>The </a:t>
            </a:r>
            <a:r>
              <a:rPr lang="de-DE" dirty="0" err="1">
                <a:solidFill>
                  <a:prstClr val="black"/>
                </a:solidFill>
              </a:rPr>
              <a:t>concept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should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be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tested</a:t>
            </a:r>
            <a:r>
              <a:rPr lang="de-DE" b="1" dirty="0">
                <a:solidFill>
                  <a:prstClr val="black"/>
                </a:solidFill>
              </a:rPr>
              <a:t> in real </a:t>
            </a:r>
            <a:r>
              <a:rPr lang="de-DE" b="1" dirty="0" err="1">
                <a:solidFill>
                  <a:prstClr val="black"/>
                </a:solidFill>
              </a:rPr>
              <a:t>academic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environments</a:t>
            </a:r>
            <a:r>
              <a:rPr lang="de-DE" b="1" dirty="0">
                <a:solidFill>
                  <a:prstClr val="black"/>
                </a:solidFill>
              </a:rPr>
              <a:t>,</a:t>
            </a:r>
            <a:r>
              <a:rPr lang="de-DE" dirty="0">
                <a:solidFill>
                  <a:prstClr val="black"/>
                </a:solidFill>
              </a:rPr>
              <a:t> but also in </a:t>
            </a:r>
            <a:r>
              <a:rPr lang="de-DE" b="1" dirty="0">
                <a:solidFill>
                  <a:prstClr val="black"/>
                </a:solidFill>
              </a:rPr>
              <a:t>non-</a:t>
            </a:r>
            <a:r>
              <a:rPr lang="de-DE" b="1" dirty="0" err="1">
                <a:solidFill>
                  <a:prstClr val="black"/>
                </a:solidFill>
              </a:rPr>
              <a:t>academic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contexts</a:t>
            </a:r>
            <a:r>
              <a:rPr lang="de-DE" dirty="0">
                <a:solidFill>
                  <a:prstClr val="black"/>
                </a:solidFill>
              </a:rPr>
              <a:t>, </a:t>
            </a:r>
            <a:r>
              <a:rPr lang="de-DE" dirty="0" err="1">
                <a:solidFill>
                  <a:prstClr val="black"/>
                </a:solidFill>
              </a:rPr>
              <a:t>including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society</a:t>
            </a:r>
            <a:r>
              <a:rPr lang="de-DE" dirty="0">
                <a:solidFill>
                  <a:prstClr val="black"/>
                </a:solidFill>
              </a:rPr>
              <a:t>!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383661"/>
            <a:ext cx="2811394" cy="15817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818" y="4395385"/>
            <a:ext cx="2241920" cy="15700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54" y="4395385"/>
            <a:ext cx="2335763" cy="15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4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323" y="805107"/>
            <a:ext cx="582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NUCLEUS </a:t>
            </a:r>
            <a:r>
              <a:rPr kumimoji="0" lang="de-DE" sz="4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Consortium</a:t>
            </a:r>
            <a:endParaRPr kumimoji="0" lang="en-GB" sz="4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3" descr="C:\Users\RY\Robin's NUCLEUS Files\Images\NUCLEUS Photos\Pictures Opening Conference Cleves 2015\20151002_150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457" y="2154343"/>
            <a:ext cx="2526932" cy="14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8"/>
          <p:cNvSpPr txBox="1">
            <a:spLocks/>
          </p:cNvSpPr>
          <p:nvPr/>
        </p:nvSpPr>
        <p:spPr>
          <a:xfrm>
            <a:off x="5943600" y="3657600"/>
            <a:ext cx="2743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Lead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Prof. Alexander Gerber a.gerber@nucleus-project.eu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Manager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Annette Klinkert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a.klinkert@nucleus-project.eu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Dissemination Officer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Robin Yee r.yee@nucleus-project.eu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Officer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Linda van Dijk l.vandijk@nucleus-project.eu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859F7-8874-4332-A9A5-EBFDD51BB2A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C:\Users\RY\sciebo\NUCLEUS Personal Sciebo\Consortium_flags_2-c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5486400" cy="32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5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608" y="2057400"/>
            <a:ext cx="499351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/>
              <a:t>Find </a:t>
            </a:r>
            <a:r>
              <a:rPr lang="de-DE" dirty="0" err="1"/>
              <a:t>us</a:t>
            </a:r>
            <a:r>
              <a:rPr lang="de-DE" dirty="0"/>
              <a:t> online!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 descr="C:\Users\RY\Robin's NUCLEUS Files\Images\South Africa\Robin\For Project\P1010343- vertical 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6" y="1608749"/>
            <a:ext cx="280234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20" y="417195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.twimg.com/Twitter_logo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20" y="4933950"/>
            <a:ext cx="457200" cy="3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41520" y="4834050"/>
            <a:ext cx="40386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http://twitter.com/NucleusRRI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41520" y="4171950"/>
            <a:ext cx="4419600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http://www.facebook.com/NucleusRRI</a:t>
            </a:r>
          </a:p>
        </p:txBody>
      </p:sp>
      <p:pic>
        <p:nvPicPr>
          <p:cNvPr id="1029" name="Picture 5" descr="C:\Users\RY\sciebo\NUCLEUS Management Shared Folder\WP 2 External Communication and Dissemination\Image Resources\Official Logos\Nucleus\Nucleus_Logo_Version_2\2_RGB\nucle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85371"/>
            <a:ext cx="548640" cy="5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41520" y="3429000"/>
            <a:ext cx="4419600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http://nucleus-project.eu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859F7-8874-4332-A9A5-EBFDD51BB2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6193948"/>
            <a:ext cx="4907705" cy="65232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4887" y="6173433"/>
            <a:ext cx="64623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4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Bildschirmpräsentation (4:3)</PresentationFormat>
  <Paragraphs>59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1_Office Theme</vt:lpstr>
      <vt:lpstr> NUCLEUS  New Understanding of Communication, Learning and Engagement in Universities and Scientific Institutions</vt:lpstr>
      <vt:lpstr>Biggest Success: NUCLEUS Approach</vt:lpstr>
      <vt:lpstr>PowerPoint-Präsentation</vt:lpstr>
      <vt:lpstr>PowerPoint-Präsentation</vt:lpstr>
      <vt:lpstr>PowerPoint-Präsentation</vt:lpstr>
      <vt:lpstr>PowerPoint-Präsentation</vt:lpstr>
    </vt:vector>
  </TitlesOfParts>
  <Company>Hochschule Rhein-Waal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</dc:creator>
  <cp:lastModifiedBy>Annette Klinkert</cp:lastModifiedBy>
  <cp:revision>85</cp:revision>
  <dcterms:created xsi:type="dcterms:W3CDTF">2016-02-18T09:48:11Z</dcterms:created>
  <dcterms:modified xsi:type="dcterms:W3CDTF">2016-06-09T08:12:57Z</dcterms:modified>
</cp:coreProperties>
</file>