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Lst>
  <p:notesMasterIdLst>
    <p:notesMasterId r:id="rId25"/>
  </p:notesMasterIdLst>
  <p:handoutMasterIdLst>
    <p:handoutMasterId r:id="rId26"/>
  </p:handoutMasterIdLst>
  <p:sldIdLst>
    <p:sldId id="284" r:id="rId2"/>
    <p:sldId id="283" r:id="rId3"/>
    <p:sldId id="285" r:id="rId4"/>
    <p:sldId id="286" r:id="rId5"/>
    <p:sldId id="287" r:id="rId6"/>
    <p:sldId id="291" r:id="rId7"/>
    <p:sldId id="288" r:id="rId8"/>
    <p:sldId id="289" r:id="rId9"/>
    <p:sldId id="292" r:id="rId10"/>
    <p:sldId id="293" r:id="rId11"/>
    <p:sldId id="295" r:id="rId12"/>
    <p:sldId id="297" r:id="rId13"/>
    <p:sldId id="300" r:id="rId14"/>
    <p:sldId id="298" r:id="rId15"/>
    <p:sldId id="301" r:id="rId16"/>
    <p:sldId id="294" r:id="rId17"/>
    <p:sldId id="299" r:id="rId18"/>
    <p:sldId id="302" r:id="rId19"/>
    <p:sldId id="303" r:id="rId20"/>
    <p:sldId id="304" r:id="rId21"/>
    <p:sldId id="290" r:id="rId22"/>
    <p:sldId id="305"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920026"/>
    <a:srgbClr val="7C0C17"/>
    <a:srgbClr val="048390"/>
    <a:srgbClr val="00409D"/>
    <a:srgbClr val="480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7" autoAdjust="0"/>
    <p:restoredTop sz="94630" autoAdjust="0"/>
  </p:normalViewPr>
  <p:slideViewPr>
    <p:cSldViewPr snapToGrid="0" showGuides="1">
      <p:cViewPr varScale="1">
        <p:scale>
          <a:sx n="98" d="100"/>
          <a:sy n="98" d="100"/>
        </p:scale>
        <p:origin x="-288" y="-104"/>
      </p:cViewPr>
      <p:guideLst>
        <p:guide orient="horz" pos="936"/>
        <p:guide orient="horz" pos="391"/>
        <p:guide orient="horz" pos="3975"/>
        <p:guide orient="horz" pos="1030"/>
        <p:guide pos="7312"/>
        <p:guide pos="37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8F9E11-F642-4BF2-B4DC-AF7D35EA7551}" type="datetimeFigureOut">
              <a:rPr lang="en-GB" smtClean="0"/>
              <a:t>13/6/17</a:t>
            </a:fld>
            <a:endParaRPr lang="en-GB"/>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371A3-64EC-4735-8565-D99D78279674}" type="slidenum">
              <a:rPr lang="en-GB" smtClean="0"/>
              <a:t>‹#›</a:t>
            </a:fld>
            <a:endParaRPr lang="en-GB"/>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13/6/17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286065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 long time, these</a:t>
            </a:r>
            <a:r>
              <a:rPr lang="en-US" baseline="0" dirty="0" smtClean="0"/>
              <a:t> differences have been used to explain differences found in other areas – including cognitive and intellectual differences. *Boys are better at math’, ‘girls are nurturing’</a:t>
            </a:r>
            <a:endParaRPr lang="en-US" dirty="0" smtClean="0"/>
          </a:p>
          <a:p>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24113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talk about the effect of the biological sex on the way we interact with our surroundings, it is more reasonable to talk about</a:t>
            </a:r>
            <a:r>
              <a:rPr lang="en-US" baseline="0" dirty="0" smtClean="0"/>
              <a:t> cultural sex or gender – gender is a stronger factor in our interactions with the world than whether we have two X chromosomes or an X and a Y</a:t>
            </a: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t>4</a:t>
            </a:fld>
            <a:endParaRPr lang="en-GB"/>
          </a:p>
        </p:txBody>
      </p:sp>
    </p:spTree>
    <p:extLst>
      <p:ext uri="{BB962C8B-B14F-4D97-AF65-F5344CB8AC3E}">
        <p14:creationId xmlns:p14="http://schemas.microsoft.com/office/powerpoint/2010/main" val="121524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 how individuals do their gender, we might find that the average female person does</a:t>
            </a:r>
            <a:r>
              <a:rPr lang="en-US" baseline="0" dirty="0" smtClean="0"/>
              <a:t> their gender in a way that is </a:t>
            </a:r>
            <a:r>
              <a:rPr lang="en-US" baseline="0" dirty="0" err="1" smtClean="0"/>
              <a:t>recognisably</a:t>
            </a:r>
            <a:r>
              <a:rPr lang="en-US" baseline="0" dirty="0" smtClean="0"/>
              <a:t> feminine, and the average male person does their gender in a way that is </a:t>
            </a:r>
            <a:r>
              <a:rPr lang="en-US" baseline="0" dirty="0" err="1" smtClean="0"/>
              <a:t>recogniseably</a:t>
            </a:r>
            <a:r>
              <a:rPr lang="en-US" baseline="0" dirty="0" smtClean="0"/>
              <a:t> masculine, but we should also acknowledge the many ways of doing gender that overlap</a:t>
            </a: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263396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Hegemonic:</a:t>
            </a:r>
            <a:r>
              <a:rPr lang="en-US" baseline="0" dirty="0" smtClean="0"/>
              <a:t> Ruling or dominant in a social context. Boys performed in dominant and assertive ways towards each other and the girls. The environment (including staff) afforded certain ways of performing gender and constrained others, based on biological bodies.</a:t>
            </a:r>
          </a:p>
          <a:p>
            <a:r>
              <a:rPr lang="en-US" baseline="0" dirty="0" smtClean="0"/>
              <a:t>Ethnicity was a strong factor here - </a:t>
            </a:r>
            <a:r>
              <a:rPr lang="en-US" baseline="0" dirty="0" err="1" smtClean="0"/>
              <a:t>intersectionality</a:t>
            </a: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367223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treating people of one sex as inherently different; trading one’s status as an equitable group member for membership in the group. We should also think about how  to represent all genders equally in the images and texts in the science centre</a:t>
            </a: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t>14</a:t>
            </a:fld>
            <a:endParaRPr lang="en-GB"/>
          </a:p>
        </p:txBody>
      </p:sp>
    </p:spTree>
    <p:extLst>
      <p:ext uri="{BB962C8B-B14F-4D97-AF65-F5344CB8AC3E}">
        <p14:creationId xmlns:p14="http://schemas.microsoft.com/office/powerpoint/2010/main" val="413332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Hegemonic:</a:t>
            </a:r>
            <a:r>
              <a:rPr lang="en-US" baseline="0" dirty="0" smtClean="0"/>
              <a:t> Ruling or dominant in a social context. Boys performed in dominant and assertive ways towards each other and the girls. The environment (including staff) afforded certain ways of performing gender and constrained others, based on biological bodies.</a:t>
            </a:r>
          </a:p>
          <a:p>
            <a:r>
              <a:rPr lang="en-US" baseline="0" dirty="0" smtClean="0"/>
              <a:t>Ethnicity was a strong factor here - </a:t>
            </a:r>
            <a:r>
              <a:rPr lang="en-US" baseline="0" dirty="0" err="1" smtClean="0"/>
              <a:t>intersectionality</a:t>
            </a: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t>18</a:t>
            </a:fld>
            <a:endParaRPr lang="en-GB"/>
          </a:p>
        </p:txBody>
      </p:sp>
    </p:spTree>
    <p:extLst>
      <p:ext uri="{BB962C8B-B14F-4D97-AF65-F5344CB8AC3E}">
        <p14:creationId xmlns:p14="http://schemas.microsoft.com/office/powerpoint/2010/main" val="367223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Hegemonic:</a:t>
            </a:r>
            <a:r>
              <a:rPr lang="en-US" baseline="0" dirty="0" smtClean="0"/>
              <a:t> Ruling or dominant in a social context. Boys performed in dominant and assertive ways towards each other and the girls. The environment (including staff) afforded certain ways of performing gender and constrained others, based on biological bodies.</a:t>
            </a:r>
          </a:p>
          <a:p>
            <a:r>
              <a:rPr lang="en-US" baseline="0" dirty="0" smtClean="0"/>
              <a:t>Ethnicity was a strong factor here - </a:t>
            </a:r>
            <a:r>
              <a:rPr lang="en-US" baseline="0" dirty="0" err="1" smtClean="0"/>
              <a:t>intersectionality</a:t>
            </a: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t>22</a:t>
            </a:fld>
            <a:endParaRPr lang="en-GB"/>
          </a:p>
        </p:txBody>
      </p:sp>
    </p:spTree>
    <p:extLst>
      <p:ext uri="{BB962C8B-B14F-4D97-AF65-F5344CB8AC3E}">
        <p14:creationId xmlns:p14="http://schemas.microsoft.com/office/powerpoint/2010/main" val="3672236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Hegemonic:</a:t>
            </a:r>
            <a:r>
              <a:rPr lang="en-US" baseline="0" dirty="0" smtClean="0"/>
              <a:t> Ruling or dominant in a social context. Boys performed in dominant and assertive ways towards each other and the girls. The environment (including staff) afforded certain ways of performing gender and constrained others, based on biological bodies.</a:t>
            </a:r>
          </a:p>
          <a:p>
            <a:r>
              <a:rPr lang="en-US" baseline="0" dirty="0" smtClean="0"/>
              <a:t>Ethnicity was a strong factor here - </a:t>
            </a:r>
            <a:r>
              <a:rPr lang="en-US" baseline="0" dirty="0" err="1" smtClean="0"/>
              <a:t>intersectionality</a:t>
            </a: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t>23</a:t>
            </a:fld>
            <a:endParaRPr lang="en-GB"/>
          </a:p>
        </p:txBody>
      </p:sp>
    </p:spTree>
    <p:extLst>
      <p:ext uri="{BB962C8B-B14F-4D97-AF65-F5344CB8AC3E}">
        <p14:creationId xmlns:p14="http://schemas.microsoft.com/office/powerpoint/2010/main" val="3672236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image.ku.dk/lightbox/211/13407586855728741badb20/" TargetMode="External"/><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Master" Target="../slideMasters/slideMaster1.xml"/><Relationship Id="rId2" Type="http://schemas.openxmlformats.org/officeDocument/2006/relationships/hyperlink" Target="http://www.designguide.ku.dk/ku/skabeloner/powerpoint/praesentatione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mage large left">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en-GB" dirty="0"/>
              <a:t> Click icon to insert image</a:t>
            </a:r>
          </a:p>
        </p:txBody>
      </p:sp>
      <p:sp>
        <p:nvSpPr>
          <p:cNvPr id="2" name="Titel 2"/>
          <p:cNvSpPr>
            <a:spLocks noGrp="1"/>
          </p:cNvSpPr>
          <p:nvPr>
            <p:ph type="ctrTitle" hasCustomPrompt="1"/>
          </p:nvPr>
        </p:nvSpPr>
        <p:spPr>
          <a:xfrm>
            <a:off x="0" y="691815"/>
            <a:ext cx="5959476" cy="5474035"/>
          </a:xfrm>
          <a:blipFill>
            <a:blip r:embed="rId3" cstate="print">
              <a:extLst>
                <a:ext uri="{28A0092B-C50C-407E-A947-70E740481C1C}">
                  <a14:useLocalDpi xmlns:a14="http://schemas.microsoft.com/office/drawing/2010/main"/>
                </a:ext>
              </a:extLst>
            </a:blip>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GB" dirty="0"/>
              <a:t>master</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r>
              <a:rPr lang="da-DK" smtClean="0"/>
              <a:t>Introduktion til Universitetspædagogik</a:t>
            </a:r>
            <a:endParaRPr lang="en-GB"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r>
              <a:rPr lang="en-GB" smtClean="0"/>
              <a:t>Institut for Naturfagenes Didaktik</a:t>
            </a:r>
            <a:endParaRPr lang="en-GB"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382908181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4" y="620712"/>
            <a:ext cx="11012486" cy="865187"/>
          </a:xfrm>
        </p:spPr>
        <p:txBody>
          <a:bodyPr/>
          <a:lstStyle/>
          <a:p>
            <a:r>
              <a:rPr lang="en-GB" dirty="0"/>
              <a:t>Click to add title</a:t>
            </a:r>
          </a:p>
        </p:txBody>
      </p:sp>
      <p:sp>
        <p:nvSpPr>
          <p:cNvPr id="5" name="Pladsholder til dato 4"/>
          <p:cNvSpPr>
            <a:spLocks noGrp="1"/>
          </p:cNvSpPr>
          <p:nvPr>
            <p:ph type="dt" sz="half" idx="10"/>
          </p:nvPr>
        </p:nvSpPr>
        <p:spPr/>
        <p:txBody>
          <a:bodyPr/>
          <a:lstStyle/>
          <a:p>
            <a:r>
              <a:rPr lang="da-DK" smtClean="0"/>
              <a:t>Introduktion til Universitetspædagogik</a:t>
            </a:r>
            <a:endParaRPr lang="en-GB" dirty="0"/>
          </a:p>
        </p:txBody>
      </p:sp>
      <p:sp>
        <p:nvSpPr>
          <p:cNvPr id="6" name="Pladsholder til sidefod 5"/>
          <p:cNvSpPr>
            <a:spLocks noGrp="1"/>
          </p:cNvSpPr>
          <p:nvPr>
            <p:ph type="ftr" sz="quarter" idx="11"/>
          </p:nvPr>
        </p:nvSpPr>
        <p:spPr/>
        <p:txBody>
          <a:bodyPr/>
          <a:lstStyle/>
          <a:p>
            <a:r>
              <a:rPr lang="en-GB" smtClean="0"/>
              <a:t>Institut for Naturfagenes Didaktik</a:t>
            </a:r>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ext label right and imag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en-GB" dirty="0"/>
              <a:t>Click icon to insert image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pPr lvl="0"/>
            <a:r>
              <a:rPr lang="en-GB" dirty="0"/>
              <a:t>Click to add text</a:t>
            </a:r>
          </a:p>
        </p:txBody>
      </p:sp>
      <p:sp>
        <p:nvSpPr>
          <p:cNvPr id="4" name="Pladsholder til dato 3"/>
          <p:cNvSpPr>
            <a:spLocks noGrp="1"/>
          </p:cNvSpPr>
          <p:nvPr>
            <p:ph type="dt" sz="half" idx="10"/>
          </p:nvPr>
        </p:nvSpPr>
        <p:spPr/>
        <p:txBody>
          <a:bodyPr/>
          <a:lstStyle/>
          <a:p>
            <a:r>
              <a:rPr lang="da-DK" smtClean="0"/>
              <a:t>Introduktion til Universitetspædagogik</a:t>
            </a:r>
            <a:endParaRPr lang="en-GB" dirty="0"/>
          </a:p>
        </p:txBody>
      </p:sp>
      <p:sp>
        <p:nvSpPr>
          <p:cNvPr id="5" name="Pladsholder til sidefod 4"/>
          <p:cNvSpPr>
            <a:spLocks noGrp="1"/>
          </p:cNvSpPr>
          <p:nvPr>
            <p:ph type="ftr" sz="quarter" idx="11"/>
          </p:nvPr>
        </p:nvSpPr>
        <p:spPr/>
        <p:txBody>
          <a:bodyPr/>
          <a:lstStyle/>
          <a:p>
            <a:r>
              <a:rPr lang="en-GB" smtClean="0"/>
              <a:t>Institut for Naturfagenes Didaktik</a:t>
            </a:r>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en-GB" dirty="0"/>
              <a:t>Click icon to insert image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pPr lvl="0"/>
            <a:r>
              <a:rPr lang="en-GB" dirty="0"/>
              <a:t>Click to add text</a:t>
            </a:r>
            <a:br>
              <a:rPr lang="en-GB" dirty="0"/>
            </a:br>
            <a:r>
              <a:rPr lang="en-GB" sz="2400" spc="100" dirty="0">
                <a:solidFill>
                  <a:schemeClr val="bg1"/>
                </a:solidFill>
                <a:latin typeface="+mj-lt"/>
                <a:cs typeface="Microsoft New Tai Lue"/>
              </a:rPr>
              <a:t/>
            </a:r>
            <a:br>
              <a:rPr lang="en-GB" sz="2400" spc="100" dirty="0">
                <a:solidFill>
                  <a:schemeClr val="bg1"/>
                </a:solidFill>
                <a:latin typeface="+mj-lt"/>
                <a:cs typeface="Microsoft New Tai Lue"/>
              </a:rPr>
            </a:br>
            <a:r>
              <a:rPr lang="en-GB" dirty="0"/>
              <a:t> </a:t>
            </a:r>
          </a:p>
        </p:txBody>
      </p:sp>
      <p:sp>
        <p:nvSpPr>
          <p:cNvPr id="4" name="Pladsholder til dato 3"/>
          <p:cNvSpPr>
            <a:spLocks noGrp="1"/>
          </p:cNvSpPr>
          <p:nvPr>
            <p:ph type="dt" sz="half" idx="10"/>
          </p:nvPr>
        </p:nvSpPr>
        <p:spPr/>
        <p:txBody>
          <a:bodyPr/>
          <a:lstStyle/>
          <a:p>
            <a:r>
              <a:rPr lang="da-DK" smtClean="0"/>
              <a:t>Introduktion til Universitetspædagogik</a:t>
            </a:r>
            <a:endParaRPr lang="en-GB" dirty="0"/>
          </a:p>
        </p:txBody>
      </p:sp>
      <p:sp>
        <p:nvSpPr>
          <p:cNvPr id="5" name="Pladsholder til sidefod 4"/>
          <p:cNvSpPr>
            <a:spLocks noGrp="1"/>
          </p:cNvSpPr>
          <p:nvPr>
            <p:ph type="ftr" sz="quarter" idx="11"/>
          </p:nvPr>
        </p:nvSpPr>
        <p:spPr/>
        <p:txBody>
          <a:bodyPr/>
          <a:lstStyle/>
          <a:p>
            <a:r>
              <a:rPr lang="en-GB" smtClean="0"/>
              <a:t>Institut for Naturfagenes Didaktik</a:t>
            </a:r>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label righ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en-GB" dirty="0"/>
              <a:t>Click icon to insert image  </a:t>
            </a:r>
          </a:p>
        </p:txBody>
      </p:sp>
      <p:sp>
        <p:nvSpPr>
          <p:cNvPr id="4" name="Pladsholder til dato 3"/>
          <p:cNvSpPr>
            <a:spLocks noGrp="1"/>
          </p:cNvSpPr>
          <p:nvPr>
            <p:ph type="dt" sz="half" idx="10"/>
          </p:nvPr>
        </p:nvSpPr>
        <p:spPr/>
        <p:txBody>
          <a:bodyPr/>
          <a:lstStyle/>
          <a:p>
            <a:r>
              <a:rPr lang="da-DK" smtClean="0"/>
              <a:t>Introduktion til Universitetspædagogik</a:t>
            </a:r>
            <a:endParaRPr lang="en-GB" dirty="0"/>
          </a:p>
        </p:txBody>
      </p:sp>
      <p:sp>
        <p:nvSpPr>
          <p:cNvPr id="5" name="Pladsholder til sidefod 4"/>
          <p:cNvSpPr>
            <a:spLocks noGrp="1"/>
          </p:cNvSpPr>
          <p:nvPr>
            <p:ph type="ftr" sz="quarter" idx="11"/>
          </p:nvPr>
        </p:nvSpPr>
        <p:spPr/>
        <p:txBody>
          <a:bodyPr/>
          <a:lstStyle/>
          <a:p>
            <a:r>
              <a:rPr lang="en-GB" smtClean="0"/>
              <a:t>Institut for Naturfagenes Didaktik</a:t>
            </a:r>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baseline="0">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en-GB" dirty="0"/>
              <a:t> Click icon to insert image</a:t>
            </a:r>
          </a:p>
        </p:txBody>
      </p:sp>
      <p:sp>
        <p:nvSpPr>
          <p:cNvPr id="4" name="Pladsholder til dato 3"/>
          <p:cNvSpPr>
            <a:spLocks noGrp="1"/>
          </p:cNvSpPr>
          <p:nvPr>
            <p:ph type="dt" sz="half" idx="10"/>
          </p:nvPr>
        </p:nvSpPr>
        <p:spPr/>
        <p:txBody>
          <a:bodyPr/>
          <a:lstStyle/>
          <a:p>
            <a:r>
              <a:rPr lang="da-DK" smtClean="0"/>
              <a:t>Introduktion til Universitetspædagogik</a:t>
            </a:r>
            <a:endParaRPr lang="en-GB" dirty="0"/>
          </a:p>
        </p:txBody>
      </p:sp>
      <p:sp>
        <p:nvSpPr>
          <p:cNvPr id="5" name="Pladsholder til sidefod 4"/>
          <p:cNvSpPr>
            <a:spLocks noGrp="1"/>
          </p:cNvSpPr>
          <p:nvPr>
            <p:ph type="ftr" sz="quarter" idx="11"/>
          </p:nvPr>
        </p:nvSpPr>
        <p:spPr/>
        <p:txBody>
          <a:bodyPr/>
          <a:lstStyle/>
          <a:p>
            <a:r>
              <a:rPr lang="en-GB" smtClean="0"/>
              <a:t>Institut for Naturfagenes Didaktik</a:t>
            </a:r>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baseline="0">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en-GB" dirty="0"/>
              <a:t> 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ital bullet list ">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smtClean="0"/>
              <a:t>Introduktion til Universitetspædagogik</a:t>
            </a:r>
            <a:endParaRPr lang="en-GB" dirty="0"/>
          </a:p>
        </p:txBody>
      </p:sp>
      <p:sp>
        <p:nvSpPr>
          <p:cNvPr id="5" name="Pladsholder til sidefod 4"/>
          <p:cNvSpPr>
            <a:spLocks noGrp="1"/>
          </p:cNvSpPr>
          <p:nvPr>
            <p:ph type="ftr" sz="quarter" idx="11"/>
          </p:nvPr>
        </p:nvSpPr>
        <p:spPr/>
        <p:txBody>
          <a:bodyPr/>
          <a:lstStyle/>
          <a:p>
            <a:r>
              <a:rPr lang="en-GB" smtClean="0"/>
              <a:t>Institut for Naturfagenes Didaktik</a:t>
            </a:r>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en-GB" sz="15000" b="1" dirty="0">
                <a:solidFill>
                  <a:schemeClr val="bg1"/>
                </a:solidFill>
              </a:rPr>
              <a:t>”</a:t>
            </a:r>
          </a:p>
        </p:txBody>
      </p:sp>
      <p:sp>
        <p:nvSpPr>
          <p:cNvPr id="4" name="Pladsholder til dato 3"/>
          <p:cNvSpPr>
            <a:spLocks noGrp="1"/>
          </p:cNvSpPr>
          <p:nvPr>
            <p:ph type="dt" sz="half" idx="10"/>
          </p:nvPr>
        </p:nvSpPr>
        <p:spPr/>
        <p:txBody>
          <a:bodyPr/>
          <a:lstStyle/>
          <a:p>
            <a:r>
              <a:rPr lang="da-DK" smtClean="0"/>
              <a:t>Introduktion til Universitetspædagogik</a:t>
            </a:r>
            <a:endParaRPr lang="en-GB" dirty="0"/>
          </a:p>
        </p:txBody>
      </p:sp>
      <p:sp>
        <p:nvSpPr>
          <p:cNvPr id="5" name="Pladsholder til sidefod 4"/>
          <p:cNvSpPr>
            <a:spLocks noGrp="1"/>
          </p:cNvSpPr>
          <p:nvPr>
            <p:ph type="ftr" sz="quarter" idx="11"/>
          </p:nvPr>
        </p:nvSpPr>
        <p:spPr/>
        <p:txBody>
          <a:bodyPr/>
          <a:lstStyle/>
          <a:p>
            <a:r>
              <a:rPr lang="en-GB" smtClean="0"/>
              <a:t>Institut for Naturfagenes Didaktik</a:t>
            </a:r>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en-GB" dirty="0"/>
              <a:t>Click to add text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dirty="0"/>
              <a:t>Name, source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mirrored texts">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smtClean="0"/>
              <a:t>Introduktion til Universitetspædagogik</a:t>
            </a:r>
            <a:endParaRPr lang="en-GB" dirty="0"/>
          </a:p>
        </p:txBody>
      </p:sp>
      <p:sp>
        <p:nvSpPr>
          <p:cNvPr id="5" name="Pladsholder til sidefod 4"/>
          <p:cNvSpPr>
            <a:spLocks noGrp="1"/>
          </p:cNvSpPr>
          <p:nvPr>
            <p:ph type="ftr" sz="quarter" idx="11"/>
          </p:nvPr>
        </p:nvSpPr>
        <p:spPr/>
        <p:txBody>
          <a:bodyPr/>
          <a:lstStyle/>
          <a:p>
            <a:r>
              <a:rPr lang="en-GB" smtClean="0"/>
              <a:t>Institut for Naturfagenes Didaktik</a:t>
            </a:r>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en-GB" dirty="0"/>
              <a:t>Click to add text</a:t>
            </a:r>
          </a:p>
          <a:p>
            <a:pPr lvl="1"/>
            <a:r>
              <a:rPr lang="en-GB" dirty="0"/>
              <a:t>2</a:t>
            </a:r>
          </a:p>
          <a:p>
            <a:pPr lvl="2"/>
            <a:r>
              <a:rPr lang="en-GB" dirty="0"/>
              <a:t>3</a:t>
            </a:r>
          </a:p>
          <a:p>
            <a:pPr lvl="3"/>
            <a:r>
              <a:rPr lang="en-GB" dirty="0"/>
              <a:t>4</a:t>
            </a:r>
          </a:p>
          <a:p>
            <a:pPr lvl="4"/>
            <a:r>
              <a:rPr lang="en-GB" dirty="0"/>
              <a:t>5</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r>
              <a:rPr lang="en-GB" dirty="0"/>
              <a:t>Click to add title</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ing ">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smtClean="0"/>
              <a:t>Introduktion til Universitetspædagogik</a:t>
            </a:r>
            <a:endParaRPr lang="en-GB" dirty="0"/>
          </a:p>
        </p:txBody>
      </p:sp>
      <p:sp>
        <p:nvSpPr>
          <p:cNvPr id="5" name="Pladsholder til sidefod 4"/>
          <p:cNvSpPr>
            <a:spLocks noGrp="1"/>
          </p:cNvSpPr>
          <p:nvPr>
            <p:ph type="ftr" sz="quarter" idx="11"/>
          </p:nvPr>
        </p:nvSpPr>
        <p:spPr/>
        <p:txBody>
          <a:bodyPr/>
          <a:lstStyle/>
          <a:p>
            <a:r>
              <a:rPr lang="en-GB" smtClean="0"/>
              <a:t>Institut for Naturfagenes Didaktik</a:t>
            </a:r>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r>
              <a:rPr lang="en-GB" dirty="0"/>
              <a:t>Click to add title</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a:t>Click to add title</a:t>
            </a:r>
          </a:p>
        </p:txBody>
      </p:sp>
      <p:sp>
        <p:nvSpPr>
          <p:cNvPr id="3" name="Pladsholder til dato 2"/>
          <p:cNvSpPr>
            <a:spLocks noGrp="1"/>
          </p:cNvSpPr>
          <p:nvPr>
            <p:ph type="dt" sz="half" idx="10"/>
          </p:nvPr>
        </p:nvSpPr>
        <p:spPr/>
        <p:txBody>
          <a:bodyPr/>
          <a:lstStyle/>
          <a:p>
            <a:r>
              <a:rPr lang="da-DK" smtClean="0"/>
              <a:t>Introduktion til Universitetspædagogik</a:t>
            </a:r>
            <a:endParaRPr lang="en-GB" dirty="0"/>
          </a:p>
        </p:txBody>
      </p:sp>
      <p:sp>
        <p:nvSpPr>
          <p:cNvPr id="4" name="Pladsholder til sidefod 3"/>
          <p:cNvSpPr>
            <a:spLocks noGrp="1"/>
          </p:cNvSpPr>
          <p:nvPr>
            <p:ph type="ftr" sz="quarter" idx="11"/>
          </p:nvPr>
        </p:nvSpPr>
        <p:spPr/>
        <p:txBody>
          <a:bodyPr/>
          <a:lstStyle/>
          <a:p>
            <a:r>
              <a:rPr lang="en-GB" smtClean="0"/>
              <a:t>Institut for Naturfagenes Didaktik</a:t>
            </a:r>
            <a:endParaRPr lang="en-GB" dirty="0"/>
          </a:p>
        </p:txBody>
      </p:sp>
      <p:sp>
        <p:nvSpPr>
          <p:cNvPr id="5" name="Pladsholder til slidenummer 4"/>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mage small lef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en-GB" dirty="0"/>
              <a:t> Click icon to insert image</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r>
              <a:rPr lang="da-DK" smtClean="0"/>
              <a:t>Introduktion til Universitetspædagogik</a:t>
            </a:r>
            <a:endParaRPr lang="en-GB"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r>
              <a:rPr lang="en-GB" smtClean="0"/>
              <a:t>Institut for Naturfagenes Didaktik</a:t>
            </a:r>
            <a:endParaRPr lang="en-GB"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0" y="2271092"/>
            <a:ext cx="5959476" cy="3895200"/>
          </a:xfrm>
          <a:blipFill>
            <a:blip r:embed="rId3" cstate="print">
              <a:extLst>
                <a:ext uri="{28A0092B-C50C-407E-A947-70E740481C1C}">
                  <a14:useLocalDpi xmlns:a14="http://schemas.microsoft.com/office/drawing/2010/main"/>
                </a:ext>
              </a:extLst>
            </a:blip>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endParaRPr lang="en-GB" dirty="0"/>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en-GB" dirty="0"/>
              <a:t>Name of speaker, UCPH unit, place and date</a:t>
            </a:r>
            <a:br>
              <a:rPr lang="en-GB" dirty="0"/>
            </a:br>
            <a:endParaRPr lang="en-GB" dirty="0"/>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DK" smtClean="0"/>
              <a:t>Introduktion til Universitetspædagogik</a:t>
            </a:r>
            <a:endParaRPr lang="en-GB" dirty="0"/>
          </a:p>
        </p:txBody>
      </p:sp>
      <p:sp>
        <p:nvSpPr>
          <p:cNvPr id="3" name="Pladsholder til sidefod 2"/>
          <p:cNvSpPr>
            <a:spLocks noGrp="1"/>
          </p:cNvSpPr>
          <p:nvPr>
            <p:ph type="ftr" sz="quarter" idx="11"/>
          </p:nvPr>
        </p:nvSpPr>
        <p:spPr/>
        <p:txBody>
          <a:bodyPr/>
          <a:lstStyle/>
          <a:p>
            <a:r>
              <a:rPr lang="en-GB" smtClean="0"/>
              <a:t>Institut for Naturfagenes Didaktik</a:t>
            </a:r>
            <a:endParaRPr lang="en-GB" dirty="0"/>
          </a:p>
        </p:txBody>
      </p:sp>
      <p:sp>
        <p:nvSpPr>
          <p:cNvPr id="4" name="Pladsholder til slidenummer 3"/>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10801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en-GB" sz="3000" dirty="0">
                <a:solidFill>
                  <a:schemeClr val="tx1"/>
                </a:solidFill>
              </a:rPr>
              <a:t>User guide </a:t>
            </a:r>
            <a:r>
              <a:rPr lang="en-GB" sz="1800" dirty="0">
                <a:solidFill>
                  <a:schemeClr val="tx1"/>
                </a:solidFill>
              </a:rPr>
              <a:t>– delete before use</a:t>
            </a:r>
          </a:p>
        </p:txBody>
      </p:sp>
      <p:sp>
        <p:nvSpPr>
          <p:cNvPr id="46" name="Text Box 48"/>
          <p:cNvSpPr txBox="1">
            <a:spLocks noChangeArrowheads="1"/>
          </p:cNvSpPr>
          <p:nvPr userDrawn="1"/>
        </p:nvSpPr>
        <p:spPr bwMode="auto">
          <a:xfrm>
            <a:off x="587376" y="1640495"/>
            <a:ext cx="1750290" cy="38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smtClean="0">
                <a:solidFill>
                  <a:schemeClr val="tx1"/>
                </a:solidFill>
                <a:latin typeface="+mn-lt"/>
                <a:cs typeface="Arial" panose="020B0604020202020204" pitchFamily="34" charset="0"/>
              </a:rPr>
              <a:t>UCPH PowerPoint templates</a:t>
            </a:r>
            <a:br>
              <a:rPr lang="en-GB" sz="1000" b="1" noProof="1" smtClean="0">
                <a:solidFill>
                  <a:schemeClr val="tx1"/>
                </a:solidFill>
                <a:latin typeface="+mn-lt"/>
                <a:cs typeface="Arial" panose="020B0604020202020204" pitchFamily="34" charset="0"/>
              </a:rPr>
            </a:br>
            <a:r>
              <a:rPr lang="en-GB" sz="800" dirty="0" smtClean="0">
                <a:effectLst/>
                <a:latin typeface="+mj-lt"/>
                <a:ea typeface="Calibri" panose="020F0502020204030204" pitchFamily="34" charset="0"/>
                <a:cs typeface="Times New Roman" panose="02020603050405020304" pitchFamily="18" charset="0"/>
              </a:rPr>
              <a:t>When you open PowerPoint on your UCPH computer, </a:t>
            </a:r>
            <a:r>
              <a:rPr lang="en-GB" sz="800" kern="1200" dirty="0" smtClean="0">
                <a:solidFill>
                  <a:schemeClr val="tx1"/>
                </a:solidFill>
                <a:effectLst/>
                <a:latin typeface="Arial" charset="0"/>
                <a:ea typeface="Calibri" panose="020F0502020204030204" pitchFamily="34" charset="0"/>
                <a:cs typeface="Times New Roman" panose="02020603050405020304" pitchFamily="18" charset="0"/>
              </a:rPr>
              <a:t>PowerPoint opens </a:t>
            </a:r>
            <a:r>
              <a:rPr lang="en-GB" sz="800" dirty="0" smtClean="0">
                <a:effectLst/>
                <a:latin typeface="+mj-lt"/>
                <a:ea typeface="Calibri" panose="020F0502020204030204" pitchFamily="34" charset="0"/>
                <a:cs typeface="Times New Roman" panose="02020603050405020304" pitchFamily="18" charset="0"/>
              </a:rPr>
              <a:t>a template in 4:3 format with an English UCPH logo.</a:t>
            </a:r>
          </a:p>
          <a:p>
            <a:pPr eaLnBrk="1" hangingPunct="1">
              <a:spcAft>
                <a:spcPts val="600"/>
              </a:spcAft>
              <a:defRPr/>
            </a:pPr>
            <a:r>
              <a:rPr lang="en-GB" sz="800" dirty="0" smtClean="0">
                <a:effectLst/>
                <a:latin typeface="+mj-lt"/>
                <a:ea typeface="Calibri" panose="020F0502020204030204" pitchFamily="34" charset="0"/>
                <a:cs typeface="Times New Roman" panose="02020603050405020304" pitchFamily="18" charset="0"/>
              </a:rPr>
              <a:t>When you click on the UCPH tab in the toolbar, click "Select Template" to choose between templates</a:t>
            </a:r>
          </a:p>
          <a:p>
            <a:pPr marL="88900" indent="-88900" eaLnBrk="1" hangingPunct="1">
              <a:spcAft>
                <a:spcPts val="600"/>
              </a:spcAft>
              <a:buFont typeface="Arial" panose="020B0604020202020204" pitchFamily="34" charset="0"/>
              <a:buChar char="•"/>
              <a:defRPr/>
            </a:pPr>
            <a:r>
              <a:rPr lang="en-GB" sz="800" dirty="0" smtClean="0">
                <a:effectLst/>
                <a:latin typeface="+mj-lt"/>
                <a:ea typeface="Calibri" panose="020F0502020204030204" pitchFamily="34" charset="0"/>
                <a:cs typeface="Times New Roman" panose="02020603050405020304" pitchFamily="18" charset="0"/>
              </a:rPr>
              <a:t>in Danish and English </a:t>
            </a:r>
          </a:p>
          <a:p>
            <a:pPr marL="88900" indent="-88900" eaLnBrk="1" hangingPunct="1">
              <a:spcAft>
                <a:spcPts val="600"/>
              </a:spcAft>
              <a:buFont typeface="Arial" panose="020B0604020202020204" pitchFamily="34" charset="0"/>
              <a:buChar char="•"/>
              <a:defRPr/>
            </a:pPr>
            <a:r>
              <a:rPr lang="en-GB" sz="800" dirty="0" smtClean="0">
                <a:effectLst/>
                <a:latin typeface="+mj-lt"/>
                <a:ea typeface="Calibri" panose="020F0502020204030204" pitchFamily="34" charset="0"/>
                <a:cs typeface="Times New Roman" panose="02020603050405020304" pitchFamily="18" charset="0"/>
              </a:rPr>
              <a:t>in 4:3 and 16:9 formats</a:t>
            </a:r>
          </a:p>
          <a:p>
            <a:pPr marL="88900" indent="-88900" eaLnBrk="1" hangingPunct="1">
              <a:spcAft>
                <a:spcPts val="600"/>
              </a:spcAft>
              <a:buFont typeface="Arial" panose="020B0604020202020204" pitchFamily="34" charset="0"/>
              <a:buChar char="•"/>
              <a:defRPr/>
            </a:pPr>
            <a:r>
              <a:rPr lang="en-GB" sz="800" dirty="0" smtClean="0">
                <a:effectLst/>
                <a:latin typeface="+mj-lt"/>
                <a:ea typeface="Calibri" panose="020F0502020204030204" pitchFamily="34" charset="0"/>
                <a:cs typeface="Times New Roman" panose="02020603050405020304" pitchFamily="18" charset="0"/>
              </a:rPr>
              <a:t>in "full" or "empty" versions (in the full version there is an example of each slide type in the left-hand window)</a:t>
            </a:r>
          </a:p>
          <a:p>
            <a:pPr marL="88900" indent="-88900" eaLnBrk="1" hangingPunct="1">
              <a:spcAft>
                <a:spcPts val="600"/>
              </a:spcAft>
              <a:buFont typeface="Arial" panose="020B0604020202020204" pitchFamily="34" charset="0"/>
              <a:buChar char="•"/>
              <a:defRPr/>
            </a:pPr>
            <a:r>
              <a:rPr lang="en-GB" sz="800" dirty="0" smtClean="0">
                <a:effectLst/>
                <a:latin typeface="+mj-lt"/>
                <a:ea typeface="Calibri" panose="020F0502020204030204" pitchFamily="34" charset="0"/>
                <a:cs typeface="Times New Roman" panose="02020603050405020304" pitchFamily="18" charset="0"/>
              </a:rPr>
              <a:t>as well as an example slide with text in English.</a:t>
            </a:r>
          </a:p>
          <a:p>
            <a:pPr>
              <a:lnSpc>
                <a:spcPct val="115000"/>
              </a:lnSpc>
              <a:spcAft>
                <a:spcPts val="1000"/>
              </a:spcAft>
            </a:pPr>
            <a:r>
              <a:rPr lang="en-GB" sz="800" dirty="0" smtClean="0">
                <a:effectLst/>
                <a:latin typeface="+mj-lt"/>
                <a:ea typeface="Calibri" panose="020F0502020204030204" pitchFamily="34" charset="0"/>
                <a:cs typeface="Times New Roman" panose="02020603050405020304" pitchFamily="18" charset="0"/>
              </a:rPr>
              <a:t>If you use a 'full' version, you must delete the slides you do not want to use.</a:t>
            </a:r>
            <a:br>
              <a:rPr lang="en-GB" sz="800" dirty="0" smtClean="0">
                <a:effectLst/>
                <a:latin typeface="+mj-lt"/>
                <a:ea typeface="Calibri" panose="020F0502020204030204" pitchFamily="34" charset="0"/>
                <a:cs typeface="Times New Roman" panose="02020603050405020304" pitchFamily="18" charset="0"/>
              </a:rPr>
            </a:br>
            <a:r>
              <a:rPr lang="en-GB" sz="800" dirty="0" smtClean="0">
                <a:effectLst/>
                <a:latin typeface="+mj-lt"/>
                <a:ea typeface="Calibri" panose="020F0502020204030204" pitchFamily="34" charset="0"/>
                <a:cs typeface="Times New Roman" panose="02020603050405020304" pitchFamily="18" charset="0"/>
              </a:rPr>
              <a:t/>
            </a:r>
            <a:br>
              <a:rPr lang="en-GB" sz="800" dirty="0" smtClean="0">
                <a:effectLst/>
                <a:latin typeface="+mj-lt"/>
                <a:ea typeface="Calibri" panose="020F0502020204030204" pitchFamily="34" charset="0"/>
                <a:cs typeface="Times New Roman" panose="02020603050405020304" pitchFamily="18" charset="0"/>
              </a:rPr>
            </a:br>
            <a:r>
              <a:rPr lang="en-GB" sz="800" dirty="0" smtClean="0">
                <a:effectLst/>
                <a:latin typeface="+mj-lt"/>
                <a:ea typeface="Calibri" panose="020F0502020204030204" pitchFamily="34" charset="0"/>
                <a:cs typeface="Times New Roman" panose="02020603050405020304" pitchFamily="18" charset="0"/>
              </a:rPr>
              <a:t>Mac users and others can download PowerPoint templates at</a:t>
            </a:r>
          </a:p>
          <a:p>
            <a:pPr>
              <a:lnSpc>
                <a:spcPct val="115000"/>
              </a:lnSpc>
              <a:spcAft>
                <a:spcPts val="1000"/>
              </a:spcAft>
            </a:pPr>
            <a:r>
              <a:rPr lang="en-GB" sz="800" dirty="0" smtClean="0">
                <a:solidFill>
                  <a:schemeClr val="accent4"/>
                </a:solidFill>
                <a:effectLst/>
                <a:latin typeface="+mj-lt"/>
                <a:ea typeface="Calibri" panose="020F0502020204030204" pitchFamily="34" charset="0"/>
                <a:cs typeface="Times New Roman" panose="02020603050405020304" pitchFamily="18" charset="0"/>
                <a:hlinkClick r:id="rId2"/>
              </a:rPr>
              <a:t>www.designguide.ku.dk/ku/skabeloner/powerpoint/praesentationer/</a:t>
            </a:r>
            <a:endParaRPr lang="en-GB"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7" name="Text Box 48"/>
          <p:cNvSpPr txBox="1">
            <a:spLocks noChangeArrowheads="1"/>
          </p:cNvSpPr>
          <p:nvPr userDrawn="1"/>
        </p:nvSpPr>
        <p:spPr bwMode="auto">
          <a:xfrm>
            <a:off x="2570384" y="3966227"/>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smtClean="0">
                <a:solidFill>
                  <a:schemeClr val="tx1"/>
                </a:solidFill>
                <a:latin typeface="+mj-lt"/>
                <a:cs typeface="Arial" panose="020B0604020202020204" pitchFamily="34" charset="0"/>
              </a:rPr>
              <a:t>Insert your unit name (e.g. your department), page numbers and the date</a:t>
            </a:r>
            <a:br>
              <a:rPr lang="en-GB" sz="1000" b="1" noProof="1" smtClean="0">
                <a:solidFill>
                  <a:schemeClr val="tx1"/>
                </a:solidFill>
                <a:latin typeface="+mj-lt"/>
                <a:cs typeface="Arial" panose="020B0604020202020204" pitchFamily="34" charset="0"/>
              </a:rPr>
            </a:br>
            <a:r>
              <a:rPr lang="en-GB" sz="800" b="1" dirty="0" smtClean="0">
                <a:effectLst/>
                <a:latin typeface="+mj-lt"/>
                <a:ea typeface="Calibri" panose="020F0502020204030204" pitchFamily="34" charset="0"/>
                <a:cs typeface="Times New Roman" panose="02020603050405020304" pitchFamily="18" charset="0"/>
              </a:rPr>
              <a:t>1. </a:t>
            </a:r>
            <a:r>
              <a:rPr lang="en-GB" sz="800" dirty="0" smtClean="0">
                <a:effectLst/>
                <a:latin typeface="+mj-lt"/>
                <a:ea typeface="Calibri" panose="020F0502020204030204" pitchFamily="34" charset="0"/>
                <a:cs typeface="Times New Roman" panose="02020603050405020304" pitchFamily="18" charset="0"/>
              </a:rPr>
              <a:t>Click on </a:t>
            </a:r>
            <a:r>
              <a:rPr lang="en-GB" sz="800" b="1" dirty="0" smtClean="0">
                <a:effectLst/>
                <a:latin typeface="+mj-lt"/>
                <a:ea typeface="Calibri" panose="020F0502020204030204" pitchFamily="34" charset="0"/>
                <a:cs typeface="Times New Roman" panose="02020603050405020304" pitchFamily="18" charset="0"/>
              </a:rPr>
              <a:t>Insert</a:t>
            </a:r>
            <a:r>
              <a:rPr lang="en-GB" sz="800" dirty="0" smtClean="0">
                <a:effectLst/>
                <a:latin typeface="+mj-lt"/>
                <a:ea typeface="Calibri" panose="020F0502020204030204" pitchFamily="34" charset="0"/>
                <a:cs typeface="Times New Roman" panose="02020603050405020304" pitchFamily="18" charset="0"/>
              </a:rPr>
              <a:t> in the top menu</a:t>
            </a:r>
          </a:p>
          <a:p>
            <a:pPr>
              <a:lnSpc>
                <a:spcPct val="90000"/>
              </a:lnSpc>
              <a:spcAft>
                <a:spcPts val="1000"/>
              </a:spcAft>
            </a:pPr>
            <a:r>
              <a:rPr lang="en-GB" sz="800" b="1" dirty="0" smtClean="0">
                <a:effectLst/>
                <a:latin typeface="+mj-lt"/>
                <a:ea typeface="Calibri" panose="020F0502020204030204" pitchFamily="34" charset="0"/>
                <a:cs typeface="Times New Roman" panose="02020603050405020304" pitchFamily="18" charset="0"/>
              </a:rPr>
              <a:t>2. </a:t>
            </a:r>
            <a:r>
              <a:rPr lang="en-GB" sz="800" dirty="0" smtClean="0">
                <a:effectLst/>
                <a:latin typeface="+mj-lt"/>
                <a:ea typeface="Calibri" panose="020F0502020204030204" pitchFamily="34" charset="0"/>
                <a:cs typeface="Times New Roman" panose="02020603050405020304" pitchFamily="18" charset="0"/>
              </a:rPr>
              <a:t>Select </a:t>
            </a:r>
            <a:r>
              <a:rPr lang="en-GB" sz="800" b="1" dirty="0" smtClean="0">
                <a:effectLst/>
                <a:latin typeface="+mj-lt"/>
                <a:ea typeface="Calibri" panose="020F0502020204030204" pitchFamily="34" charset="0"/>
                <a:cs typeface="Times New Roman" panose="02020603050405020304" pitchFamily="18" charset="0"/>
              </a:rPr>
              <a:t>Header and Footer</a:t>
            </a:r>
          </a:p>
          <a:p>
            <a:pPr>
              <a:lnSpc>
                <a:spcPct val="90000"/>
              </a:lnSpc>
              <a:spcAft>
                <a:spcPts val="1000"/>
              </a:spcAft>
            </a:pPr>
            <a:r>
              <a:rPr lang="en-GB" sz="800" b="1" dirty="0" smtClean="0">
                <a:effectLst/>
                <a:latin typeface="+mj-lt"/>
                <a:ea typeface="Calibri" panose="020F0502020204030204" pitchFamily="34" charset="0"/>
                <a:cs typeface="Times New Roman" panose="02020603050405020304" pitchFamily="18" charset="0"/>
              </a:rPr>
              <a:t>3. </a:t>
            </a:r>
            <a:r>
              <a:rPr lang="en-GB" sz="800" dirty="0" smtClean="0">
                <a:effectLst/>
                <a:latin typeface="+mj-lt"/>
                <a:ea typeface="Calibri" panose="020F0502020204030204" pitchFamily="34" charset="0"/>
                <a:cs typeface="Times New Roman" panose="02020603050405020304" pitchFamily="18" charset="0"/>
              </a:rPr>
              <a:t>Fill in the fields</a:t>
            </a:r>
          </a:p>
          <a:p>
            <a:pPr>
              <a:lnSpc>
                <a:spcPct val="90000"/>
              </a:lnSpc>
              <a:spcAft>
                <a:spcPts val="1000"/>
              </a:spcAft>
            </a:pPr>
            <a:r>
              <a:rPr lang="en-GB" sz="800" b="1" dirty="0" smtClean="0">
                <a:effectLst/>
                <a:latin typeface="+mj-lt"/>
                <a:ea typeface="Calibri" panose="020F0502020204030204" pitchFamily="34" charset="0"/>
                <a:cs typeface="Times New Roman" panose="02020603050405020304" pitchFamily="18" charset="0"/>
              </a:rPr>
              <a:t>4. </a:t>
            </a:r>
            <a:r>
              <a:rPr lang="en-GB" sz="800" dirty="0" smtClean="0">
                <a:effectLst/>
                <a:latin typeface="+mj-lt"/>
                <a:ea typeface="Calibri" panose="020F0502020204030204" pitchFamily="34" charset="0"/>
                <a:cs typeface="Times New Roman" panose="02020603050405020304" pitchFamily="18" charset="0"/>
              </a:rPr>
              <a:t>Select </a:t>
            </a:r>
            <a:r>
              <a:rPr lang="en-GB" sz="800" b="1" dirty="0" smtClean="0">
                <a:effectLst/>
                <a:latin typeface="+mj-lt"/>
                <a:ea typeface="Calibri" panose="020F0502020204030204" pitchFamily="34" charset="0"/>
                <a:cs typeface="Times New Roman" panose="02020603050405020304" pitchFamily="18" charset="0"/>
              </a:rPr>
              <a:t>Apply</a:t>
            </a:r>
            <a:r>
              <a:rPr lang="en-GB" sz="800" dirty="0" smtClean="0">
                <a:effectLst/>
                <a:latin typeface="+mj-lt"/>
                <a:ea typeface="Calibri" panose="020F0502020204030204" pitchFamily="34" charset="0"/>
                <a:cs typeface="Times New Roman" panose="02020603050405020304" pitchFamily="18" charset="0"/>
              </a:rPr>
              <a:t> </a:t>
            </a:r>
            <a:r>
              <a:rPr lang="en-GB" sz="800" b="1" dirty="0" smtClean="0">
                <a:effectLst/>
                <a:latin typeface="+mj-lt"/>
                <a:ea typeface="Calibri" panose="020F0502020204030204" pitchFamily="34" charset="0"/>
                <a:cs typeface="Times New Roman" panose="02020603050405020304" pitchFamily="18" charset="0"/>
              </a:rPr>
              <a:t>to all </a:t>
            </a:r>
            <a:r>
              <a:rPr lang="en-GB" sz="800" dirty="0" smtClean="0">
                <a:effectLst/>
                <a:latin typeface="+mj-lt"/>
                <a:ea typeface="Calibri" panose="020F0502020204030204" pitchFamily="34" charset="0"/>
                <a:cs typeface="Times New Roman" panose="02020603050405020304" pitchFamily="18" charset="0"/>
              </a:rPr>
              <a:t>or </a:t>
            </a:r>
            <a:r>
              <a:rPr lang="en-GB" sz="800" b="1" dirty="0" smtClean="0">
                <a:effectLst/>
                <a:latin typeface="+mj-lt"/>
                <a:ea typeface="Calibri" panose="020F0502020204030204" pitchFamily="34" charset="0"/>
                <a:cs typeface="Times New Roman" panose="02020603050405020304" pitchFamily="18" charset="0"/>
              </a:rPr>
              <a:t>Apply</a:t>
            </a:r>
            <a:r>
              <a:rPr lang="en-GB" sz="800" dirty="0" smtClean="0">
                <a:effectLst/>
                <a:latin typeface="+mj-lt"/>
                <a:ea typeface="Calibri" panose="020F0502020204030204" pitchFamily="34" charset="0"/>
                <a:cs typeface="Times New Roman" panose="02020603050405020304" pitchFamily="18" charset="0"/>
              </a:rPr>
              <a:t> if it is only to be used on a single slide</a:t>
            </a:r>
          </a:p>
          <a:p>
            <a:pPr>
              <a:lnSpc>
                <a:spcPct val="90000"/>
              </a:lnSpc>
              <a:spcAft>
                <a:spcPts val="1000"/>
              </a:spcAft>
            </a:pPr>
            <a:r>
              <a:rPr lang="en-GB" sz="800" dirty="0" smtClean="0">
                <a:effectLst/>
                <a:latin typeface="+mj-lt"/>
                <a:ea typeface="Calibri" panose="020F0502020204030204" pitchFamily="34" charset="0"/>
                <a:cs typeface="Times New Roman" panose="02020603050405020304" pitchFamily="18" charset="0"/>
              </a:rPr>
              <a:t>The information goes on the right-hand side of the page in the grey top bar.</a:t>
            </a:r>
            <a:endParaRPr lang="en-GB" sz="800" dirty="0">
              <a:effectLst/>
              <a:latin typeface="+mj-lt"/>
              <a:ea typeface="Calibri" panose="020F0502020204030204" pitchFamily="34" charset="0"/>
              <a:cs typeface="Times New Roman" panose="02020603050405020304" pitchFamily="18" charset="0"/>
            </a:endParaRPr>
          </a:p>
        </p:txBody>
      </p:sp>
      <p:sp>
        <p:nvSpPr>
          <p:cNvPr id="48" name="Text Box 48"/>
          <p:cNvSpPr txBox="1">
            <a:spLocks noChangeArrowheads="1"/>
          </p:cNvSpPr>
          <p:nvPr userDrawn="1"/>
        </p:nvSpPr>
        <p:spPr bwMode="auto">
          <a:xfrm>
            <a:off x="587375" y="5688880"/>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smtClean="0">
                <a:solidFill>
                  <a:schemeClr val="tx1"/>
                </a:solidFill>
                <a:latin typeface="+mn-lt"/>
                <a:cs typeface="Arial" panose="020B0604020202020204" pitchFamily="34" charset="0"/>
              </a:rPr>
              <a:t>Create a new slide (2010 + 2013 and 2016 version) </a:t>
            </a:r>
            <a:br>
              <a:rPr lang="en-GB" sz="1000" b="1" noProof="1" smtClean="0">
                <a:solidFill>
                  <a:schemeClr val="tx1"/>
                </a:solidFill>
                <a:latin typeface="+mn-lt"/>
                <a:cs typeface="Arial" panose="020B0604020202020204" pitchFamily="34" charset="0"/>
              </a:rPr>
            </a:br>
            <a:r>
              <a:rPr lang="en-GB" altLang="da-DK" sz="800" b="1" noProof="1" smtClean="0">
                <a:solidFill>
                  <a:schemeClr val="tx1"/>
                </a:solidFill>
                <a:latin typeface="+mn-lt"/>
                <a:cs typeface="Arial" panose="020B0604020202020204" pitchFamily="34" charset="0"/>
              </a:rPr>
              <a:t>1. </a:t>
            </a:r>
            <a:r>
              <a:rPr lang="en-GB" altLang="da-DK" sz="800" b="0" noProof="1" smtClean="0">
                <a:solidFill>
                  <a:schemeClr val="tx1"/>
                </a:solidFill>
                <a:latin typeface="+mn-lt"/>
                <a:cs typeface="Arial" panose="020B0604020202020204" pitchFamily="34" charset="0"/>
              </a:rPr>
              <a:t>Click on </a:t>
            </a:r>
            <a:r>
              <a:rPr lang="en-GB" altLang="da-DK" sz="800" b="1" noProof="1" smtClean="0">
                <a:solidFill>
                  <a:schemeClr val="tx1"/>
                </a:solidFill>
                <a:latin typeface="+mn-lt"/>
                <a:cs typeface="Arial" panose="020B0604020202020204" pitchFamily="34" charset="0"/>
              </a:rPr>
              <a:t>Home</a:t>
            </a:r>
            <a:endParaRPr lang="en-GB" altLang="da-DK" sz="800" b="1" noProof="1">
              <a:solidFill>
                <a:schemeClr val="tx1"/>
              </a:solidFill>
              <a:latin typeface="+mn-lt"/>
              <a:cs typeface="Arial" panose="020B0604020202020204" pitchFamily="34" charset="0"/>
            </a:endParaRPr>
          </a:p>
        </p:txBody>
      </p:sp>
      <p:pic>
        <p:nvPicPr>
          <p:cNvPr id="49" name="Billede 40"/>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157637" y="2896656"/>
            <a:ext cx="395416" cy="126627"/>
          </a:xfrm>
          <a:prstGeom prst="rect">
            <a:avLst/>
          </a:prstGeom>
        </p:spPr>
      </p:pic>
      <p:sp>
        <p:nvSpPr>
          <p:cNvPr id="50" name="Text Box 48"/>
          <p:cNvSpPr txBox="1">
            <a:spLocks noChangeArrowheads="1"/>
          </p:cNvSpPr>
          <p:nvPr userDrawn="1"/>
        </p:nvSpPr>
        <p:spPr bwMode="auto">
          <a:xfrm>
            <a:off x="2570384" y="2582327"/>
            <a:ext cx="162424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smtClean="0">
                <a:solidFill>
                  <a:schemeClr val="tx1"/>
                </a:solidFill>
                <a:latin typeface="+mn-lt"/>
                <a:cs typeface="Arial" panose="020B0604020202020204" pitchFamily="34" charset="0"/>
              </a:rPr>
              <a:t>Replace slide type</a:t>
            </a:r>
            <a:br>
              <a:rPr lang="en-GB" sz="1000" b="1" noProof="1" smtClean="0">
                <a:solidFill>
                  <a:schemeClr val="tx1"/>
                </a:solidFill>
                <a:latin typeface="+mn-lt"/>
                <a:cs typeface="Arial" panose="020B0604020202020204" pitchFamily="34" charset="0"/>
              </a:rPr>
            </a:br>
            <a:r>
              <a:rPr lang="en-GB" altLang="da-DK" sz="800" b="1" noProof="1" smtClean="0">
                <a:solidFill>
                  <a:schemeClr val="tx1"/>
                </a:solidFill>
                <a:latin typeface="+mn-lt"/>
                <a:cs typeface="Arial" panose="020B0604020202020204" pitchFamily="34" charset="0"/>
              </a:rPr>
              <a:t>1. </a:t>
            </a:r>
            <a:r>
              <a:rPr lang="en-GB" altLang="da-DK" sz="800" noProof="1" smtClean="0">
                <a:solidFill>
                  <a:schemeClr val="tx1"/>
                </a:solidFill>
                <a:latin typeface="+mn-lt"/>
                <a:cs typeface="Arial" panose="020B0604020202020204" pitchFamily="34" charset="0"/>
              </a:rPr>
              <a:t>Click on </a:t>
            </a:r>
            <a:r>
              <a:rPr lang="en-GB" altLang="da-DK" sz="800" b="1" noProof="1" smtClean="0">
                <a:solidFill>
                  <a:schemeClr val="tx1"/>
                </a:solidFill>
                <a:latin typeface="+mn-lt"/>
                <a:cs typeface="Arial" panose="020B0604020202020204" pitchFamily="34" charset="0"/>
              </a:rPr>
              <a:t>Home</a:t>
            </a:r>
          </a:p>
          <a:p>
            <a:pPr eaLnBrk="1" hangingPunct="1">
              <a:spcAft>
                <a:spcPts val="600"/>
              </a:spcAft>
              <a:defRPr/>
            </a:pPr>
            <a:r>
              <a:rPr lang="en-GB" altLang="da-DK" sz="800" b="1" noProof="1" smtClean="0">
                <a:solidFill>
                  <a:schemeClr val="tx1"/>
                </a:solidFill>
                <a:latin typeface="+mn-lt"/>
                <a:cs typeface="Arial" panose="020B0604020202020204" pitchFamily="34" charset="0"/>
              </a:rPr>
              <a:t>2.</a:t>
            </a:r>
            <a:r>
              <a:rPr lang="en-GB" altLang="da-DK" sz="800" b="1" baseline="0" noProof="1" smtClean="0">
                <a:solidFill>
                  <a:schemeClr val="tx1"/>
                </a:solidFill>
                <a:latin typeface="+mn-lt"/>
                <a:cs typeface="Arial" panose="020B0604020202020204" pitchFamily="34" charset="0"/>
              </a:rPr>
              <a:t> </a:t>
            </a:r>
            <a:r>
              <a:rPr lang="en-GB" altLang="da-DK" sz="800" baseline="0" noProof="1" smtClean="0">
                <a:solidFill>
                  <a:schemeClr val="tx1"/>
                </a:solidFill>
                <a:latin typeface="+mn-lt"/>
                <a:cs typeface="Arial" panose="020B0604020202020204" pitchFamily="34" charset="0"/>
              </a:rPr>
              <a:t>Select </a:t>
            </a:r>
            <a:r>
              <a:rPr lang="en-GB" altLang="da-DK" sz="800" b="1" baseline="0" noProof="1" smtClean="0">
                <a:solidFill>
                  <a:schemeClr val="tx1"/>
                </a:solidFill>
                <a:latin typeface="+mn-lt"/>
                <a:cs typeface="Arial" panose="020B0604020202020204" pitchFamily="34" charset="0"/>
              </a:rPr>
              <a:t>Layout</a:t>
            </a:r>
            <a:r>
              <a:rPr lang="en-GB" altLang="da-DK" sz="800" baseline="0" noProof="1" smtClean="0">
                <a:solidFill>
                  <a:schemeClr val="tx1"/>
                </a:solidFill>
                <a:latin typeface="+mn-lt"/>
                <a:cs typeface="Arial" panose="020B0604020202020204" pitchFamily="34" charset="0"/>
              </a:rPr>
              <a:t> to change the layout of your current slide.</a:t>
            </a:r>
            <a:endParaRPr lang="en-GB" altLang="da-DK" sz="800" baseline="0" noProof="1">
              <a:solidFill>
                <a:schemeClr val="tx1"/>
              </a:solidFill>
              <a:latin typeface="+mn-lt"/>
              <a:cs typeface="Arial" panose="020B0604020202020204" pitchFamily="34" charset="0"/>
            </a:endParaRPr>
          </a:p>
        </p:txBody>
      </p:sp>
      <p:sp>
        <p:nvSpPr>
          <p:cNvPr id="51" name="Text Box 48"/>
          <p:cNvSpPr txBox="1">
            <a:spLocks noChangeArrowheads="1"/>
          </p:cNvSpPr>
          <p:nvPr userDrawn="1"/>
        </p:nvSpPr>
        <p:spPr bwMode="auto">
          <a:xfrm>
            <a:off x="2570384" y="3315092"/>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smtClean="0">
                <a:solidFill>
                  <a:schemeClr val="tx1"/>
                </a:solidFill>
                <a:latin typeface="+mn-lt"/>
                <a:cs typeface="Arial" panose="020B0604020202020204" pitchFamily="34" charset="0"/>
              </a:rPr>
              <a:t>Font</a:t>
            </a:r>
            <a:br>
              <a:rPr lang="en-GB" sz="1000" b="1" noProof="1" smtClean="0">
                <a:solidFill>
                  <a:schemeClr val="tx1"/>
                </a:solidFill>
                <a:latin typeface="+mn-lt"/>
                <a:cs typeface="Arial" panose="020B0604020202020204" pitchFamily="34" charset="0"/>
              </a:rPr>
            </a:br>
            <a:r>
              <a:rPr lang="en-GB" altLang="da-DK" sz="800" b="0" noProof="1" smtClean="0">
                <a:solidFill>
                  <a:schemeClr val="tx1"/>
                </a:solidFill>
                <a:latin typeface="+mn-lt"/>
                <a:cs typeface="Arial" panose="020B0604020202020204" pitchFamily="34" charset="0"/>
              </a:rPr>
              <a:t>UCPH uses the font Microsoft New Tai Lue in PowerPoint.</a:t>
            </a:r>
            <a:endParaRPr lang="en-GB" altLang="da-DK" sz="800" b="0" baseline="0" noProof="1">
              <a:solidFill>
                <a:schemeClr val="tx1"/>
              </a:solidFill>
              <a:latin typeface="+mn-lt"/>
              <a:cs typeface="Arial" panose="020B0604020202020204" pitchFamily="34" charset="0"/>
            </a:endParaRPr>
          </a:p>
        </p:txBody>
      </p:sp>
      <p:sp>
        <p:nvSpPr>
          <p:cNvPr id="52"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smtClean="0">
                <a:solidFill>
                  <a:schemeClr val="tx1"/>
                </a:solidFill>
                <a:latin typeface="+mj-lt"/>
                <a:cs typeface="Arial" panose="020B0604020202020204" pitchFamily="34" charset="0"/>
              </a:rPr>
              <a:t>Gridliness and Guides</a:t>
            </a:r>
            <a:br>
              <a:rPr lang="en-GB" sz="1000" b="1" noProof="1" smtClean="0">
                <a:solidFill>
                  <a:schemeClr val="tx1"/>
                </a:solidFill>
                <a:latin typeface="+mj-lt"/>
                <a:cs typeface="Arial" panose="020B0604020202020204" pitchFamily="34" charset="0"/>
              </a:rPr>
            </a:br>
            <a:r>
              <a:rPr lang="en-GB" sz="800" b="0" noProof="1" smtClean="0">
                <a:solidFill>
                  <a:schemeClr val="tx1"/>
                </a:solidFill>
                <a:latin typeface="+mj-lt"/>
                <a:cs typeface="Arial" panose="020B0604020202020204" pitchFamily="34" charset="0"/>
              </a:rPr>
              <a:t>To see gridlines and guides</a:t>
            </a:r>
          </a:p>
          <a:p>
            <a:pPr marL="0" indent="0" eaLnBrk="1" hangingPunct="1">
              <a:lnSpc>
                <a:spcPct val="90000"/>
              </a:lnSpc>
              <a:spcAft>
                <a:spcPts val="600"/>
              </a:spcAft>
              <a:buNone/>
              <a:defRPr/>
            </a:pPr>
            <a:r>
              <a:rPr lang="en-GB" sz="800" b="1" noProof="1" smtClean="0">
                <a:solidFill>
                  <a:schemeClr val="tx1"/>
                </a:solidFill>
                <a:latin typeface="+mj-lt"/>
                <a:cs typeface="Arial" panose="020B0604020202020204" pitchFamily="34" charset="0"/>
              </a:rPr>
              <a:t>1. </a:t>
            </a:r>
            <a:r>
              <a:rPr lang="en-GB" sz="800" b="0" noProof="1" smtClean="0">
                <a:solidFill>
                  <a:schemeClr val="tx1"/>
                </a:solidFill>
                <a:latin typeface="+mj-lt"/>
                <a:cs typeface="Arial" panose="020B0604020202020204" pitchFamily="34" charset="0"/>
              </a:rPr>
              <a:t>Click on </a:t>
            </a:r>
            <a:r>
              <a:rPr lang="en-GB" sz="800" b="1" noProof="1" smtClean="0">
                <a:solidFill>
                  <a:schemeClr val="tx1"/>
                </a:solidFill>
                <a:latin typeface="+mj-lt"/>
                <a:cs typeface="Arial" panose="020B0604020202020204" pitchFamily="34" charset="0"/>
              </a:rPr>
              <a:t>View</a:t>
            </a:r>
          </a:p>
          <a:p>
            <a:pPr marL="0" indent="0" eaLnBrk="1" hangingPunct="1">
              <a:lnSpc>
                <a:spcPct val="90000"/>
              </a:lnSpc>
              <a:spcAft>
                <a:spcPts val="600"/>
              </a:spcAft>
              <a:buNone/>
              <a:defRPr/>
            </a:pPr>
            <a:r>
              <a:rPr lang="en-GB" sz="800" b="1" noProof="1" smtClean="0">
                <a:solidFill>
                  <a:schemeClr val="tx1"/>
                </a:solidFill>
                <a:latin typeface="+mj-lt"/>
                <a:cs typeface="Arial" panose="020B0604020202020204" pitchFamily="34" charset="0"/>
              </a:rPr>
              <a:t>2. </a:t>
            </a:r>
            <a:r>
              <a:rPr lang="en-GB" sz="800" b="0" noProof="1" smtClean="0">
                <a:solidFill>
                  <a:schemeClr val="tx1"/>
                </a:solidFill>
                <a:latin typeface="+mj-lt"/>
                <a:cs typeface="Arial" panose="020B0604020202020204" pitchFamily="34" charset="0"/>
              </a:rPr>
              <a:t>Select </a:t>
            </a:r>
            <a:r>
              <a:rPr lang="en-GB" sz="800" b="1" noProof="1" smtClean="0">
                <a:solidFill>
                  <a:schemeClr val="tx1"/>
                </a:solidFill>
                <a:latin typeface="+mj-lt"/>
                <a:cs typeface="Arial" panose="020B0604020202020204" pitchFamily="34" charset="0"/>
              </a:rPr>
              <a:t>Gridlines</a:t>
            </a:r>
            <a:r>
              <a:rPr lang="en-GB" sz="800" b="0" noProof="1" smtClean="0">
                <a:solidFill>
                  <a:schemeClr val="tx1"/>
                </a:solidFill>
                <a:latin typeface="+mj-lt"/>
                <a:cs typeface="Arial" panose="020B0604020202020204" pitchFamily="34" charset="0"/>
              </a:rPr>
              <a:t> and/or </a:t>
            </a:r>
            <a:r>
              <a:rPr lang="en-GB" sz="800" b="1" noProof="1" smtClean="0">
                <a:solidFill>
                  <a:schemeClr val="tx1"/>
                </a:solidFill>
                <a:latin typeface="+mj-lt"/>
                <a:cs typeface="Arial" panose="020B0604020202020204" pitchFamily="34" charset="0"/>
              </a:rPr>
              <a:t>Guides</a:t>
            </a:r>
          </a:p>
          <a:p>
            <a:pPr eaLnBrk="1" hangingPunct="1">
              <a:lnSpc>
                <a:spcPct val="90000"/>
              </a:lnSpc>
              <a:spcAft>
                <a:spcPts val="600"/>
              </a:spcAft>
              <a:defRPr/>
            </a:pPr>
            <a:r>
              <a:rPr lang="en-GB" sz="800" b="0" noProof="1" smtClean="0">
                <a:solidFill>
                  <a:schemeClr val="tx1"/>
                </a:solidFill>
                <a:latin typeface="+mj-lt"/>
                <a:cs typeface="Arial" panose="020B0604020202020204" pitchFamily="34" charset="0"/>
              </a:rPr>
              <a:t>To establish additional gridlines and guides</a:t>
            </a:r>
          </a:p>
          <a:p>
            <a:pPr eaLnBrk="1" hangingPunct="1">
              <a:lnSpc>
                <a:spcPct val="90000"/>
              </a:lnSpc>
              <a:spcAft>
                <a:spcPts val="600"/>
              </a:spcAft>
              <a:defRPr/>
            </a:pPr>
            <a:r>
              <a:rPr lang="en-GB" sz="800" b="1" noProof="1" smtClean="0">
                <a:solidFill>
                  <a:schemeClr val="tx1"/>
                </a:solidFill>
                <a:latin typeface="+mj-lt"/>
                <a:cs typeface="Arial" panose="020B0604020202020204" pitchFamily="34" charset="0"/>
              </a:rPr>
              <a:t>1. </a:t>
            </a:r>
            <a:r>
              <a:rPr lang="en-GB" sz="800" b="0" noProof="1" smtClean="0">
                <a:solidFill>
                  <a:schemeClr val="tx1"/>
                </a:solidFill>
                <a:latin typeface="+mj-lt"/>
                <a:cs typeface="Arial" panose="020B0604020202020204" pitchFamily="34" charset="0"/>
              </a:rPr>
              <a:t>Hover the mouse over an existing gridline and click on the line (coordinates of the line are displayed)</a:t>
            </a:r>
          </a:p>
          <a:p>
            <a:pPr eaLnBrk="1" hangingPunct="1">
              <a:lnSpc>
                <a:spcPct val="90000"/>
              </a:lnSpc>
              <a:spcAft>
                <a:spcPts val="600"/>
              </a:spcAft>
              <a:defRPr/>
            </a:pPr>
            <a:r>
              <a:rPr lang="en-GB" sz="800" b="1" noProof="1" smtClean="0">
                <a:solidFill>
                  <a:schemeClr val="tx1"/>
                </a:solidFill>
                <a:latin typeface="+mj-lt"/>
                <a:cs typeface="Arial" panose="020B0604020202020204" pitchFamily="34" charset="0"/>
              </a:rPr>
              <a:t>2. </a:t>
            </a:r>
            <a:r>
              <a:rPr lang="en-GB" sz="800" b="0" noProof="1" smtClean="0">
                <a:solidFill>
                  <a:schemeClr val="tx1"/>
                </a:solidFill>
                <a:latin typeface="+mj-lt"/>
                <a:cs typeface="Arial" panose="020B0604020202020204" pitchFamily="34" charset="0"/>
              </a:rPr>
              <a:t>Hold down the </a:t>
            </a:r>
            <a:r>
              <a:rPr lang="en-GB" sz="800" b="1" noProof="1" smtClean="0">
                <a:solidFill>
                  <a:schemeClr val="tx1"/>
                </a:solidFill>
                <a:latin typeface="+mj-lt"/>
                <a:cs typeface="Arial" panose="020B0604020202020204" pitchFamily="34" charset="0"/>
              </a:rPr>
              <a:t>CTRL key </a:t>
            </a:r>
            <a:r>
              <a:rPr lang="en-GB" sz="800" b="0" noProof="1" smtClean="0">
                <a:solidFill>
                  <a:schemeClr val="tx1"/>
                </a:solidFill>
                <a:latin typeface="+mj-lt"/>
                <a:cs typeface="Arial" panose="020B0604020202020204" pitchFamily="34" charset="0"/>
              </a:rPr>
              <a:t>while you move the location of the line (adds a new line).</a:t>
            </a:r>
          </a:p>
          <a:p>
            <a:pPr eaLnBrk="1" hangingPunct="1">
              <a:lnSpc>
                <a:spcPct val="90000"/>
              </a:lnSpc>
              <a:spcAft>
                <a:spcPts val="600"/>
              </a:spcAft>
              <a:defRPr/>
            </a:pPr>
            <a:r>
              <a:rPr lang="en-GB" sz="800" b="1" noProof="1" smtClean="0">
                <a:solidFill>
                  <a:schemeClr val="tx1"/>
                </a:solidFill>
                <a:latin typeface="+mj-lt"/>
                <a:cs typeface="Arial" panose="020B0604020202020204" pitchFamily="34" charset="0"/>
              </a:rPr>
              <a:t>Tip: </a:t>
            </a:r>
            <a:r>
              <a:rPr lang="en-GB" sz="800" b="0" noProof="1" smtClean="0">
                <a:solidFill>
                  <a:schemeClr val="tx1"/>
                </a:solidFill>
                <a:latin typeface="+mj-lt"/>
                <a:cs typeface="Arial" panose="020B0604020202020204" pitchFamily="34" charset="0"/>
              </a:rPr>
              <a:t>Press Alt + F9 for a rapid display of gridlines</a:t>
            </a:r>
            <a:endParaRPr lang="en-GB" sz="800" b="0" noProof="1">
              <a:solidFill>
                <a:schemeClr val="tx1"/>
              </a:solidFill>
              <a:latin typeface="+mj-lt"/>
              <a:cs typeface="Arial" panose="020B0604020202020204" pitchFamily="34" charset="0"/>
            </a:endParaRPr>
          </a:p>
        </p:txBody>
      </p:sp>
      <p:sp>
        <p:nvSpPr>
          <p:cNvPr id="53" name="Text Box 48"/>
          <p:cNvSpPr txBox="1">
            <a:spLocks noChangeArrowheads="1"/>
          </p:cNvSpPr>
          <p:nvPr userDrawn="1"/>
        </p:nvSpPr>
        <p:spPr bwMode="auto">
          <a:xfrm>
            <a:off x="4728822" y="4141417"/>
            <a:ext cx="163462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smtClean="0">
                <a:solidFill>
                  <a:schemeClr val="tx1"/>
                </a:solidFill>
                <a:latin typeface="+mj-lt"/>
                <a:cs typeface="Arial" panose="020B0604020202020204" pitchFamily="34" charset="0"/>
              </a:rPr>
              <a:t>Insert picture</a:t>
            </a:r>
            <a:br>
              <a:rPr lang="en-GB" sz="1000" b="1" noProof="1" smtClean="0">
                <a:solidFill>
                  <a:schemeClr val="tx1"/>
                </a:solidFill>
                <a:latin typeface="+mj-lt"/>
                <a:cs typeface="Arial" panose="020B0604020202020204" pitchFamily="34" charset="0"/>
              </a:rPr>
            </a:br>
            <a:r>
              <a:rPr lang="en-GB" sz="800" b="0" noProof="1" smtClean="0">
                <a:solidFill>
                  <a:schemeClr val="tx1"/>
                </a:solidFill>
                <a:latin typeface="+mj-lt"/>
                <a:cs typeface="Arial" panose="020B0604020202020204" pitchFamily="34" charset="0"/>
              </a:rPr>
              <a:t>On layouts with picture placeholders: Click the icon and select </a:t>
            </a:r>
            <a:r>
              <a:rPr lang="en-GB" sz="800" b="1" noProof="1" smtClean="0">
                <a:solidFill>
                  <a:schemeClr val="tx1"/>
                </a:solidFill>
                <a:latin typeface="+mj-lt"/>
                <a:cs typeface="Arial" panose="020B0604020202020204" pitchFamily="34" charset="0"/>
              </a:rPr>
              <a:t>Insert</a:t>
            </a:r>
          </a:p>
          <a:p>
            <a:pPr eaLnBrk="1" hangingPunct="1">
              <a:lnSpc>
                <a:spcPct val="90000"/>
              </a:lnSpc>
              <a:spcAft>
                <a:spcPts val="600"/>
              </a:spcAft>
              <a:defRPr/>
            </a:pPr>
            <a:r>
              <a:rPr lang="en-GB" sz="800" b="0" noProof="1" smtClean="0">
                <a:solidFill>
                  <a:schemeClr val="tx1"/>
                </a:solidFill>
                <a:latin typeface="+mj-lt"/>
                <a:cs typeface="Arial" panose="020B0604020202020204" pitchFamily="34" charset="0"/>
              </a:rPr>
              <a:t>The text  ”Clik here to insert image” will not be visible in presentation mode.</a:t>
            </a:r>
          </a:p>
          <a:p>
            <a:pPr eaLnBrk="1" hangingPunct="1">
              <a:lnSpc>
                <a:spcPct val="90000"/>
              </a:lnSpc>
              <a:spcAft>
                <a:spcPts val="600"/>
              </a:spcAft>
              <a:defRPr/>
            </a:pPr>
            <a:r>
              <a:rPr lang="en-GB" sz="800" b="0" noProof="1" smtClean="0">
                <a:solidFill>
                  <a:schemeClr val="tx1"/>
                </a:solidFill>
                <a:latin typeface="+mj-lt"/>
                <a:cs typeface="Arial" panose="020B0604020202020204" pitchFamily="34" charset="0"/>
              </a:rPr>
              <a:t>You can find UCPH-images, which are adapted to and minimised to the 4:3 and 16:9 format via this link: </a:t>
            </a:r>
            <a:br>
              <a:rPr lang="en-GB" sz="800" b="0" noProof="1" smtClean="0">
                <a:solidFill>
                  <a:schemeClr val="tx1"/>
                </a:solidFill>
                <a:latin typeface="+mj-lt"/>
                <a:cs typeface="Arial" panose="020B0604020202020204" pitchFamily="34" charset="0"/>
              </a:rPr>
            </a:br>
            <a:r>
              <a:rPr lang="en-GB" sz="800" b="0" noProof="1" smtClean="0">
                <a:solidFill>
                  <a:schemeClr val="tx1"/>
                </a:solidFill>
                <a:latin typeface="+mj-lt"/>
                <a:cs typeface="Arial" panose="020B0604020202020204" pitchFamily="34" charset="0"/>
              </a:rPr>
              <a:t> </a:t>
            </a:r>
            <a:r>
              <a:rPr lang="en-GB" sz="800" b="0" noProof="1" smtClean="0">
                <a:solidFill>
                  <a:schemeClr val="accent4"/>
                </a:solidFill>
                <a:latin typeface="+mj-lt"/>
                <a:cs typeface="Arial" panose="020B0604020202020204" pitchFamily="34" charset="0"/>
                <a:hlinkClick r:id="rId4"/>
              </a:rPr>
              <a:t>http://image.ku.dk/lightbox/211/13407586855728741badb20/</a:t>
            </a:r>
            <a:r>
              <a:rPr lang="en-GB" sz="800" b="0" baseline="0" noProof="1" smtClean="0">
                <a:solidFill>
                  <a:schemeClr val="accent4"/>
                </a:solidFill>
                <a:latin typeface="+mj-lt"/>
                <a:cs typeface="Arial" panose="020B0604020202020204" pitchFamily="34" charset="0"/>
                <a:hlinkClick r:id="rId4"/>
              </a:rPr>
              <a:t> </a:t>
            </a:r>
            <a:endParaRPr lang="en-GB" sz="800" b="0" noProof="1" smtClean="0">
              <a:solidFill>
                <a:schemeClr val="accent4"/>
              </a:solidFill>
              <a:latin typeface="+mj-lt"/>
              <a:cs typeface="Arial" panose="020B0604020202020204" pitchFamily="34" charset="0"/>
            </a:endParaRPr>
          </a:p>
          <a:p>
            <a:pPr eaLnBrk="1" hangingPunct="1">
              <a:lnSpc>
                <a:spcPct val="90000"/>
              </a:lnSpc>
              <a:spcAft>
                <a:spcPts val="600"/>
              </a:spcAft>
              <a:defRPr/>
            </a:pPr>
            <a:r>
              <a:rPr lang="en-GB" sz="800" b="0" noProof="1" smtClean="0">
                <a:solidFill>
                  <a:schemeClr val="tx1"/>
                </a:solidFill>
                <a:latin typeface="+mj-lt"/>
                <a:cs typeface="Arial" panose="020B0604020202020204" pitchFamily="34" charset="0"/>
              </a:rPr>
              <a:t>Select slide show-view to activate the link.</a:t>
            </a:r>
            <a:endParaRPr lang="en-GB" sz="800" b="0" noProof="1">
              <a:solidFill>
                <a:schemeClr val="tx1"/>
              </a:solidFill>
              <a:latin typeface="+mj-lt"/>
              <a:cs typeface="Arial" panose="020B0604020202020204" pitchFamily="34" charset="0"/>
            </a:endParaRPr>
          </a:p>
        </p:txBody>
      </p:sp>
      <p:sp>
        <p:nvSpPr>
          <p:cNvPr id="54"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smtClean="0">
                <a:solidFill>
                  <a:schemeClr val="tx1"/>
                </a:solidFill>
                <a:latin typeface="+mj-lt"/>
                <a:cs typeface="Arial" panose="020B0604020202020204" pitchFamily="34" charset="0"/>
              </a:rPr>
              <a:t>Image sizes</a:t>
            </a:r>
            <a:br>
              <a:rPr lang="en-GB" sz="1000" b="1" noProof="1" smtClean="0">
                <a:solidFill>
                  <a:schemeClr val="tx1"/>
                </a:solidFill>
                <a:latin typeface="+mj-lt"/>
                <a:cs typeface="Arial" panose="020B0604020202020204" pitchFamily="34" charset="0"/>
              </a:rPr>
            </a:br>
            <a:r>
              <a:rPr lang="en-GB" sz="800" b="0" noProof="1" smtClean="0">
                <a:solidFill>
                  <a:schemeClr val="tx1"/>
                </a:solidFill>
                <a:latin typeface="+mj-lt"/>
                <a:cs typeface="Arial" panose="020B0604020202020204" pitchFamily="34" charset="0"/>
              </a:rPr>
              <a:t>The optimal picture sizes are</a:t>
            </a:r>
          </a:p>
          <a:p>
            <a:pPr eaLnBrk="1" hangingPunct="1">
              <a:lnSpc>
                <a:spcPct val="90000"/>
              </a:lnSpc>
              <a:spcAft>
                <a:spcPts val="600"/>
              </a:spcAft>
              <a:defRPr/>
            </a:pPr>
            <a:r>
              <a:rPr lang="en-GB" sz="800" b="0" noProof="1" smtClean="0">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en-GB" sz="800" b="0" noProof="1" smtClean="0">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en-GB" sz="800" b="0" noProof="1" smtClean="0">
                <a:solidFill>
                  <a:schemeClr val="tx1"/>
                </a:solidFill>
                <a:latin typeface="+mj-lt"/>
                <a:cs typeface="Arial" panose="020B0604020202020204" pitchFamily="34" charset="0"/>
              </a:rPr>
              <a:t>Save the images in 72 dpi and in "jpg medium quality"</a:t>
            </a:r>
            <a:endParaRPr lang="en-GB" sz="800" b="0" noProof="1">
              <a:solidFill>
                <a:schemeClr val="tx1"/>
              </a:solidFill>
              <a:latin typeface="+mj-lt"/>
              <a:cs typeface="Arial" panose="020B0604020202020204" pitchFamily="34" charset="0"/>
            </a:endParaRPr>
          </a:p>
        </p:txBody>
      </p:sp>
      <p:sp>
        <p:nvSpPr>
          <p:cNvPr id="55"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smtClean="0">
                <a:solidFill>
                  <a:schemeClr val="tx1"/>
                </a:solidFill>
                <a:latin typeface="+mj-lt"/>
                <a:cs typeface="Arial" panose="020B0604020202020204" pitchFamily="34" charset="0"/>
              </a:rPr>
              <a:t>Trimming pictures</a:t>
            </a:r>
            <a:br>
              <a:rPr lang="en-GB" sz="1000" b="1" noProof="1" smtClean="0">
                <a:solidFill>
                  <a:schemeClr val="tx1"/>
                </a:solidFill>
                <a:latin typeface="+mj-lt"/>
                <a:cs typeface="Arial" panose="020B0604020202020204" pitchFamily="34" charset="0"/>
              </a:rPr>
            </a:br>
            <a:r>
              <a:rPr lang="en-GB" sz="800" b="1" noProof="1" smtClean="0">
                <a:solidFill>
                  <a:schemeClr val="tx1"/>
                </a:solidFill>
                <a:latin typeface="+mj-lt"/>
                <a:cs typeface="Arial" panose="020B0604020202020204" pitchFamily="34" charset="0"/>
              </a:rPr>
              <a:t>1</a:t>
            </a:r>
            <a:r>
              <a:rPr lang="en-GB" sz="800" b="0" noProof="1" smtClean="0">
                <a:solidFill>
                  <a:schemeClr val="tx1"/>
                </a:solidFill>
                <a:latin typeface="+mj-lt"/>
                <a:cs typeface="Arial" panose="020B0604020202020204" pitchFamily="34" charset="0"/>
              </a:rPr>
              <a:t>. Click</a:t>
            </a:r>
            <a:r>
              <a:rPr lang="en-GB" sz="800" b="1" noProof="1" smtClean="0">
                <a:solidFill>
                  <a:schemeClr val="tx1"/>
                </a:solidFill>
                <a:latin typeface="+mj-lt"/>
                <a:cs typeface="Arial" panose="020B0604020202020204" pitchFamily="34" charset="0"/>
              </a:rPr>
              <a:t> Crop </a:t>
            </a:r>
            <a:r>
              <a:rPr lang="en-GB" sz="800" b="0" noProof="1" smtClean="0">
                <a:solidFill>
                  <a:schemeClr val="tx1"/>
                </a:solidFill>
                <a:latin typeface="+mj-lt"/>
                <a:cs typeface="Arial" panose="020B0604020202020204" pitchFamily="34" charset="0"/>
              </a:rPr>
              <a:t>to change the image focus/size</a:t>
            </a:r>
          </a:p>
          <a:p>
            <a:pPr eaLnBrk="1" hangingPunct="1">
              <a:lnSpc>
                <a:spcPct val="90000"/>
              </a:lnSpc>
              <a:spcAft>
                <a:spcPts val="600"/>
              </a:spcAft>
              <a:defRPr/>
            </a:pPr>
            <a:r>
              <a:rPr lang="en-GB" sz="800" b="1" noProof="1" smtClean="0">
                <a:solidFill>
                  <a:schemeClr val="tx1"/>
                </a:solidFill>
                <a:latin typeface="+mj-lt"/>
                <a:cs typeface="Arial" panose="020B0604020202020204" pitchFamily="34" charset="0"/>
              </a:rPr>
              <a:t>2. </a:t>
            </a:r>
            <a:r>
              <a:rPr lang="en-GB" sz="800" b="0" noProof="1" smtClean="0">
                <a:solidFill>
                  <a:schemeClr val="tx1"/>
                </a:solidFill>
                <a:latin typeface="+mj-lt"/>
                <a:cs typeface="Arial" panose="020B0604020202020204" pitchFamily="34" charset="0"/>
              </a:rPr>
              <a:t>If you want to scale the picture, hold the </a:t>
            </a:r>
            <a:r>
              <a:rPr lang="en-GB" sz="800" b="1" noProof="1" smtClean="0">
                <a:solidFill>
                  <a:schemeClr val="tx1"/>
                </a:solidFill>
                <a:latin typeface="+mj-lt"/>
                <a:cs typeface="Arial" panose="020B0604020202020204" pitchFamily="34" charset="0"/>
              </a:rPr>
              <a:t>SHIFT</a:t>
            </a:r>
            <a:r>
              <a:rPr lang="en-GB" sz="800" b="0" noProof="1" smtClean="0">
                <a:solidFill>
                  <a:schemeClr val="tx1"/>
                </a:solidFill>
                <a:latin typeface="+mj-lt"/>
                <a:cs typeface="Arial" panose="020B0604020202020204" pitchFamily="34" charset="0"/>
              </a:rPr>
              <a:t> button down while dragging in the image corners</a:t>
            </a:r>
          </a:p>
          <a:p>
            <a:pPr eaLnBrk="1" hangingPunct="1">
              <a:lnSpc>
                <a:spcPct val="90000"/>
              </a:lnSpc>
              <a:spcAft>
                <a:spcPts val="600"/>
              </a:spcAft>
              <a:defRPr/>
            </a:pPr>
            <a:r>
              <a:rPr lang="en-GB" sz="800" b="1" noProof="1" smtClean="0">
                <a:solidFill>
                  <a:schemeClr val="tx1"/>
                </a:solidFill>
                <a:latin typeface="+mj-lt"/>
                <a:cs typeface="Arial" panose="020B0604020202020204" pitchFamily="34" charset="0"/>
              </a:rPr>
              <a:t>3. </a:t>
            </a:r>
            <a:r>
              <a:rPr lang="en-GB" sz="800" b="0" noProof="1" smtClean="0">
                <a:solidFill>
                  <a:schemeClr val="tx1"/>
                </a:solidFill>
                <a:latin typeface="+mj-lt"/>
                <a:cs typeface="Arial" panose="020B0604020202020204" pitchFamily="34" charset="0"/>
              </a:rPr>
              <a:t>Right-click on the picture and select </a:t>
            </a:r>
            <a:r>
              <a:rPr lang="en-GB" sz="800" b="1" noProof="1" smtClean="0">
                <a:solidFill>
                  <a:schemeClr val="tx1"/>
                </a:solidFill>
                <a:latin typeface="+mj-lt"/>
                <a:cs typeface="Arial" panose="020B0604020202020204" pitchFamily="34" charset="0"/>
              </a:rPr>
              <a:t>Send to back</a:t>
            </a:r>
          </a:p>
          <a:p>
            <a:pPr eaLnBrk="1" hangingPunct="1">
              <a:lnSpc>
                <a:spcPct val="90000"/>
              </a:lnSpc>
              <a:spcAft>
                <a:spcPts val="600"/>
              </a:spcAft>
              <a:defRPr/>
            </a:pPr>
            <a:r>
              <a:rPr lang="en-GB" sz="800" b="1" noProof="1" smtClean="0">
                <a:solidFill>
                  <a:schemeClr val="tx1"/>
                </a:solidFill>
                <a:latin typeface="+mj-lt"/>
                <a:cs typeface="Arial" panose="020B0604020202020204" pitchFamily="34" charset="0"/>
              </a:rPr>
              <a:t>Tip: </a:t>
            </a:r>
            <a:r>
              <a:rPr lang="en-GB" sz="800" b="0" noProof="1" smtClean="0">
                <a:solidFill>
                  <a:schemeClr val="tx1"/>
                </a:solidFill>
                <a:latin typeface="+mj-lt"/>
                <a:cs typeface="Arial" panose="020B0604020202020204" pitchFamily="34" charset="0"/>
              </a:rPr>
              <a:t>If you delete the picture and inserts a new, the picture may be in front of text and graphics. If this happens, you must select the image, right-click and select </a:t>
            </a:r>
            <a:r>
              <a:rPr lang="en-GB" sz="800" b="1" noProof="1" smtClean="0">
                <a:solidFill>
                  <a:schemeClr val="tx1"/>
                </a:solidFill>
                <a:latin typeface="+mj-lt"/>
                <a:cs typeface="Arial" panose="020B0604020202020204" pitchFamily="34" charset="0"/>
              </a:rPr>
              <a:t>Send to back</a:t>
            </a:r>
            <a:endParaRPr lang="en-GB" sz="800" b="1" noProof="1">
              <a:solidFill>
                <a:schemeClr val="tx1"/>
              </a:solidFill>
              <a:latin typeface="+mj-lt"/>
              <a:cs typeface="Arial" panose="020B0604020202020204" pitchFamily="34" charset="0"/>
            </a:endParaRPr>
          </a:p>
        </p:txBody>
      </p:sp>
      <p:sp>
        <p:nvSpPr>
          <p:cNvPr id="56" name="Text Box 48"/>
          <p:cNvSpPr txBox="1">
            <a:spLocks noChangeArrowheads="1"/>
          </p:cNvSpPr>
          <p:nvPr userDrawn="1"/>
        </p:nvSpPr>
        <p:spPr bwMode="auto">
          <a:xfrm>
            <a:off x="6691561" y="4765322"/>
            <a:ext cx="1634624" cy="99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smtClean="0">
                <a:solidFill>
                  <a:schemeClr val="tx1"/>
                </a:solidFill>
                <a:latin typeface="+mj-lt"/>
                <a:cs typeface="Arial" panose="020B0604020202020204" pitchFamily="34" charset="0"/>
              </a:rPr>
              <a:t>Template colors</a:t>
            </a:r>
            <a:br>
              <a:rPr lang="en-GB" sz="1000" b="1" noProof="1" smtClean="0">
                <a:solidFill>
                  <a:schemeClr val="tx1"/>
                </a:solidFill>
                <a:latin typeface="+mj-lt"/>
                <a:cs typeface="Arial" panose="020B0604020202020204" pitchFamily="34" charset="0"/>
              </a:rPr>
            </a:br>
            <a:r>
              <a:rPr lang="en-GB" sz="800" b="0" noProof="1" smtClean="0">
                <a:solidFill>
                  <a:schemeClr val="tx1"/>
                </a:solidFill>
                <a:latin typeface="+mj-lt"/>
                <a:cs typeface="Arial" panose="020B0604020202020204" pitchFamily="34" charset="0"/>
              </a:rPr>
              <a:t>You can choose between a range of colors for backgrounds and graphs.</a:t>
            </a:r>
          </a:p>
          <a:p>
            <a:pPr eaLnBrk="1" hangingPunct="1">
              <a:lnSpc>
                <a:spcPct val="90000"/>
              </a:lnSpc>
              <a:spcAft>
                <a:spcPts val="600"/>
              </a:spcAft>
              <a:defRPr/>
            </a:pPr>
            <a:r>
              <a:rPr lang="en-GB" sz="800" b="0" noProof="1" smtClean="0">
                <a:solidFill>
                  <a:schemeClr val="tx1"/>
                </a:solidFill>
                <a:latin typeface="+mj-lt"/>
                <a:cs typeface="Arial" panose="020B0604020202020204" pitchFamily="34" charset="0"/>
              </a:rPr>
              <a:t>Right-click on the surface of which you want to change the color and then click on the paint can icon</a:t>
            </a:r>
            <a:endParaRPr lang="en-GB" sz="800" b="0" noProof="1">
              <a:solidFill>
                <a:schemeClr val="tx1"/>
              </a:solidFill>
              <a:latin typeface="+mj-lt"/>
              <a:cs typeface="Arial" panose="020B0604020202020204" pitchFamily="34" charset="0"/>
            </a:endParaRPr>
          </a:p>
        </p:txBody>
      </p:sp>
      <p:sp>
        <p:nvSpPr>
          <p:cNvPr id="57"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smtClean="0">
                <a:solidFill>
                  <a:schemeClr val="tx1"/>
                </a:solidFill>
                <a:latin typeface="+mj-lt"/>
                <a:cs typeface="Arial" panose="020B0604020202020204" pitchFamily="34" charset="0"/>
              </a:rPr>
              <a:t>Further information</a:t>
            </a:r>
            <a:br>
              <a:rPr lang="en-GB" sz="1000" b="1" noProof="1" smtClean="0">
                <a:solidFill>
                  <a:schemeClr val="tx1"/>
                </a:solidFill>
                <a:latin typeface="+mj-lt"/>
                <a:cs typeface="Arial" panose="020B0604020202020204" pitchFamily="34" charset="0"/>
              </a:rPr>
            </a:br>
            <a:r>
              <a:rPr lang="en-GB" sz="800" b="0" noProof="1" smtClean="0">
                <a:solidFill>
                  <a:schemeClr val="tx1"/>
                </a:solidFill>
                <a:latin typeface="+mj-lt"/>
                <a:cs typeface="Arial" panose="020B0604020202020204" pitchFamily="34" charset="0"/>
              </a:rPr>
              <a:t>See</a:t>
            </a:r>
            <a:r>
              <a:rPr lang="en-GB" sz="800" b="0" baseline="0" noProof="1" smtClean="0">
                <a:solidFill>
                  <a:schemeClr val="tx1"/>
                </a:solidFill>
                <a:latin typeface="+mj-lt"/>
                <a:cs typeface="Arial" panose="020B0604020202020204" pitchFamily="34" charset="0"/>
              </a:rPr>
              <a:t> </a:t>
            </a:r>
            <a:br>
              <a:rPr lang="en-GB" sz="800" b="0" baseline="0" noProof="1" smtClean="0">
                <a:solidFill>
                  <a:schemeClr val="tx1"/>
                </a:solidFill>
                <a:latin typeface="+mj-lt"/>
                <a:cs typeface="Arial" panose="020B0604020202020204" pitchFamily="34" charset="0"/>
              </a:rPr>
            </a:br>
            <a:r>
              <a:rPr lang="en-GB" sz="800" b="0" noProof="1" smtClean="0">
                <a:solidFill>
                  <a:schemeClr val="accent4"/>
                </a:solidFill>
                <a:latin typeface="+mj-lt"/>
                <a:cs typeface="Arial" panose="020B0604020202020204" pitchFamily="34" charset="0"/>
                <a:hlinkClick r:id="rId2"/>
              </a:rPr>
              <a:t>www.designguide.ku.dk/ku/</a:t>
            </a:r>
            <a:br>
              <a:rPr lang="en-GB" sz="800" b="0" noProof="1" smtClean="0">
                <a:solidFill>
                  <a:schemeClr val="accent4"/>
                </a:solidFill>
                <a:latin typeface="+mj-lt"/>
                <a:cs typeface="Arial" panose="020B0604020202020204" pitchFamily="34" charset="0"/>
                <a:hlinkClick r:id="rId2"/>
              </a:rPr>
            </a:br>
            <a:r>
              <a:rPr lang="en-GB" sz="800" b="0" noProof="1" smtClean="0">
                <a:solidFill>
                  <a:schemeClr val="accent4"/>
                </a:solidFill>
                <a:latin typeface="+mj-lt"/>
                <a:cs typeface="Arial" panose="020B0604020202020204" pitchFamily="34" charset="0"/>
                <a:hlinkClick r:id="rId2"/>
              </a:rPr>
              <a:t>skabeloner/powerpoint/</a:t>
            </a:r>
            <a:br>
              <a:rPr lang="en-GB" sz="800" b="0" noProof="1" smtClean="0">
                <a:solidFill>
                  <a:schemeClr val="accent4"/>
                </a:solidFill>
                <a:latin typeface="+mj-lt"/>
                <a:cs typeface="Arial" panose="020B0604020202020204" pitchFamily="34" charset="0"/>
                <a:hlinkClick r:id="rId2"/>
              </a:rPr>
            </a:br>
            <a:r>
              <a:rPr lang="en-GB" sz="800" b="0" noProof="1" smtClean="0">
                <a:solidFill>
                  <a:schemeClr val="accent4"/>
                </a:solidFill>
                <a:latin typeface="+mj-lt"/>
                <a:cs typeface="Arial" panose="020B0604020202020204" pitchFamily="34" charset="0"/>
                <a:hlinkClick r:id="rId2"/>
              </a:rPr>
              <a:t>praesentationer/</a:t>
            </a:r>
            <a:endParaRPr lang="en-GB" sz="800" b="0" noProof="1">
              <a:solidFill>
                <a:schemeClr val="accent4"/>
              </a:solidFill>
              <a:latin typeface="+mj-lt"/>
              <a:cs typeface="Arial" panose="020B0604020202020204" pitchFamily="34" charset="0"/>
            </a:endParaRPr>
          </a:p>
        </p:txBody>
      </p:sp>
      <p:pic>
        <p:nvPicPr>
          <p:cNvPr id="58"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59"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0" name="Billede 3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241826" y="3187789"/>
            <a:ext cx="223122" cy="228843"/>
          </a:xfrm>
          <a:prstGeom prst="rect">
            <a:avLst/>
          </a:prstGeom>
        </p:spPr>
      </p:pic>
      <p:sp>
        <p:nvSpPr>
          <p:cNvPr id="61" name="Text Box 48"/>
          <p:cNvSpPr txBox="1">
            <a:spLocks noChangeArrowheads="1"/>
          </p:cNvSpPr>
          <p:nvPr userDrawn="1"/>
        </p:nvSpPr>
        <p:spPr bwMode="auto">
          <a:xfrm>
            <a:off x="2570384"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altLang="da-DK" sz="800" b="1" noProof="1" smtClean="0">
                <a:solidFill>
                  <a:schemeClr val="tx1"/>
                </a:solidFill>
                <a:latin typeface="+mn-lt"/>
                <a:cs typeface="Arial" panose="020B0604020202020204" pitchFamily="34" charset="0"/>
              </a:rPr>
              <a:t>2.</a:t>
            </a:r>
            <a:r>
              <a:rPr lang="en-GB" altLang="da-DK" sz="800" b="1" baseline="0" noProof="1" smtClean="0">
                <a:solidFill>
                  <a:schemeClr val="tx1"/>
                </a:solidFill>
                <a:latin typeface="+mn-lt"/>
                <a:cs typeface="Arial" panose="020B0604020202020204" pitchFamily="34" charset="0"/>
              </a:rPr>
              <a:t> </a:t>
            </a:r>
            <a:r>
              <a:rPr lang="en-GB" altLang="da-DK" sz="800" baseline="0" noProof="1" smtClean="0">
                <a:solidFill>
                  <a:schemeClr val="tx1"/>
                </a:solidFill>
                <a:latin typeface="+mn-lt"/>
                <a:cs typeface="Arial" panose="020B0604020202020204" pitchFamily="34" charset="0"/>
              </a:rPr>
              <a:t>Under the </a:t>
            </a:r>
            <a:r>
              <a:rPr lang="en-GB" altLang="da-DK" sz="800" b="1" baseline="0" noProof="1" smtClean="0">
                <a:solidFill>
                  <a:schemeClr val="tx1"/>
                </a:solidFill>
                <a:latin typeface="+mn-lt"/>
                <a:cs typeface="Arial" panose="020B0604020202020204" pitchFamily="34" charset="0"/>
              </a:rPr>
              <a:t>New slide </a:t>
            </a:r>
            <a:r>
              <a:rPr lang="en-GB" altLang="da-DK" sz="800" baseline="0" noProof="1" smtClean="0">
                <a:solidFill>
                  <a:schemeClr val="tx1"/>
                </a:solidFill>
                <a:latin typeface="+mn-lt"/>
                <a:cs typeface="Arial" panose="020B0604020202020204" pitchFamily="34" charset="0"/>
              </a:rPr>
              <a:t>button Click on the top part of the button to create a slide identical to the one selected. Click on the bottom part of the button to see a selection of possible layout choices</a:t>
            </a:r>
            <a:endParaRPr lang="en-GB" altLang="da-DK" sz="800" noProof="1">
              <a:solidFill>
                <a:schemeClr val="tx1"/>
              </a:solidFill>
              <a:latin typeface="+mn-lt"/>
              <a:cs typeface="Arial" panose="020B0604020202020204" pitchFamily="34" charset="0"/>
            </a:endParaRPr>
          </a:p>
        </p:txBody>
      </p:sp>
      <p:pic>
        <p:nvPicPr>
          <p:cNvPr id="62" name="Picture 61"/>
          <p:cNvPicPr>
            <a:picLocks noChangeAspect="1"/>
          </p:cNvPicPr>
          <p:nvPr userDrawn="1"/>
        </p:nvPicPr>
        <p:blipFill>
          <a:blip r:embed="rId8"/>
          <a:stretch>
            <a:fillRect/>
          </a:stretch>
        </p:blipFill>
        <p:spPr>
          <a:xfrm>
            <a:off x="4271879" y="1743737"/>
            <a:ext cx="243186" cy="432989"/>
          </a:xfrm>
          <a:prstGeom prst="rect">
            <a:avLst/>
          </a:prstGeom>
        </p:spPr>
      </p:pic>
    </p:spTree>
    <p:extLst>
      <p:ext uri="{BB962C8B-B14F-4D97-AF65-F5344CB8AC3E}">
        <p14:creationId xmlns:p14="http://schemas.microsoft.com/office/powerpoint/2010/main" val="27402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image large right">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en-GB" dirty="0"/>
              <a:t>Click icon to insert image  </a:t>
            </a:r>
            <a:br>
              <a:rPr lang="en-GB" dirty="0"/>
            </a:br>
            <a:r>
              <a:rPr lang="en-GB" dirty="0"/>
              <a:t> </a:t>
            </a:r>
          </a:p>
        </p:txBody>
      </p:sp>
      <p:sp>
        <p:nvSpPr>
          <p:cNvPr id="2" name="Titel 2"/>
          <p:cNvSpPr>
            <a:spLocks noGrp="1"/>
          </p:cNvSpPr>
          <p:nvPr>
            <p:ph type="ctrTitle" hasCustomPrompt="1"/>
          </p:nvPr>
        </p:nvSpPr>
        <p:spPr>
          <a:xfrm>
            <a:off x="6243638" y="691815"/>
            <a:ext cx="5948362" cy="5474035"/>
          </a:xfrm>
          <a:blipFill>
            <a:blip r:embed="rId3" cstate="print">
              <a:extLst>
                <a:ext uri="{28A0092B-C50C-407E-A947-70E740481C1C}">
                  <a14:useLocalDpi xmlns:a14="http://schemas.microsoft.com/office/drawing/2010/main"/>
                </a:ext>
              </a:extLst>
            </a:blip>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GB" dirty="0"/>
              <a:t>master</a:t>
            </a:r>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r>
              <a:rPr lang="da-DK" smtClean="0"/>
              <a:t>Introduktion til Universitetspædagogik</a:t>
            </a:r>
            <a:endParaRPr lang="en-GB"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r>
              <a:rPr lang="en-GB" smtClean="0"/>
              <a:t>Institut for Naturfagenes Didaktik</a:t>
            </a:r>
            <a:endParaRPr lang="en-GB"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en-GB" dirty="0"/>
              <a:t>Name of speaker, UCPH unit, place and date</a:t>
            </a:r>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image small right">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en-GB" dirty="0"/>
              <a:t>Click icon to insert image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r>
              <a:rPr lang="da-DK" smtClean="0"/>
              <a:t>Introduktion til Universitetspædagogik</a:t>
            </a:r>
            <a:endParaRPr lang="en-GB"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r>
              <a:rPr lang="en-GB" smtClean="0"/>
              <a:t>Institut for Naturfagenes Didaktik</a:t>
            </a:r>
            <a:endParaRPr lang="en-GB"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6243638" y="2271092"/>
            <a:ext cx="5948362" cy="3895200"/>
          </a:xfrm>
          <a:blipFill>
            <a:blip r:embed="rId3" cstate="print">
              <a:extLst>
                <a:ext uri="{28A0092B-C50C-407E-A947-70E740481C1C}">
                  <a14:useLocalDpi xmlns:a14="http://schemas.microsoft.com/office/drawing/2010/main"/>
                </a:ext>
              </a:extLst>
            </a:blip>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endParaRPr lang="en-GB" dirty="0"/>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en-GB" dirty="0"/>
              <a:t>Name of speaker, UCPH unit, place and date</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eal large">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r>
              <a:rPr lang="da-DK" smtClean="0"/>
              <a:t>Introduktion til Universitetspædagogik</a:t>
            </a:r>
            <a:endParaRPr lang="en-GB"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r>
              <a:rPr lang="en-GB" smtClean="0"/>
              <a:t>Institut for Naturfagenes Didaktik</a:t>
            </a:r>
            <a:endParaRPr lang="en-GB"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hasCustomPrompt="1"/>
          </p:nvPr>
        </p:nvSpPr>
        <p:spPr>
          <a:xfrm>
            <a:off x="0" y="691815"/>
            <a:ext cx="5959476" cy="5474035"/>
          </a:xfrm>
          <a:blipFill>
            <a:blip r:embed="rId3" cstate="print">
              <a:extLst>
                <a:ext uri="{28A0092B-C50C-407E-A947-70E740481C1C}">
                  <a14:useLocalDpi xmlns:a14="http://schemas.microsoft.com/office/drawing/2010/main"/>
                </a:ext>
              </a:extLst>
            </a:blip>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en-GB"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eal small">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r>
              <a:rPr lang="da-DK" smtClean="0"/>
              <a:t>Introduktion til Universitetspædagogik</a:t>
            </a:r>
            <a:endParaRPr lang="en-GB"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r>
              <a:rPr lang="en-GB" smtClean="0"/>
              <a:t>Institut for Naturfagenes Didaktik</a:t>
            </a:r>
            <a:endParaRPr lang="en-GB"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en-GB" smtClean="0"/>
              <a:pPr/>
              <a:t>‹#›</a:t>
            </a:fld>
            <a:endParaRPr lang="en-GB" dirty="0"/>
          </a:p>
        </p:txBody>
      </p:sp>
      <p:sp>
        <p:nvSpPr>
          <p:cNvPr id="22" name="Titel 2"/>
          <p:cNvSpPr>
            <a:spLocks noGrp="1"/>
          </p:cNvSpPr>
          <p:nvPr>
            <p:ph type="ctrTitle"/>
          </p:nvPr>
        </p:nvSpPr>
        <p:spPr>
          <a:xfrm>
            <a:off x="0" y="2271092"/>
            <a:ext cx="5959476" cy="3895200"/>
          </a:xfrm>
          <a:blipFill>
            <a:blip r:embed="rId3" cstate="print">
              <a:extLst>
                <a:ext uri="{28A0092B-C50C-407E-A947-70E740481C1C}">
                  <a14:useLocalDpi xmlns:a14="http://schemas.microsoft.com/office/drawing/2010/main"/>
                </a:ext>
              </a:extLst>
            </a:blip>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endParaRPr lang="en-GB" dirty="0"/>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en-GB" dirty="0"/>
              <a:t>Name of speaker, UCPH unit, place and date</a:t>
            </a:r>
            <a:br>
              <a:rPr lang="en-GB" dirty="0"/>
            </a:br>
            <a:endParaRPr lang="en-GB" dirty="0"/>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en-GB" dirty="0"/>
              <a:t>Click to add title</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en-GB" dirty="0"/>
              <a:t>Click to add title</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en-GB" dirty="0"/>
              <a:t>Click to add text</a:t>
            </a:r>
          </a:p>
          <a:p>
            <a:pPr lvl="1"/>
            <a:r>
              <a:rPr lang="en-GB" dirty="0"/>
              <a:t>2</a:t>
            </a:r>
          </a:p>
          <a:p>
            <a:pPr lvl="2"/>
            <a:r>
              <a:rPr lang="en-GB" dirty="0"/>
              <a:t>3</a:t>
            </a:r>
          </a:p>
        </p:txBody>
      </p:sp>
      <p:sp>
        <p:nvSpPr>
          <p:cNvPr id="4" name="Pladsholder til dato 3"/>
          <p:cNvSpPr>
            <a:spLocks noGrp="1"/>
          </p:cNvSpPr>
          <p:nvPr>
            <p:ph type="dt" sz="half" idx="10"/>
          </p:nvPr>
        </p:nvSpPr>
        <p:spPr/>
        <p:txBody>
          <a:bodyPr/>
          <a:lstStyle/>
          <a:p>
            <a:r>
              <a:rPr lang="da-DK" smtClean="0"/>
              <a:t>Introduktion til Universitetspædagogik</a:t>
            </a:r>
            <a:endParaRPr lang="en-GB" dirty="0"/>
          </a:p>
        </p:txBody>
      </p:sp>
      <p:sp>
        <p:nvSpPr>
          <p:cNvPr id="5" name="Pladsholder til sidefod 4"/>
          <p:cNvSpPr>
            <a:spLocks noGrp="1"/>
          </p:cNvSpPr>
          <p:nvPr>
            <p:ph type="ftr" sz="quarter" idx="11"/>
          </p:nvPr>
        </p:nvSpPr>
        <p:spPr/>
        <p:txBody>
          <a:bodyPr/>
          <a:lstStyle/>
          <a:p>
            <a:r>
              <a:rPr lang="en-GB" smtClean="0"/>
              <a:t>Institut for Naturfagenes Didaktik</a:t>
            </a:r>
            <a:endParaRPr lang="en-GB" dirty="0"/>
          </a:p>
        </p:txBody>
      </p:sp>
      <p:sp>
        <p:nvSpPr>
          <p:cNvPr id="6" name="Pladsholder til slidenummer 5"/>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and 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en-GB" dirty="0"/>
              <a:t>Click to add title</a:t>
            </a:r>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en-GB" dirty="0"/>
              <a:t>Click to add text</a:t>
            </a:r>
          </a:p>
          <a:p>
            <a:pPr lvl="1"/>
            <a:r>
              <a:rPr lang="en-GB" dirty="0"/>
              <a:t>2</a:t>
            </a:r>
          </a:p>
          <a:p>
            <a:pPr lvl="2"/>
            <a:r>
              <a:rPr lang="en-GB" dirty="0"/>
              <a:t>3</a:t>
            </a:r>
          </a:p>
          <a:p>
            <a:pPr lvl="3"/>
            <a:endParaRPr lang="en-GB"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r>
              <a:rPr lang="da-DK" smtClean="0"/>
              <a:t>Introduktion til Universitetspædagogik</a:t>
            </a:r>
            <a:endParaRPr lang="en-GB" dirty="0"/>
          </a:p>
        </p:txBody>
      </p:sp>
      <p:sp>
        <p:nvSpPr>
          <p:cNvPr id="6" name="Pladsholder til sidefod 5"/>
          <p:cNvSpPr>
            <a:spLocks noGrp="1"/>
          </p:cNvSpPr>
          <p:nvPr>
            <p:ph type="ftr" sz="quarter" idx="11"/>
          </p:nvPr>
        </p:nvSpPr>
        <p:spPr/>
        <p:txBody>
          <a:bodyPr/>
          <a:lstStyle/>
          <a:p>
            <a:r>
              <a:rPr lang="en-GB" smtClean="0"/>
              <a:t>Institut for Naturfagenes Didaktik</a:t>
            </a:r>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en-GB" dirty="0"/>
              <a:t>Click icon to insert image</a:t>
            </a:r>
          </a:p>
        </p:txBody>
      </p:sp>
      <p:sp>
        <p:nvSpPr>
          <p:cNvPr id="2" name="Titel 1"/>
          <p:cNvSpPr>
            <a:spLocks noGrp="1"/>
          </p:cNvSpPr>
          <p:nvPr>
            <p:ph type="title" hasCustomPrompt="1"/>
          </p:nvPr>
        </p:nvSpPr>
        <p:spPr>
          <a:xfrm>
            <a:off x="588965" y="620712"/>
            <a:ext cx="11012486" cy="865187"/>
          </a:xfrm>
        </p:spPr>
        <p:txBody>
          <a:bodyPr/>
          <a:lstStyle/>
          <a:p>
            <a:pPr lvl="0"/>
            <a:r>
              <a:rPr lang="en-GB" dirty="0"/>
              <a:t>Click to add title</a:t>
            </a:r>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en-GB" dirty="0"/>
              <a:t>Click to add text</a:t>
            </a:r>
          </a:p>
          <a:p>
            <a:pPr lvl="1"/>
            <a:r>
              <a:rPr lang="en-GB" dirty="0"/>
              <a:t>2</a:t>
            </a:r>
          </a:p>
          <a:p>
            <a:pPr lvl="2"/>
            <a:r>
              <a:rPr lang="en-GB" dirty="0"/>
              <a:t>3</a:t>
            </a:r>
          </a:p>
        </p:txBody>
      </p:sp>
      <p:sp>
        <p:nvSpPr>
          <p:cNvPr id="5" name="Pladsholder til dato 4"/>
          <p:cNvSpPr>
            <a:spLocks noGrp="1"/>
          </p:cNvSpPr>
          <p:nvPr>
            <p:ph type="dt" sz="half" idx="10"/>
          </p:nvPr>
        </p:nvSpPr>
        <p:spPr/>
        <p:txBody>
          <a:bodyPr/>
          <a:lstStyle/>
          <a:p>
            <a:r>
              <a:rPr lang="da-DK" smtClean="0"/>
              <a:t>Introduktion til Universitetspædagogik</a:t>
            </a:r>
            <a:endParaRPr lang="en-GB" dirty="0"/>
          </a:p>
        </p:txBody>
      </p:sp>
      <p:sp>
        <p:nvSpPr>
          <p:cNvPr id="6" name="Pladsholder til sidefod 5"/>
          <p:cNvSpPr>
            <a:spLocks noGrp="1"/>
          </p:cNvSpPr>
          <p:nvPr>
            <p:ph type="ftr" sz="quarter" idx="11"/>
          </p:nvPr>
        </p:nvSpPr>
        <p:spPr/>
        <p:txBody>
          <a:bodyPr/>
          <a:lstStyle/>
          <a:p>
            <a:r>
              <a:rPr lang="en-GB" smtClean="0"/>
              <a:t>Institut for Naturfagenes Didaktik</a:t>
            </a:r>
            <a:endParaRPr lang="en-GB" dirty="0"/>
          </a:p>
        </p:txBody>
      </p:sp>
      <p:sp>
        <p:nvSpPr>
          <p:cNvPr id="7" name="Pladsholder til slidenummer 6"/>
          <p:cNvSpPr>
            <a:spLocks noGrp="1"/>
          </p:cNvSpPr>
          <p:nvPr>
            <p:ph type="sldNum" sz="quarter" idx="12"/>
          </p:nvPr>
        </p:nvSpPr>
        <p:spPr/>
        <p:txBody>
          <a:bodyPr/>
          <a:lstStyle/>
          <a:p>
            <a:fld id="{091A926C-488A-4E3E-9C21-57CAA120E114}" type="slidenum">
              <a:rPr lang="en-GB" smtClean="0"/>
              <a:t>‹#›</a:t>
            </a:fld>
            <a:endParaRPr lang="en-GB"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emf"/><Relationship Id="rId25"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da-DK" dirty="0" err="1"/>
              <a:t>Click</a:t>
            </a:r>
            <a:r>
              <a:rPr lang="da-DK" dirty="0"/>
              <a:t> to </a:t>
            </a:r>
            <a:r>
              <a:rPr lang="da-DK" dirty="0" err="1"/>
              <a:t>add</a:t>
            </a:r>
            <a:r>
              <a:rPr lang="da-DK" dirty="0"/>
              <a:t> </a:t>
            </a:r>
            <a:r>
              <a:rPr lang="da-DK" dirty="0" err="1"/>
              <a:t>title</a:t>
            </a:r>
            <a:endParaRPr lang="da-DK" dirty="0"/>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da-DK" dirty="0" err="1"/>
              <a:t>Click</a:t>
            </a:r>
            <a:r>
              <a:rPr lang="da-DK" dirty="0"/>
              <a:t> to </a:t>
            </a:r>
            <a:r>
              <a:rPr lang="da-DK" dirty="0" err="1"/>
              <a:t>add</a:t>
            </a:r>
            <a:r>
              <a:rPr lang="da-DK" dirty="0"/>
              <a:t> </a:t>
            </a:r>
            <a:r>
              <a:rPr lang="da-DK" dirty="0" err="1"/>
              <a:t>text</a:t>
            </a:r>
            <a:endParaRPr lang="da-DK" dirty="0"/>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r>
              <a:rPr lang="da-DK" smtClean="0"/>
              <a:t>Institut for Naturfagenes Didaktik</a:t>
            </a:r>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r>
              <a:rPr lang="da-DK" smtClean="0"/>
              <a:t>Introduktion til Universitetspædagogik</a:t>
            </a:r>
            <a:endParaRPr lang="da-DK" dirty="0"/>
          </a:p>
        </p:txBody>
      </p:sp>
      <p:pic>
        <p:nvPicPr>
          <p:cNvPr id="12" name="Picture 11"/>
          <p:cNvPicPr>
            <a:picLocks noChangeAspect="1"/>
          </p:cNvPicPr>
          <p:nvPr userDrawn="1"/>
        </p:nvPicPr>
        <p:blipFill rotWithShape="1">
          <a:blip r:embed="rId24" cstate="print">
            <a:extLst>
              <a:ext uri="{28A0092B-C50C-407E-A947-70E740481C1C}">
                <a14:useLocalDpi xmlns:a14="http://schemas.microsoft.com/office/drawing/2010/main"/>
              </a:ext>
            </a:extLst>
          </a:blip>
          <a:srcRect l="12043" t="11448" r="17199" b="13844"/>
          <a:stretch/>
        </p:blipFill>
        <p:spPr>
          <a:xfrm>
            <a:off x="335534" y="63578"/>
            <a:ext cx="166516" cy="211296"/>
          </a:xfrm>
          <a:prstGeom prst="rect">
            <a:avLst/>
          </a:prstGeom>
        </p:spPr>
      </p:pic>
      <p:pic>
        <p:nvPicPr>
          <p:cNvPr id="13" name="Picture 27"/>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561694" y="96467"/>
            <a:ext cx="2332648" cy="159521"/>
          </a:xfrm>
          <a:prstGeom prst="rect">
            <a:avLst/>
          </a:prstGeom>
        </p:spPr>
      </p:pic>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100000"/>
        </a:lnSpc>
        <a:spcBef>
          <a:spcPct val="0"/>
        </a:spcBef>
        <a:buNone/>
        <a:defRPr sz="3000" kern="1200" spc="60" baseline="0">
          <a:solidFill>
            <a:srgbClr val="7C0C17"/>
          </a:solidFill>
          <a:latin typeface="Avenir Heavy"/>
          <a:ea typeface="+mj-ea"/>
          <a:cs typeface="Avenir Heavy"/>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Avenir Book"/>
          <a:ea typeface="+mn-ea"/>
          <a:cs typeface="Avenir Book"/>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Avenir Book"/>
          <a:ea typeface="+mn-ea"/>
          <a:cs typeface="Avenir Book"/>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Avenir Book"/>
          <a:ea typeface="+mn-ea"/>
          <a:cs typeface="Avenir Book"/>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b="0" i="0" kern="1200" spc="60" baseline="0" dirty="0" smtClean="0">
          <a:solidFill>
            <a:schemeClr val="tx1"/>
          </a:solidFill>
          <a:latin typeface="Avenir Book"/>
          <a:ea typeface="+mn-ea"/>
          <a:cs typeface="Avenir Book"/>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0.xml"/><Relationship Id="rId2" Type="http://schemas.openxmlformats.org/officeDocument/2006/relationships/image" Target="../media/image2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gif"/><Relationship Id="rId7"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91A926C-488A-4E3E-9C21-57CAA120E114}" type="slidenum">
              <a:rPr lang="en-GB" smtClean="0"/>
              <a:t>1</a:t>
            </a:fld>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313362" y="6282506"/>
            <a:ext cx="1238885" cy="454660"/>
          </a:xfrm>
          <a:prstGeom prst="rect">
            <a:avLst/>
          </a:prstGeom>
        </p:spPr>
      </p:pic>
      <p:pic>
        <p:nvPicPr>
          <p:cNvPr id="5" name="Picture 4"/>
          <p:cNvPicPr>
            <a:picLocks noChangeAspect="1"/>
          </p:cNvPicPr>
          <p:nvPr/>
        </p:nvPicPr>
        <p:blipFill>
          <a:blip r:embed="rId3"/>
          <a:stretch>
            <a:fillRect/>
          </a:stretch>
        </p:blipFill>
        <p:spPr>
          <a:xfrm>
            <a:off x="124331" y="5701675"/>
            <a:ext cx="1035491" cy="1035491"/>
          </a:xfrm>
          <a:prstGeom prst="rect">
            <a:avLst/>
          </a:prstGeom>
        </p:spPr>
      </p:pic>
      <p:sp>
        <p:nvSpPr>
          <p:cNvPr id="6" name="Title 1"/>
          <p:cNvSpPr txBox="1">
            <a:spLocks/>
          </p:cNvSpPr>
          <p:nvPr/>
        </p:nvSpPr>
        <p:spPr>
          <a:xfrm>
            <a:off x="693940" y="1864350"/>
            <a:ext cx="10377669" cy="1905057"/>
          </a:xfrm>
          <a:prstGeom prst="rect">
            <a:avLst/>
          </a:prstGeom>
        </p:spPr>
        <p:txBody>
          <a:bodyPr>
            <a:normAutofit/>
          </a:bodyPr>
          <a:lst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a:lstStyle>
          <a:p>
            <a:pPr algn="ctr"/>
            <a:r>
              <a:rPr lang="en-US" sz="3600" b="1" dirty="0" smtClean="0">
                <a:solidFill>
                  <a:srgbClr val="920026"/>
                </a:solidFill>
                <a:latin typeface="Avenir Heavy"/>
                <a:cs typeface="Avenir Heavy"/>
              </a:rPr>
              <a:t>Where are we? How can we progress?</a:t>
            </a:r>
          </a:p>
          <a:p>
            <a:pPr algn="ctr"/>
            <a:r>
              <a:rPr lang="en-US" sz="3600" dirty="0" smtClean="0">
                <a:solidFill>
                  <a:srgbClr val="0D0D0D"/>
                </a:solidFill>
                <a:latin typeface="Avenir Heavy"/>
                <a:cs typeface="Avenir Heavy"/>
              </a:rPr>
              <a:t>A four-level framework for</a:t>
            </a:r>
          </a:p>
          <a:p>
            <a:pPr algn="ctr"/>
            <a:r>
              <a:rPr lang="en-US" sz="3600" dirty="0" smtClean="0">
                <a:solidFill>
                  <a:srgbClr val="0D0D0D"/>
                </a:solidFill>
                <a:latin typeface="Avenir Heavy"/>
                <a:cs typeface="Avenir Heavy"/>
              </a:rPr>
              <a:t>inclusion </a:t>
            </a:r>
            <a:r>
              <a:rPr lang="en-US" sz="3600" dirty="0">
                <a:solidFill>
                  <a:srgbClr val="0D0D0D"/>
                </a:solidFill>
                <a:latin typeface="Avenir Heavy"/>
                <a:cs typeface="Avenir Heavy"/>
              </a:rPr>
              <a:t>analysis </a:t>
            </a:r>
            <a:r>
              <a:rPr lang="en-US" sz="3600" dirty="0" smtClean="0">
                <a:solidFill>
                  <a:srgbClr val="0D0D0D"/>
                </a:solidFill>
                <a:latin typeface="Avenir Heavy"/>
                <a:cs typeface="Avenir Heavy"/>
              </a:rPr>
              <a:t>and action</a:t>
            </a:r>
            <a:endParaRPr lang="en-US" sz="3600" dirty="0">
              <a:latin typeface="Avenir Heavy"/>
              <a:cs typeface="Avenir Heavy"/>
            </a:endParaRPr>
          </a:p>
        </p:txBody>
      </p:sp>
      <p:sp>
        <p:nvSpPr>
          <p:cNvPr id="7" name="Subtitle 2"/>
          <p:cNvSpPr txBox="1">
            <a:spLocks/>
          </p:cNvSpPr>
          <p:nvPr/>
        </p:nvSpPr>
        <p:spPr>
          <a:xfrm>
            <a:off x="1835631" y="3772222"/>
            <a:ext cx="7615942" cy="1752600"/>
          </a:xfrm>
          <a:prstGeom prst="rect">
            <a:avLst/>
          </a:prstGeom>
        </p:spPr>
        <p:txBody>
          <a:bodyPr>
            <a:normAutofit/>
          </a:bodyPr>
          <a:lst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a:lstStyle>
          <a:p>
            <a:pPr marL="0" indent="0" algn="ctr">
              <a:buNone/>
            </a:pPr>
            <a:r>
              <a:rPr lang="en-US" dirty="0" smtClean="0">
                <a:solidFill>
                  <a:schemeClr val="bg1">
                    <a:lumMod val="50000"/>
                  </a:schemeClr>
                </a:solidFill>
                <a:latin typeface="Avenir Medium"/>
                <a:cs typeface="Avenir Medium"/>
              </a:rPr>
              <a:t>Marianne Achiam &amp; </a:t>
            </a:r>
            <a:r>
              <a:rPr lang="en-US" dirty="0" err="1" smtClean="0">
                <a:solidFill>
                  <a:schemeClr val="bg1">
                    <a:lumMod val="50000"/>
                  </a:schemeClr>
                </a:solidFill>
                <a:latin typeface="Avenir Medium"/>
                <a:cs typeface="Avenir Medium"/>
              </a:rPr>
              <a:t>Henriette</a:t>
            </a:r>
            <a:r>
              <a:rPr lang="en-US" dirty="0" smtClean="0">
                <a:solidFill>
                  <a:schemeClr val="bg1">
                    <a:lumMod val="50000"/>
                  </a:schemeClr>
                </a:solidFill>
                <a:latin typeface="Avenir Medium"/>
                <a:cs typeface="Avenir Medium"/>
              </a:rPr>
              <a:t> T </a:t>
            </a:r>
            <a:r>
              <a:rPr lang="en-US" dirty="0" err="1" smtClean="0">
                <a:solidFill>
                  <a:schemeClr val="bg1">
                    <a:lumMod val="50000"/>
                  </a:schemeClr>
                </a:solidFill>
                <a:latin typeface="Avenir Medium"/>
                <a:cs typeface="Avenir Medium"/>
              </a:rPr>
              <a:t>Holmegaard</a:t>
            </a:r>
            <a:endParaRPr lang="en-US" dirty="0" smtClean="0">
              <a:solidFill>
                <a:schemeClr val="bg1">
                  <a:lumMod val="50000"/>
                </a:schemeClr>
              </a:solidFill>
              <a:latin typeface="Avenir Medium"/>
              <a:cs typeface="Avenir Medium"/>
            </a:endParaRPr>
          </a:p>
          <a:p>
            <a:pPr marL="0" indent="0" algn="ctr">
              <a:buNone/>
            </a:pPr>
            <a:r>
              <a:rPr lang="en-US" dirty="0" smtClean="0">
                <a:solidFill>
                  <a:schemeClr val="bg1">
                    <a:lumMod val="50000"/>
                  </a:schemeClr>
                </a:solidFill>
                <a:latin typeface="Avenir Medium"/>
                <a:cs typeface="Avenir Medium"/>
              </a:rPr>
              <a:t>Department of Science Education</a:t>
            </a:r>
          </a:p>
          <a:p>
            <a:pPr marL="0" indent="0" algn="ctr">
              <a:buNone/>
            </a:pPr>
            <a:r>
              <a:rPr lang="en-US" dirty="0" smtClean="0">
                <a:solidFill>
                  <a:schemeClr val="bg1">
                    <a:lumMod val="50000"/>
                  </a:schemeClr>
                </a:solidFill>
                <a:latin typeface="Avenir Medium"/>
                <a:cs typeface="Avenir Medium"/>
              </a:rPr>
              <a:t>University of Copenhagen</a:t>
            </a:r>
            <a:endParaRPr lang="en-US" dirty="0">
              <a:solidFill>
                <a:schemeClr val="bg1">
                  <a:lumMod val="50000"/>
                </a:schemeClr>
              </a:solidFill>
              <a:latin typeface="Avenir Medium"/>
              <a:cs typeface="Avenir Medium"/>
            </a:endParaRPr>
          </a:p>
        </p:txBody>
      </p:sp>
      <p:pic>
        <p:nvPicPr>
          <p:cNvPr id="8" name="Picture 7"/>
          <p:cNvPicPr>
            <a:picLocks noChangeAspect="1"/>
          </p:cNvPicPr>
          <p:nvPr/>
        </p:nvPicPr>
        <p:blipFill rotWithShape="1">
          <a:blip r:embed="rId4"/>
          <a:srcRect r="29053" b="31618"/>
          <a:stretch/>
        </p:blipFill>
        <p:spPr>
          <a:xfrm>
            <a:off x="10104480" y="3911829"/>
            <a:ext cx="2087520" cy="2946171"/>
          </a:xfrm>
          <a:prstGeom prst="rect">
            <a:avLst/>
          </a:prstGeom>
        </p:spPr>
      </p:pic>
      <p:pic>
        <p:nvPicPr>
          <p:cNvPr id="3" name="Picture 40" descr="skabelon_new_2007_big"/>
          <p:cNvPicPr>
            <a:picLocks noChangeAspect="1" noChangeArrowheads="1"/>
          </p:cNvPicPr>
          <p:nvPr/>
        </p:nvPicPr>
        <p:blipFill>
          <a:blip r:embed="rId5" cstate="print">
            <a:extLst>
              <a:ext uri="{28A0092B-C50C-407E-A947-70E740481C1C}">
                <a14:useLocalDpi xmlns:a14="http://schemas.microsoft.com/office/drawing/2010/main"/>
              </a:ext>
            </a:extLst>
          </a:blip>
          <a:srcRect t="21700"/>
          <a:stretch>
            <a:fillRect/>
          </a:stretch>
        </p:blipFill>
        <p:spPr bwMode="auto">
          <a:xfrm>
            <a:off x="8974138" y="3357563"/>
            <a:ext cx="3217862" cy="3500437"/>
          </a:xfrm>
          <a:prstGeom prst="rect">
            <a:avLst/>
          </a:prstGeom>
          <a:noFill/>
          <a:ln w="9525">
            <a:noFill/>
            <a:miter lim="800000"/>
            <a:headEnd/>
            <a:tailEnd/>
          </a:ln>
        </p:spPr>
      </p:pic>
    </p:spTree>
    <p:extLst>
      <p:ext uri="{BB962C8B-B14F-4D97-AF65-F5344CB8AC3E}">
        <p14:creationId xmlns:p14="http://schemas.microsoft.com/office/powerpoint/2010/main" val="31835724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asked ourselves...</a:t>
            </a:r>
            <a:endParaRPr lang="en-US" dirty="0"/>
          </a:p>
        </p:txBody>
      </p:sp>
      <p:sp>
        <p:nvSpPr>
          <p:cNvPr id="3" name="Content Placeholder 2"/>
          <p:cNvSpPr>
            <a:spLocks noGrp="1"/>
          </p:cNvSpPr>
          <p:nvPr>
            <p:ph idx="1"/>
          </p:nvPr>
        </p:nvSpPr>
        <p:spPr>
          <a:xfrm>
            <a:off x="588963" y="1635125"/>
            <a:ext cx="6306371" cy="4675188"/>
          </a:xfrm>
        </p:spPr>
        <p:txBody>
          <a:bodyPr/>
          <a:lstStyle/>
          <a:p>
            <a:pPr marL="0" indent="0">
              <a:buNone/>
            </a:pPr>
            <a:r>
              <a:rPr lang="en-US" dirty="0" smtClean="0"/>
              <a:t>Given that contexts or environments can be gendered (i.e. can promote certain performances and constrain others), how can we ensure that museum/science </a:t>
            </a:r>
            <a:r>
              <a:rPr lang="en-US" dirty="0" err="1" smtClean="0"/>
              <a:t>centre</a:t>
            </a:r>
            <a:r>
              <a:rPr lang="en-US" dirty="0" smtClean="0"/>
              <a:t> activities are as gender-inclusive as possible?</a:t>
            </a:r>
          </a:p>
          <a:p>
            <a:pPr>
              <a:buFont typeface="Symbol" charset="0"/>
              <a:buChar char=""/>
            </a:pPr>
            <a:r>
              <a:rPr lang="en-US" dirty="0" smtClean="0"/>
              <a:t>Gendering structures exist at the societal/cultural level, the institutional level, the interactional level, and the individual level </a:t>
            </a:r>
            <a:r>
              <a:rPr lang="en-US" sz="1600" dirty="0" smtClean="0"/>
              <a:t>(</a:t>
            </a:r>
            <a:r>
              <a:rPr lang="en-US" sz="1600" dirty="0" err="1" smtClean="0"/>
              <a:t>Risman</a:t>
            </a:r>
            <a:r>
              <a:rPr lang="en-US" sz="1600" dirty="0" smtClean="0"/>
              <a:t> &amp; Davis 2013; Achiam &amp; Marandino 2014)</a:t>
            </a:r>
            <a:endParaRPr lang="en-US" sz="1600" dirty="0"/>
          </a:p>
        </p:txBody>
      </p:sp>
      <p:sp>
        <p:nvSpPr>
          <p:cNvPr id="4" name="Slide Number Placeholder 3"/>
          <p:cNvSpPr>
            <a:spLocks noGrp="1"/>
          </p:cNvSpPr>
          <p:nvPr>
            <p:ph type="sldNum" sz="quarter" idx="12"/>
          </p:nvPr>
        </p:nvSpPr>
        <p:spPr/>
        <p:txBody>
          <a:bodyPr/>
          <a:lstStyle/>
          <a:p>
            <a:fld id="{091A926C-488A-4E3E-9C21-57CAA120E114}" type="slidenum">
              <a:rPr lang="en-GB" smtClean="0"/>
              <a:t>10</a:t>
            </a:fld>
            <a:endParaRPr lang="en-GB" dirty="0"/>
          </a:p>
        </p:txBody>
      </p:sp>
      <p:sp>
        <p:nvSpPr>
          <p:cNvPr id="5" name="Rounded Rectangle 4"/>
          <p:cNvSpPr/>
          <p:nvPr/>
        </p:nvSpPr>
        <p:spPr>
          <a:xfrm>
            <a:off x="7652436" y="1408439"/>
            <a:ext cx="3419173" cy="4559109"/>
          </a:xfrm>
          <a:prstGeom prst="round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chemeClr val="tx1"/>
                </a:solidFill>
                <a:latin typeface="Avenir Medium"/>
                <a:cs typeface="Avenir Medium"/>
              </a:rPr>
              <a:t>Society/culture</a:t>
            </a:r>
            <a:endParaRPr lang="en-US" sz="2400" b="1" dirty="0">
              <a:solidFill>
                <a:schemeClr val="tx1"/>
              </a:solidFill>
              <a:latin typeface="Avenir Medium"/>
              <a:cs typeface="Avenir Medium"/>
            </a:endParaRPr>
          </a:p>
        </p:txBody>
      </p:sp>
      <p:sp>
        <p:nvSpPr>
          <p:cNvPr id="6" name="Rounded Rectangle 5"/>
          <p:cNvSpPr/>
          <p:nvPr/>
        </p:nvSpPr>
        <p:spPr>
          <a:xfrm>
            <a:off x="7910669" y="2230710"/>
            <a:ext cx="2916716" cy="3498460"/>
          </a:xfrm>
          <a:prstGeom prst="roundRect">
            <a:avLst/>
          </a:prstGeom>
          <a:solidFill>
            <a:schemeClr val="bg1"/>
          </a:solidFill>
          <a:ln w="381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50000"/>
                  </a:schemeClr>
                </a:solidFill>
                <a:latin typeface="Avenir Medium"/>
                <a:cs typeface="Avenir Medium"/>
              </a:rPr>
              <a:t>Institution</a:t>
            </a:r>
            <a:endParaRPr lang="en-US" sz="2400" dirty="0">
              <a:solidFill>
                <a:schemeClr val="accent1">
                  <a:lumMod val="50000"/>
                </a:schemeClr>
              </a:solidFill>
              <a:latin typeface="Avenir Medium"/>
              <a:cs typeface="Avenir Medium"/>
            </a:endParaRPr>
          </a:p>
        </p:txBody>
      </p:sp>
      <p:sp>
        <p:nvSpPr>
          <p:cNvPr id="7" name="Rounded Rectangle 6"/>
          <p:cNvSpPr/>
          <p:nvPr/>
        </p:nvSpPr>
        <p:spPr>
          <a:xfrm>
            <a:off x="8181593" y="3052975"/>
            <a:ext cx="2417845" cy="2458663"/>
          </a:xfrm>
          <a:prstGeom prst="roundRect">
            <a:avLst/>
          </a:prstGeom>
          <a:solidFill>
            <a:schemeClr val="bg1"/>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75000"/>
                  </a:schemeClr>
                </a:solidFill>
                <a:latin typeface="Avenir Medium"/>
                <a:cs typeface="Avenir Medium"/>
              </a:rPr>
              <a:t>Interaction</a:t>
            </a:r>
            <a:endParaRPr lang="en-US" sz="2400" dirty="0">
              <a:solidFill>
                <a:schemeClr val="accent1">
                  <a:lumMod val="75000"/>
                </a:schemeClr>
              </a:solidFill>
              <a:latin typeface="Avenir Medium"/>
              <a:cs typeface="Avenir Medium"/>
            </a:endParaRPr>
          </a:p>
        </p:txBody>
      </p:sp>
      <p:sp>
        <p:nvSpPr>
          <p:cNvPr id="8" name="Rounded Rectangle 7"/>
          <p:cNvSpPr/>
          <p:nvPr/>
        </p:nvSpPr>
        <p:spPr>
          <a:xfrm>
            <a:off x="8407262" y="3932232"/>
            <a:ext cx="1980514" cy="1367734"/>
          </a:xfrm>
          <a:prstGeom prst="roundRect">
            <a:avLst/>
          </a:prstGeom>
          <a:solidFill>
            <a:schemeClr val="bg1"/>
          </a:solidFill>
          <a:ln w="38100">
            <a:solidFill>
              <a:srgbClr val="9200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920026"/>
                </a:solidFill>
                <a:latin typeface="Avenir Medium"/>
                <a:cs typeface="Avenir Medium"/>
              </a:rPr>
              <a:t>Individual</a:t>
            </a:r>
            <a:endParaRPr lang="en-US" sz="2400" dirty="0">
              <a:solidFill>
                <a:srgbClr val="920026"/>
              </a:solidFill>
              <a:latin typeface="Avenir Medium"/>
              <a:cs typeface="Avenir Medium"/>
            </a:endParaRPr>
          </a:p>
        </p:txBody>
      </p:sp>
    </p:spTree>
    <p:extLst>
      <p:ext uri="{BB962C8B-B14F-4D97-AF65-F5344CB8AC3E}">
        <p14:creationId xmlns:p14="http://schemas.microsoft.com/office/powerpoint/2010/main" val="1010743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society/culture level</a:t>
            </a:r>
            <a:endParaRPr lang="en-US" dirty="0"/>
          </a:p>
        </p:txBody>
      </p:sp>
      <p:sp>
        <p:nvSpPr>
          <p:cNvPr id="3" name="Content Placeholder 2"/>
          <p:cNvSpPr>
            <a:spLocks noGrp="1"/>
          </p:cNvSpPr>
          <p:nvPr>
            <p:ph idx="1"/>
          </p:nvPr>
        </p:nvSpPr>
        <p:spPr>
          <a:xfrm>
            <a:off x="588963" y="1635125"/>
            <a:ext cx="6306371" cy="4675188"/>
          </a:xfrm>
        </p:spPr>
        <p:txBody>
          <a:bodyPr>
            <a:normAutofit fontScale="92500"/>
          </a:bodyPr>
          <a:lstStyle/>
          <a:p>
            <a:pPr>
              <a:lnSpc>
                <a:spcPct val="110000"/>
              </a:lnSpc>
            </a:pPr>
            <a:r>
              <a:rPr lang="en-US" dirty="0" smtClean="0"/>
              <a:t>Ideas about differences based on biological sex are deeply embedded in humanity</a:t>
            </a:r>
          </a:p>
          <a:p>
            <a:pPr>
              <a:lnSpc>
                <a:spcPct val="110000"/>
              </a:lnSpc>
            </a:pPr>
            <a:r>
              <a:rPr lang="en-GB" dirty="0"/>
              <a:t>E</a:t>
            </a:r>
            <a:r>
              <a:rPr lang="en-GB" dirty="0" smtClean="0"/>
              <a:t>.g. the widespread </a:t>
            </a:r>
            <a:r>
              <a:rPr lang="en-GB" dirty="0"/>
              <a:t>gender-essentialist ideology that persists across time and space, even in those nations that are most liberal-</a:t>
            </a:r>
            <a:r>
              <a:rPr lang="en-GB" dirty="0" smtClean="0"/>
              <a:t>egalitarian </a:t>
            </a:r>
            <a:r>
              <a:rPr lang="en-GB" sz="1800" dirty="0" smtClean="0"/>
              <a:t>(Charles &amp; Bradley 2009</a:t>
            </a:r>
            <a:r>
              <a:rPr lang="en-GB" sz="1800" dirty="0"/>
              <a:t>) </a:t>
            </a:r>
            <a:endParaRPr lang="en-GB" sz="1800" dirty="0" smtClean="0"/>
          </a:p>
          <a:p>
            <a:pPr>
              <a:lnSpc>
                <a:spcPct val="110000"/>
              </a:lnSpc>
            </a:pPr>
            <a:r>
              <a:rPr lang="en-GB" dirty="0" smtClean="0"/>
              <a:t>This ideology promotes </a:t>
            </a:r>
            <a:r>
              <a:rPr lang="en-GB" dirty="0"/>
              <a:t>the association of science, technology and engineering with men as well as the dissociation of women from those domains </a:t>
            </a:r>
            <a:r>
              <a:rPr lang="en-GB" sz="1800" dirty="0"/>
              <a:t>(Correll, 2004; England, 2010; Pronin, Steele, &amp; Ross, 2004)</a:t>
            </a:r>
            <a:r>
              <a:rPr lang="en-US" sz="1800" dirty="0"/>
              <a:t> </a:t>
            </a:r>
            <a:endParaRPr lang="en-GB" sz="1800" dirty="0"/>
          </a:p>
        </p:txBody>
      </p:sp>
      <p:sp>
        <p:nvSpPr>
          <p:cNvPr id="4" name="Slide Number Placeholder 3"/>
          <p:cNvSpPr>
            <a:spLocks noGrp="1"/>
          </p:cNvSpPr>
          <p:nvPr>
            <p:ph type="sldNum" sz="quarter" idx="12"/>
          </p:nvPr>
        </p:nvSpPr>
        <p:spPr/>
        <p:txBody>
          <a:bodyPr/>
          <a:lstStyle/>
          <a:p>
            <a:fld id="{091A926C-488A-4E3E-9C21-57CAA120E114}" type="slidenum">
              <a:rPr lang="en-GB" smtClean="0"/>
              <a:t>11</a:t>
            </a:fld>
            <a:endParaRPr lang="en-GB" dirty="0"/>
          </a:p>
        </p:txBody>
      </p:sp>
      <p:sp>
        <p:nvSpPr>
          <p:cNvPr id="5" name="Rounded Rectangle 4"/>
          <p:cNvSpPr/>
          <p:nvPr/>
        </p:nvSpPr>
        <p:spPr>
          <a:xfrm>
            <a:off x="7660576" y="1538699"/>
            <a:ext cx="3419173" cy="4559109"/>
          </a:xfrm>
          <a:prstGeom prst="round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chemeClr val="tx1"/>
                </a:solidFill>
                <a:latin typeface="Avenir Medium"/>
                <a:cs typeface="Avenir Medium"/>
              </a:rPr>
              <a:t>Society/culture</a:t>
            </a:r>
            <a:endParaRPr lang="en-US" sz="2400" b="1" dirty="0">
              <a:solidFill>
                <a:schemeClr val="tx1"/>
              </a:solidFill>
              <a:latin typeface="Avenir Medium"/>
              <a:cs typeface="Avenir Medium"/>
            </a:endParaRPr>
          </a:p>
        </p:txBody>
      </p:sp>
    </p:spTree>
    <p:extLst>
      <p:ext uri="{BB962C8B-B14F-4D97-AF65-F5344CB8AC3E}">
        <p14:creationId xmlns:p14="http://schemas.microsoft.com/office/powerpoint/2010/main" val="3253781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institutional level</a:t>
            </a:r>
            <a:endParaRPr lang="en-US" dirty="0"/>
          </a:p>
        </p:txBody>
      </p:sp>
      <p:sp>
        <p:nvSpPr>
          <p:cNvPr id="3" name="Content Placeholder 2"/>
          <p:cNvSpPr>
            <a:spLocks noGrp="1"/>
          </p:cNvSpPr>
          <p:nvPr>
            <p:ph idx="1"/>
          </p:nvPr>
        </p:nvSpPr>
        <p:spPr>
          <a:xfrm>
            <a:off x="588963" y="1635125"/>
            <a:ext cx="6306371" cy="4675188"/>
          </a:xfrm>
        </p:spPr>
        <p:txBody>
          <a:bodyPr/>
          <a:lstStyle/>
          <a:p>
            <a:r>
              <a:rPr lang="en-US" dirty="0" smtClean="0"/>
              <a:t>Even though many science </a:t>
            </a:r>
            <a:r>
              <a:rPr lang="en-US" dirty="0" err="1" smtClean="0"/>
              <a:t>centres</a:t>
            </a:r>
            <a:r>
              <a:rPr lang="en-US" dirty="0" smtClean="0"/>
              <a:t> and museums subscribe to an inclusion ideology, this is often difficult to implement</a:t>
            </a:r>
          </a:p>
          <a:p>
            <a:r>
              <a:rPr lang="en-US" dirty="0" smtClean="0"/>
              <a:t>Examples include institutions that have </a:t>
            </a:r>
            <a:r>
              <a:rPr lang="en-US" dirty="0" smtClean="0"/>
              <a:t>embedded exclusionary ‘ways of doing’ </a:t>
            </a:r>
            <a:r>
              <a:rPr lang="en-US" dirty="0" smtClean="0"/>
              <a:t>in their practices; these are </a:t>
            </a:r>
            <a:r>
              <a:rPr lang="en-US" smtClean="0"/>
              <a:t>not necessarily </a:t>
            </a:r>
            <a:r>
              <a:rPr lang="en-US" dirty="0" smtClean="0"/>
              <a:t>perceived </a:t>
            </a:r>
            <a:r>
              <a:rPr lang="en-US" smtClean="0"/>
              <a:t>as </a:t>
            </a:r>
            <a:r>
              <a:rPr lang="en-US" smtClean="0"/>
              <a:t>exclusionary by </a:t>
            </a:r>
            <a:r>
              <a:rPr lang="en-US" dirty="0" smtClean="0"/>
              <a:t>staff members </a:t>
            </a:r>
            <a:r>
              <a:rPr lang="en-US" sz="1800" dirty="0" smtClean="0"/>
              <a:t>(</a:t>
            </a:r>
            <a:r>
              <a:rPr lang="en-US" sz="1800" dirty="0" err="1" smtClean="0"/>
              <a:t>Machin</a:t>
            </a:r>
            <a:r>
              <a:rPr lang="en-US" sz="1800" dirty="0" smtClean="0"/>
              <a:t> 2008</a:t>
            </a:r>
            <a:r>
              <a:rPr lang="en-US" sz="1800" dirty="0" smtClean="0"/>
              <a:t>)</a:t>
            </a:r>
            <a:endParaRPr lang="en-US" sz="1800" dirty="0" smtClean="0"/>
          </a:p>
        </p:txBody>
      </p:sp>
      <p:sp>
        <p:nvSpPr>
          <p:cNvPr id="4" name="Slide Number Placeholder 3"/>
          <p:cNvSpPr>
            <a:spLocks noGrp="1"/>
          </p:cNvSpPr>
          <p:nvPr>
            <p:ph type="sldNum" sz="quarter" idx="12"/>
          </p:nvPr>
        </p:nvSpPr>
        <p:spPr/>
        <p:txBody>
          <a:bodyPr/>
          <a:lstStyle/>
          <a:p>
            <a:fld id="{091A926C-488A-4E3E-9C21-57CAA120E114}" type="slidenum">
              <a:rPr lang="en-GB" smtClean="0"/>
              <a:t>12</a:t>
            </a:fld>
            <a:endParaRPr lang="en-GB" dirty="0"/>
          </a:p>
        </p:txBody>
      </p:sp>
      <p:sp>
        <p:nvSpPr>
          <p:cNvPr id="5" name="Rounded Rectangle 4"/>
          <p:cNvSpPr/>
          <p:nvPr/>
        </p:nvSpPr>
        <p:spPr>
          <a:xfrm>
            <a:off x="7652436" y="1408439"/>
            <a:ext cx="3419173" cy="4559109"/>
          </a:xfrm>
          <a:prstGeom prst="round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chemeClr val="tx1"/>
                </a:solidFill>
                <a:latin typeface="Avenir Medium"/>
                <a:cs typeface="Avenir Medium"/>
              </a:rPr>
              <a:t>Society/culture</a:t>
            </a:r>
            <a:endParaRPr lang="en-US" sz="2400" b="1" dirty="0">
              <a:solidFill>
                <a:schemeClr val="tx1"/>
              </a:solidFill>
              <a:latin typeface="Avenir Medium"/>
              <a:cs typeface="Avenir Medium"/>
            </a:endParaRPr>
          </a:p>
        </p:txBody>
      </p:sp>
      <p:sp>
        <p:nvSpPr>
          <p:cNvPr id="6" name="Rounded Rectangle 5"/>
          <p:cNvSpPr/>
          <p:nvPr/>
        </p:nvSpPr>
        <p:spPr>
          <a:xfrm>
            <a:off x="7910669" y="2230710"/>
            <a:ext cx="2916716" cy="3498460"/>
          </a:xfrm>
          <a:prstGeom prst="roundRect">
            <a:avLst/>
          </a:prstGeom>
          <a:solidFill>
            <a:schemeClr val="bg1"/>
          </a:solidFill>
          <a:ln w="381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50000"/>
                  </a:schemeClr>
                </a:solidFill>
                <a:latin typeface="Avenir Medium"/>
                <a:cs typeface="Avenir Medium"/>
              </a:rPr>
              <a:t>Institution</a:t>
            </a:r>
            <a:endParaRPr lang="en-US" sz="2400" dirty="0">
              <a:solidFill>
                <a:schemeClr val="accent1">
                  <a:lumMod val="50000"/>
                </a:schemeClr>
              </a:solidFill>
              <a:latin typeface="Avenir Medium"/>
              <a:cs typeface="Avenir Medium"/>
            </a:endParaRPr>
          </a:p>
        </p:txBody>
      </p:sp>
    </p:spTree>
    <p:extLst>
      <p:ext uri="{BB962C8B-B14F-4D97-AF65-F5344CB8AC3E}">
        <p14:creationId xmlns:p14="http://schemas.microsoft.com/office/powerpoint/2010/main" val="2239347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6873" b="6873"/>
          <a:stretch>
            <a:fillRect/>
          </a:stretch>
        </p:blipFill>
        <p:spPr>
          <a:xfrm>
            <a:off x="540117" y="332523"/>
            <a:ext cx="11012488" cy="4675188"/>
          </a:xfrm>
        </p:spPr>
      </p:pic>
      <p:sp>
        <p:nvSpPr>
          <p:cNvPr id="4" name="Slide Number Placeholder 3"/>
          <p:cNvSpPr>
            <a:spLocks noGrp="1"/>
          </p:cNvSpPr>
          <p:nvPr>
            <p:ph type="sldNum" sz="quarter" idx="12"/>
          </p:nvPr>
        </p:nvSpPr>
        <p:spPr/>
        <p:txBody>
          <a:bodyPr/>
          <a:lstStyle/>
          <a:p>
            <a:fld id="{091A926C-488A-4E3E-9C21-57CAA120E114}" type="slidenum">
              <a:rPr lang="en-GB" smtClean="0"/>
              <a:t>13</a:t>
            </a:fld>
            <a:endParaRPr lang="en-GB" dirty="0"/>
          </a:p>
        </p:txBody>
      </p:sp>
      <p:sp>
        <p:nvSpPr>
          <p:cNvPr id="6" name="TextBox 5"/>
          <p:cNvSpPr txBox="1"/>
          <p:nvPr/>
        </p:nvSpPr>
        <p:spPr>
          <a:xfrm>
            <a:off x="561722" y="5202270"/>
            <a:ext cx="10998341" cy="1477328"/>
          </a:xfrm>
          <a:prstGeom prst="rect">
            <a:avLst/>
          </a:prstGeom>
          <a:noFill/>
        </p:spPr>
        <p:txBody>
          <a:bodyPr wrap="square" rtlCol="0">
            <a:spAutoFit/>
          </a:bodyPr>
          <a:lstStyle/>
          <a:p>
            <a:pPr marL="285750" indent="-285750">
              <a:buFont typeface="Arial"/>
              <a:buChar char="•"/>
            </a:pPr>
            <a:r>
              <a:rPr lang="en-US" dirty="0">
                <a:solidFill>
                  <a:srgbClr val="FFFFFF"/>
                </a:solidFill>
                <a:latin typeface="Avenir Medium"/>
                <a:cs typeface="Avenir Medium"/>
              </a:rPr>
              <a:t>A</a:t>
            </a:r>
            <a:r>
              <a:rPr lang="en-US" dirty="0" smtClean="0">
                <a:solidFill>
                  <a:srgbClr val="FFFFFF"/>
                </a:solidFill>
                <a:latin typeface="Avenir Medium"/>
                <a:cs typeface="Avenir Medium"/>
              </a:rPr>
              <a:t> </a:t>
            </a:r>
            <a:r>
              <a:rPr lang="en-US" dirty="0">
                <a:solidFill>
                  <a:srgbClr val="FFFFFF"/>
                </a:solidFill>
                <a:latin typeface="Avenir Medium"/>
                <a:cs typeface="Avenir Medium"/>
              </a:rPr>
              <a:t>closer examination of representations of female animals at one </a:t>
            </a:r>
            <a:r>
              <a:rPr lang="en-US" dirty="0" smtClean="0">
                <a:solidFill>
                  <a:srgbClr val="FFFFFF"/>
                </a:solidFill>
                <a:latin typeface="Avenir Medium"/>
                <a:cs typeface="Avenir Medium"/>
              </a:rPr>
              <a:t>museum suggests </a:t>
            </a:r>
            <a:r>
              <a:rPr lang="en-US" dirty="0">
                <a:solidFill>
                  <a:srgbClr val="FFFFFF"/>
                </a:solidFill>
                <a:latin typeface="Avenir Medium"/>
                <a:cs typeface="Avenir Medium"/>
              </a:rPr>
              <a:t>that the reasons behind (</a:t>
            </a:r>
            <a:r>
              <a:rPr lang="en-US" dirty="0" err="1">
                <a:solidFill>
                  <a:srgbClr val="FFFFFF"/>
                </a:solidFill>
                <a:latin typeface="Avenir Medium"/>
                <a:cs typeface="Avenir Medium"/>
              </a:rPr>
              <a:t>mis</a:t>
            </a:r>
            <a:r>
              <a:rPr lang="en-US" dirty="0">
                <a:solidFill>
                  <a:srgbClr val="FFFFFF"/>
                </a:solidFill>
                <a:latin typeface="Avenir Medium"/>
                <a:cs typeface="Avenir Medium"/>
              </a:rPr>
              <a:t>)representation </a:t>
            </a:r>
            <a:r>
              <a:rPr lang="en-US" dirty="0" smtClean="0">
                <a:solidFill>
                  <a:srgbClr val="FFFFFF"/>
                </a:solidFill>
                <a:latin typeface="Avenir Medium"/>
                <a:cs typeface="Avenir Medium"/>
              </a:rPr>
              <a:t>[...] flow </a:t>
            </a:r>
            <a:r>
              <a:rPr lang="en-US" dirty="0">
                <a:solidFill>
                  <a:srgbClr val="FFFFFF"/>
                </a:solidFill>
                <a:latin typeface="Avenir Medium"/>
                <a:cs typeface="Avenir Medium"/>
              </a:rPr>
              <a:t>from contemporary museum </a:t>
            </a:r>
            <a:r>
              <a:rPr lang="en-US" dirty="0" smtClean="0">
                <a:solidFill>
                  <a:srgbClr val="FFFFFF"/>
                </a:solidFill>
                <a:latin typeface="Avenir Medium"/>
                <a:cs typeface="Avenir Medium"/>
              </a:rPr>
              <a:t>practice</a:t>
            </a:r>
          </a:p>
          <a:p>
            <a:pPr marL="285750" indent="-285750">
              <a:buFont typeface="Arial"/>
              <a:buChar char="•"/>
            </a:pPr>
            <a:r>
              <a:rPr lang="en-US" dirty="0">
                <a:solidFill>
                  <a:srgbClr val="FFFFFF"/>
                </a:solidFill>
                <a:latin typeface="Avenir Medium"/>
                <a:cs typeface="Avenir Medium"/>
              </a:rPr>
              <a:t>T</a:t>
            </a:r>
            <a:r>
              <a:rPr lang="en-US" dirty="0" smtClean="0">
                <a:solidFill>
                  <a:srgbClr val="FFFFFF"/>
                </a:solidFill>
                <a:latin typeface="Avenir Medium"/>
                <a:cs typeface="Avenir Medium"/>
              </a:rPr>
              <a:t>axidermy </a:t>
            </a:r>
            <a:r>
              <a:rPr lang="en-US" dirty="0">
                <a:solidFill>
                  <a:srgbClr val="FFFFFF"/>
                </a:solidFill>
                <a:latin typeface="Avenir Medium"/>
                <a:cs typeface="Avenir Medium"/>
              </a:rPr>
              <a:t>displays reflect the personal </a:t>
            </a:r>
            <a:r>
              <a:rPr lang="en-US" dirty="0" smtClean="0">
                <a:solidFill>
                  <a:srgbClr val="FFFFFF"/>
                </a:solidFill>
                <a:latin typeface="Avenir Medium"/>
                <a:cs typeface="Avenir Medium"/>
              </a:rPr>
              <a:t>views of </a:t>
            </a:r>
            <a:r>
              <a:rPr lang="en-US" dirty="0">
                <a:solidFill>
                  <a:srgbClr val="FFFFFF"/>
                </a:solidFill>
                <a:latin typeface="Avenir Medium"/>
                <a:cs typeface="Avenir Medium"/>
              </a:rPr>
              <a:t>their makers, rather than representing a balanced view of </a:t>
            </a:r>
            <a:r>
              <a:rPr lang="en-US" dirty="0" smtClean="0">
                <a:solidFill>
                  <a:srgbClr val="FFFFFF"/>
                </a:solidFill>
                <a:latin typeface="Avenir Medium"/>
                <a:cs typeface="Avenir Medium"/>
              </a:rPr>
              <a:t>nature</a:t>
            </a:r>
          </a:p>
          <a:p>
            <a:pPr algn="r"/>
            <a:r>
              <a:rPr lang="en-US" dirty="0" err="1" smtClean="0">
                <a:solidFill>
                  <a:srgbClr val="FFFFFF"/>
                </a:solidFill>
                <a:latin typeface="Avenir Medium"/>
                <a:cs typeface="Avenir Medium"/>
              </a:rPr>
              <a:t>Machin</a:t>
            </a:r>
            <a:r>
              <a:rPr lang="en-US" dirty="0" smtClean="0">
                <a:solidFill>
                  <a:srgbClr val="FFFFFF"/>
                </a:solidFill>
                <a:latin typeface="Avenir Medium"/>
                <a:cs typeface="Avenir Medium"/>
              </a:rPr>
              <a:t> 2008</a:t>
            </a:r>
            <a:endParaRPr lang="en-US" dirty="0">
              <a:solidFill>
                <a:srgbClr val="FFFFFF"/>
              </a:solidFill>
              <a:latin typeface="Avenir Medium"/>
              <a:cs typeface="Avenir Medium"/>
            </a:endParaRPr>
          </a:p>
        </p:txBody>
      </p:sp>
    </p:spTree>
    <p:extLst>
      <p:ext uri="{BB962C8B-B14F-4D97-AF65-F5344CB8AC3E}">
        <p14:creationId xmlns:p14="http://schemas.microsoft.com/office/powerpoint/2010/main" val="1935980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interactional level</a:t>
            </a:r>
            <a:endParaRPr lang="en-US" dirty="0"/>
          </a:p>
        </p:txBody>
      </p:sp>
      <p:sp>
        <p:nvSpPr>
          <p:cNvPr id="3" name="Content Placeholder 2"/>
          <p:cNvSpPr>
            <a:spLocks noGrp="1"/>
          </p:cNvSpPr>
          <p:nvPr>
            <p:ph idx="1"/>
          </p:nvPr>
        </p:nvSpPr>
        <p:spPr>
          <a:xfrm>
            <a:off x="588963" y="1635125"/>
            <a:ext cx="6306371" cy="4675188"/>
          </a:xfrm>
        </p:spPr>
        <p:txBody>
          <a:bodyPr>
            <a:normAutofit/>
          </a:bodyPr>
          <a:lstStyle/>
          <a:p>
            <a:pPr>
              <a:lnSpc>
                <a:spcPct val="110000"/>
              </a:lnSpc>
            </a:pPr>
            <a:r>
              <a:rPr lang="en-GB" dirty="0" smtClean="0"/>
              <a:t>Science centres and museums are strongly social settings; the interactions between visitors and staff members, exhibits, and other visitors can prompt and constrain the performance of gender</a:t>
            </a:r>
          </a:p>
          <a:p>
            <a:pPr>
              <a:lnSpc>
                <a:spcPct val="110000"/>
              </a:lnSpc>
            </a:pPr>
            <a:r>
              <a:rPr lang="en-GB" dirty="0" smtClean="0"/>
              <a:t>Gendered ways of interaction include ‘</a:t>
            </a:r>
            <a:r>
              <a:rPr lang="en-GB" dirty="0" err="1" smtClean="0"/>
              <a:t>othering</a:t>
            </a:r>
            <a:r>
              <a:rPr lang="en-GB" dirty="0" smtClean="0"/>
              <a:t>’ or adapting a subordinate role </a:t>
            </a:r>
            <a:r>
              <a:rPr lang="en-GB" sz="1800" dirty="0" smtClean="0"/>
              <a:t>(</a:t>
            </a:r>
            <a:r>
              <a:rPr lang="en-GB" sz="1800" dirty="0" err="1" smtClean="0"/>
              <a:t>Schwalbe</a:t>
            </a:r>
            <a:r>
              <a:rPr lang="en-GB" sz="1800" dirty="0" smtClean="0"/>
              <a:t> et al. 2000)</a:t>
            </a:r>
          </a:p>
          <a:p>
            <a:pPr>
              <a:lnSpc>
                <a:spcPct val="110000"/>
              </a:lnSpc>
            </a:pPr>
            <a:r>
              <a:rPr lang="en-GB" dirty="0" smtClean="0"/>
              <a:t>Other forms of gender-constraints could be e.g. non-representation in exhibition images, texts, or video</a:t>
            </a:r>
          </a:p>
          <a:p>
            <a:endParaRPr lang="en-US" dirty="0" smtClean="0"/>
          </a:p>
        </p:txBody>
      </p:sp>
      <p:sp>
        <p:nvSpPr>
          <p:cNvPr id="4" name="Slide Number Placeholder 3"/>
          <p:cNvSpPr>
            <a:spLocks noGrp="1"/>
          </p:cNvSpPr>
          <p:nvPr>
            <p:ph type="sldNum" sz="quarter" idx="12"/>
          </p:nvPr>
        </p:nvSpPr>
        <p:spPr/>
        <p:txBody>
          <a:bodyPr/>
          <a:lstStyle/>
          <a:p>
            <a:fld id="{091A926C-488A-4E3E-9C21-57CAA120E114}" type="slidenum">
              <a:rPr lang="en-GB" smtClean="0"/>
              <a:t>14</a:t>
            </a:fld>
            <a:endParaRPr lang="en-GB" dirty="0"/>
          </a:p>
        </p:txBody>
      </p:sp>
      <p:sp>
        <p:nvSpPr>
          <p:cNvPr id="5" name="Rounded Rectangle 4"/>
          <p:cNvSpPr/>
          <p:nvPr/>
        </p:nvSpPr>
        <p:spPr>
          <a:xfrm>
            <a:off x="7652436" y="1408439"/>
            <a:ext cx="3419173" cy="4559109"/>
          </a:xfrm>
          <a:prstGeom prst="round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chemeClr val="tx1"/>
                </a:solidFill>
                <a:latin typeface="Avenir Medium"/>
                <a:cs typeface="Avenir Medium"/>
              </a:rPr>
              <a:t>Society/culture</a:t>
            </a:r>
            <a:endParaRPr lang="en-US" sz="2400" b="1" dirty="0">
              <a:solidFill>
                <a:schemeClr val="tx1"/>
              </a:solidFill>
              <a:latin typeface="Avenir Medium"/>
              <a:cs typeface="Avenir Medium"/>
            </a:endParaRPr>
          </a:p>
        </p:txBody>
      </p:sp>
      <p:sp>
        <p:nvSpPr>
          <p:cNvPr id="6" name="Rounded Rectangle 5"/>
          <p:cNvSpPr/>
          <p:nvPr/>
        </p:nvSpPr>
        <p:spPr>
          <a:xfrm>
            <a:off x="7910669" y="2230710"/>
            <a:ext cx="2916716" cy="3498460"/>
          </a:xfrm>
          <a:prstGeom prst="roundRect">
            <a:avLst/>
          </a:prstGeom>
          <a:solidFill>
            <a:schemeClr val="bg1"/>
          </a:solidFill>
          <a:ln w="381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50000"/>
                  </a:schemeClr>
                </a:solidFill>
                <a:latin typeface="Avenir Medium"/>
                <a:cs typeface="Avenir Medium"/>
              </a:rPr>
              <a:t>Institution</a:t>
            </a:r>
            <a:endParaRPr lang="en-US" sz="2400" dirty="0">
              <a:solidFill>
                <a:schemeClr val="accent1">
                  <a:lumMod val="50000"/>
                </a:schemeClr>
              </a:solidFill>
              <a:latin typeface="Avenir Medium"/>
              <a:cs typeface="Avenir Medium"/>
            </a:endParaRPr>
          </a:p>
        </p:txBody>
      </p:sp>
      <p:sp>
        <p:nvSpPr>
          <p:cNvPr id="7" name="Rounded Rectangle 6"/>
          <p:cNvSpPr/>
          <p:nvPr/>
        </p:nvSpPr>
        <p:spPr>
          <a:xfrm>
            <a:off x="8181593" y="3052975"/>
            <a:ext cx="2417845" cy="2458663"/>
          </a:xfrm>
          <a:prstGeom prst="roundRect">
            <a:avLst/>
          </a:prstGeom>
          <a:solidFill>
            <a:schemeClr val="bg1"/>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75000"/>
                  </a:schemeClr>
                </a:solidFill>
                <a:latin typeface="Avenir Medium"/>
                <a:cs typeface="Avenir Medium"/>
              </a:rPr>
              <a:t>Interaction</a:t>
            </a:r>
            <a:endParaRPr lang="en-US" sz="2400" dirty="0">
              <a:solidFill>
                <a:schemeClr val="accent1">
                  <a:lumMod val="75000"/>
                </a:schemeClr>
              </a:solidFill>
              <a:latin typeface="Avenir Medium"/>
              <a:cs typeface="Avenir Medium"/>
            </a:endParaRPr>
          </a:p>
        </p:txBody>
      </p:sp>
    </p:spTree>
    <p:extLst>
      <p:ext uri="{BB962C8B-B14F-4D97-AF65-F5344CB8AC3E}">
        <p14:creationId xmlns:p14="http://schemas.microsoft.com/office/powerpoint/2010/main" val="39572155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1984" r="1984"/>
          <a:stretch>
            <a:fillRect/>
          </a:stretch>
        </p:blipFill>
        <p:spPr>
          <a:xfrm>
            <a:off x="605245" y="796574"/>
            <a:ext cx="11012488" cy="4675188"/>
          </a:xfrm>
        </p:spPr>
      </p:pic>
      <p:sp>
        <p:nvSpPr>
          <p:cNvPr id="4" name="Slide Number Placeholder 3"/>
          <p:cNvSpPr>
            <a:spLocks noGrp="1"/>
          </p:cNvSpPr>
          <p:nvPr>
            <p:ph type="sldNum" sz="quarter" idx="12"/>
          </p:nvPr>
        </p:nvSpPr>
        <p:spPr/>
        <p:txBody>
          <a:bodyPr/>
          <a:lstStyle/>
          <a:p>
            <a:fld id="{091A926C-488A-4E3E-9C21-57CAA120E114}" type="slidenum">
              <a:rPr lang="en-GB" smtClean="0"/>
              <a:t>15</a:t>
            </a:fld>
            <a:endParaRPr lang="en-GB" dirty="0"/>
          </a:p>
        </p:txBody>
      </p:sp>
      <p:sp>
        <p:nvSpPr>
          <p:cNvPr id="6" name="TextBox 5"/>
          <p:cNvSpPr txBox="1"/>
          <p:nvPr/>
        </p:nvSpPr>
        <p:spPr>
          <a:xfrm>
            <a:off x="569863" y="5559780"/>
            <a:ext cx="10998341" cy="646331"/>
          </a:xfrm>
          <a:prstGeom prst="rect">
            <a:avLst/>
          </a:prstGeom>
          <a:noFill/>
        </p:spPr>
        <p:txBody>
          <a:bodyPr wrap="square" rtlCol="0">
            <a:spAutoFit/>
          </a:bodyPr>
          <a:lstStyle/>
          <a:p>
            <a:pPr marL="285750" indent="-285750">
              <a:buFont typeface="Arial"/>
              <a:buChar char="•"/>
            </a:pPr>
            <a:r>
              <a:rPr lang="en-US" dirty="0" smtClean="0">
                <a:solidFill>
                  <a:srgbClr val="FFFFFF"/>
                </a:solidFill>
                <a:latin typeface="Avenir Medium"/>
                <a:cs typeface="Avenir Medium"/>
              </a:rPr>
              <a:t>Some exhibit designs may prompt interaction with equal roles; others may prompt exclusion or ‘</a:t>
            </a:r>
            <a:r>
              <a:rPr lang="en-US" dirty="0" err="1" smtClean="0">
                <a:solidFill>
                  <a:srgbClr val="FFFFFF"/>
                </a:solidFill>
                <a:latin typeface="Avenir Medium"/>
                <a:cs typeface="Avenir Medium"/>
              </a:rPr>
              <a:t>othering</a:t>
            </a:r>
            <a:r>
              <a:rPr lang="en-US" dirty="0" smtClean="0">
                <a:solidFill>
                  <a:srgbClr val="FFFFFF"/>
                </a:solidFill>
                <a:latin typeface="Avenir Medium"/>
                <a:cs typeface="Avenir Medium"/>
              </a:rPr>
              <a:t>’</a:t>
            </a:r>
          </a:p>
        </p:txBody>
      </p:sp>
    </p:spTree>
    <p:extLst>
      <p:ext uri="{BB962C8B-B14F-4D97-AF65-F5344CB8AC3E}">
        <p14:creationId xmlns:p14="http://schemas.microsoft.com/office/powerpoint/2010/main" val="1257440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individual level</a:t>
            </a:r>
            <a:endParaRPr lang="en-US" dirty="0"/>
          </a:p>
        </p:txBody>
      </p:sp>
      <p:sp>
        <p:nvSpPr>
          <p:cNvPr id="3" name="Content Placeholder 2"/>
          <p:cNvSpPr>
            <a:spLocks noGrp="1"/>
          </p:cNvSpPr>
          <p:nvPr>
            <p:ph idx="1"/>
          </p:nvPr>
        </p:nvSpPr>
        <p:spPr>
          <a:xfrm>
            <a:off x="588963" y="1635125"/>
            <a:ext cx="6306371" cy="4675188"/>
          </a:xfrm>
        </p:spPr>
        <p:txBody>
          <a:bodyPr/>
          <a:lstStyle/>
          <a:p>
            <a:r>
              <a:rPr lang="en-US" dirty="0" smtClean="0"/>
              <a:t>Girls and boys </a:t>
            </a:r>
            <a:r>
              <a:rPr lang="en-US" dirty="0" err="1" smtClean="0"/>
              <a:t>internalise</a:t>
            </a:r>
            <a:r>
              <a:rPr lang="en-US" dirty="0" smtClean="0"/>
              <a:t> norms and become gendered at the individual level This on-going process is influenced by explicit </a:t>
            </a:r>
            <a:r>
              <a:rPr lang="en-US" dirty="0" err="1" smtClean="0"/>
              <a:t>socialisation</a:t>
            </a:r>
            <a:r>
              <a:rPr lang="en-US" dirty="0" smtClean="0"/>
              <a:t> and modeling </a:t>
            </a:r>
            <a:r>
              <a:rPr lang="en-US" sz="1800" dirty="0" smtClean="0"/>
              <a:t>(</a:t>
            </a:r>
            <a:r>
              <a:rPr lang="en-US" sz="1800" dirty="0" err="1" smtClean="0"/>
              <a:t>Risman</a:t>
            </a:r>
            <a:r>
              <a:rPr lang="en-US" sz="1800" dirty="0" smtClean="0"/>
              <a:t> &amp; Davis 2013)</a:t>
            </a:r>
          </a:p>
          <a:p>
            <a:r>
              <a:rPr lang="en-US" dirty="0" smtClean="0"/>
              <a:t>To avoid feeding into the sense that the activities girls and boys meet are ‘not for them’, it is important to avoid building assumptions about gender into activities and encounters</a:t>
            </a:r>
          </a:p>
        </p:txBody>
      </p:sp>
      <p:sp>
        <p:nvSpPr>
          <p:cNvPr id="4" name="Slide Number Placeholder 3"/>
          <p:cNvSpPr>
            <a:spLocks noGrp="1"/>
          </p:cNvSpPr>
          <p:nvPr>
            <p:ph type="sldNum" sz="quarter" idx="12"/>
          </p:nvPr>
        </p:nvSpPr>
        <p:spPr/>
        <p:txBody>
          <a:bodyPr/>
          <a:lstStyle/>
          <a:p>
            <a:fld id="{091A926C-488A-4E3E-9C21-57CAA120E114}" type="slidenum">
              <a:rPr lang="en-GB" smtClean="0"/>
              <a:t>16</a:t>
            </a:fld>
            <a:endParaRPr lang="en-GB" dirty="0"/>
          </a:p>
        </p:txBody>
      </p:sp>
      <p:sp>
        <p:nvSpPr>
          <p:cNvPr id="5" name="Rounded Rectangle 4"/>
          <p:cNvSpPr/>
          <p:nvPr/>
        </p:nvSpPr>
        <p:spPr>
          <a:xfrm>
            <a:off x="7652436" y="1408439"/>
            <a:ext cx="3419173" cy="4559109"/>
          </a:xfrm>
          <a:prstGeom prst="round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chemeClr val="tx1"/>
                </a:solidFill>
                <a:latin typeface="Avenir Medium"/>
                <a:cs typeface="Avenir Medium"/>
              </a:rPr>
              <a:t>Society/culture</a:t>
            </a:r>
            <a:endParaRPr lang="en-US" sz="2400" b="1" dirty="0">
              <a:solidFill>
                <a:schemeClr val="tx1"/>
              </a:solidFill>
              <a:latin typeface="Avenir Medium"/>
              <a:cs typeface="Avenir Medium"/>
            </a:endParaRPr>
          </a:p>
        </p:txBody>
      </p:sp>
      <p:sp>
        <p:nvSpPr>
          <p:cNvPr id="6" name="Rounded Rectangle 5"/>
          <p:cNvSpPr/>
          <p:nvPr/>
        </p:nvSpPr>
        <p:spPr>
          <a:xfrm>
            <a:off x="7910669" y="2230710"/>
            <a:ext cx="2916716" cy="3498460"/>
          </a:xfrm>
          <a:prstGeom prst="roundRect">
            <a:avLst/>
          </a:prstGeom>
          <a:solidFill>
            <a:schemeClr val="bg1"/>
          </a:solidFill>
          <a:ln w="381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50000"/>
                  </a:schemeClr>
                </a:solidFill>
                <a:latin typeface="Avenir Medium"/>
                <a:cs typeface="Avenir Medium"/>
              </a:rPr>
              <a:t>Institution</a:t>
            </a:r>
            <a:endParaRPr lang="en-US" sz="2400" dirty="0">
              <a:solidFill>
                <a:schemeClr val="accent1">
                  <a:lumMod val="50000"/>
                </a:schemeClr>
              </a:solidFill>
              <a:latin typeface="Avenir Medium"/>
              <a:cs typeface="Avenir Medium"/>
            </a:endParaRPr>
          </a:p>
        </p:txBody>
      </p:sp>
      <p:sp>
        <p:nvSpPr>
          <p:cNvPr id="7" name="Rounded Rectangle 6"/>
          <p:cNvSpPr/>
          <p:nvPr/>
        </p:nvSpPr>
        <p:spPr>
          <a:xfrm>
            <a:off x="8181593" y="3052975"/>
            <a:ext cx="2417845" cy="2458663"/>
          </a:xfrm>
          <a:prstGeom prst="roundRect">
            <a:avLst/>
          </a:prstGeom>
          <a:solidFill>
            <a:schemeClr val="bg1"/>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75000"/>
                  </a:schemeClr>
                </a:solidFill>
                <a:latin typeface="Avenir Medium"/>
                <a:cs typeface="Avenir Medium"/>
              </a:rPr>
              <a:t>Interaction</a:t>
            </a:r>
            <a:endParaRPr lang="en-US" sz="2400" dirty="0">
              <a:solidFill>
                <a:schemeClr val="accent1">
                  <a:lumMod val="75000"/>
                </a:schemeClr>
              </a:solidFill>
              <a:latin typeface="Avenir Medium"/>
              <a:cs typeface="Avenir Medium"/>
            </a:endParaRPr>
          </a:p>
        </p:txBody>
      </p:sp>
      <p:sp>
        <p:nvSpPr>
          <p:cNvPr id="8" name="Rounded Rectangle 7"/>
          <p:cNvSpPr/>
          <p:nvPr/>
        </p:nvSpPr>
        <p:spPr>
          <a:xfrm>
            <a:off x="8407262" y="3932232"/>
            <a:ext cx="1980514" cy="1367734"/>
          </a:xfrm>
          <a:prstGeom prst="roundRect">
            <a:avLst/>
          </a:prstGeom>
          <a:solidFill>
            <a:schemeClr val="bg1"/>
          </a:solidFill>
          <a:ln w="38100">
            <a:solidFill>
              <a:srgbClr val="9200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920026"/>
                </a:solidFill>
                <a:latin typeface="Avenir Medium"/>
                <a:cs typeface="Avenir Medium"/>
              </a:rPr>
              <a:t>Individual</a:t>
            </a:r>
            <a:endParaRPr lang="en-US" sz="2400" dirty="0">
              <a:solidFill>
                <a:srgbClr val="920026"/>
              </a:solidFill>
              <a:latin typeface="Avenir Medium"/>
              <a:cs typeface="Avenir Medium"/>
            </a:endParaRPr>
          </a:p>
        </p:txBody>
      </p:sp>
    </p:spTree>
    <p:extLst>
      <p:ext uri="{BB962C8B-B14F-4D97-AF65-F5344CB8AC3E}">
        <p14:creationId xmlns:p14="http://schemas.microsoft.com/office/powerpoint/2010/main" val="412820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88964" y="1635125"/>
            <a:ext cx="6729696" cy="4527814"/>
          </a:xfrm>
        </p:spPr>
        <p:txBody>
          <a:bodyPr/>
          <a:lstStyle/>
          <a:p>
            <a:r>
              <a:rPr lang="en-US" dirty="0" smtClean="0"/>
              <a:t>Gender is produced, negotiated, and re-negotiated at various levels</a:t>
            </a:r>
          </a:p>
          <a:p>
            <a:r>
              <a:rPr lang="en-US" dirty="0" smtClean="0"/>
              <a:t>Conditions and constraints for gender performance may originate and manifest themselves at different levels</a:t>
            </a:r>
          </a:p>
        </p:txBody>
      </p:sp>
      <p:sp>
        <p:nvSpPr>
          <p:cNvPr id="4" name="Slide Number Placeholder 3"/>
          <p:cNvSpPr>
            <a:spLocks noGrp="1"/>
          </p:cNvSpPr>
          <p:nvPr>
            <p:ph type="sldNum" sz="quarter" idx="12"/>
          </p:nvPr>
        </p:nvSpPr>
        <p:spPr/>
        <p:txBody>
          <a:bodyPr/>
          <a:lstStyle/>
          <a:p>
            <a:fld id="{091A926C-488A-4E3E-9C21-57CAA120E114}" type="slidenum">
              <a:rPr lang="en-GB" smtClean="0"/>
              <a:t>17</a:t>
            </a:fld>
            <a:endParaRPr lang="en-GB" dirty="0"/>
          </a:p>
        </p:txBody>
      </p:sp>
      <p:sp>
        <p:nvSpPr>
          <p:cNvPr id="5" name="Rounded Rectangle 4"/>
          <p:cNvSpPr/>
          <p:nvPr/>
        </p:nvSpPr>
        <p:spPr>
          <a:xfrm>
            <a:off x="7400065" y="1408439"/>
            <a:ext cx="3419173" cy="4559109"/>
          </a:xfrm>
          <a:prstGeom prst="round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chemeClr val="tx1"/>
                </a:solidFill>
                <a:latin typeface="Avenir Medium"/>
                <a:cs typeface="Avenir Medium"/>
              </a:rPr>
              <a:t>Society/culture</a:t>
            </a:r>
            <a:endParaRPr lang="en-US" sz="2400" b="1" dirty="0">
              <a:solidFill>
                <a:schemeClr val="tx1"/>
              </a:solidFill>
              <a:latin typeface="Avenir Medium"/>
              <a:cs typeface="Avenir Medium"/>
            </a:endParaRPr>
          </a:p>
        </p:txBody>
      </p:sp>
      <p:sp>
        <p:nvSpPr>
          <p:cNvPr id="6" name="Rounded Rectangle 5"/>
          <p:cNvSpPr/>
          <p:nvPr/>
        </p:nvSpPr>
        <p:spPr>
          <a:xfrm>
            <a:off x="7658298" y="2230710"/>
            <a:ext cx="2916716" cy="3498460"/>
          </a:xfrm>
          <a:prstGeom prst="roundRect">
            <a:avLst/>
          </a:prstGeom>
          <a:solidFill>
            <a:schemeClr val="bg1"/>
          </a:solidFill>
          <a:ln w="381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50000"/>
                  </a:schemeClr>
                </a:solidFill>
                <a:latin typeface="Avenir Medium"/>
                <a:cs typeface="Avenir Medium"/>
              </a:rPr>
              <a:t>Institution</a:t>
            </a:r>
            <a:endParaRPr lang="en-US" sz="2400" dirty="0">
              <a:solidFill>
                <a:schemeClr val="accent1">
                  <a:lumMod val="50000"/>
                </a:schemeClr>
              </a:solidFill>
              <a:latin typeface="Avenir Medium"/>
              <a:cs typeface="Avenir Medium"/>
            </a:endParaRPr>
          </a:p>
        </p:txBody>
      </p:sp>
      <p:sp>
        <p:nvSpPr>
          <p:cNvPr id="7" name="Rounded Rectangle 6"/>
          <p:cNvSpPr/>
          <p:nvPr/>
        </p:nvSpPr>
        <p:spPr>
          <a:xfrm>
            <a:off x="7929222" y="3052975"/>
            <a:ext cx="2417845" cy="2458663"/>
          </a:xfrm>
          <a:prstGeom prst="roundRect">
            <a:avLst/>
          </a:prstGeom>
          <a:solidFill>
            <a:schemeClr val="bg1"/>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75000"/>
                  </a:schemeClr>
                </a:solidFill>
                <a:latin typeface="Avenir Medium"/>
                <a:cs typeface="Avenir Medium"/>
              </a:rPr>
              <a:t>Interaction</a:t>
            </a:r>
            <a:endParaRPr lang="en-US" sz="2400" dirty="0">
              <a:solidFill>
                <a:schemeClr val="accent1">
                  <a:lumMod val="75000"/>
                </a:schemeClr>
              </a:solidFill>
              <a:latin typeface="Avenir Medium"/>
              <a:cs typeface="Avenir Medium"/>
            </a:endParaRPr>
          </a:p>
        </p:txBody>
      </p:sp>
      <p:sp>
        <p:nvSpPr>
          <p:cNvPr id="8" name="Rounded Rectangle 7"/>
          <p:cNvSpPr/>
          <p:nvPr/>
        </p:nvSpPr>
        <p:spPr>
          <a:xfrm>
            <a:off x="8154891" y="3932232"/>
            <a:ext cx="1980514" cy="1367734"/>
          </a:xfrm>
          <a:prstGeom prst="roundRect">
            <a:avLst/>
          </a:prstGeom>
          <a:solidFill>
            <a:schemeClr val="bg1"/>
          </a:solidFill>
          <a:ln w="38100">
            <a:solidFill>
              <a:srgbClr val="9200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920026"/>
                </a:solidFill>
                <a:latin typeface="Avenir Medium"/>
                <a:cs typeface="Avenir Medium"/>
              </a:rPr>
              <a:t>Individual</a:t>
            </a:r>
            <a:endParaRPr lang="en-US" sz="2400" dirty="0">
              <a:solidFill>
                <a:srgbClr val="920026"/>
              </a:solidFill>
              <a:latin typeface="Avenir Medium"/>
              <a:cs typeface="Avenir Medium"/>
            </a:endParaRPr>
          </a:p>
        </p:txBody>
      </p:sp>
    </p:spTree>
    <p:extLst>
      <p:ext uri="{BB962C8B-B14F-4D97-AF65-F5344CB8AC3E}">
        <p14:creationId xmlns:p14="http://schemas.microsoft.com/office/powerpoint/2010/main" val="3932665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12-13 year old boys visiting a science museum</a:t>
            </a:r>
            <a:endParaRPr lang="en-US" dirty="0"/>
          </a:p>
        </p:txBody>
      </p:sp>
      <p:sp>
        <p:nvSpPr>
          <p:cNvPr id="3" name="Content Placeholder 2"/>
          <p:cNvSpPr>
            <a:spLocks noGrp="1"/>
          </p:cNvSpPr>
          <p:nvPr>
            <p:ph idx="1"/>
          </p:nvPr>
        </p:nvSpPr>
        <p:spPr>
          <a:xfrm>
            <a:off x="588963" y="1635125"/>
            <a:ext cx="7698463" cy="4675188"/>
          </a:xfrm>
        </p:spPr>
        <p:txBody>
          <a:bodyPr/>
          <a:lstStyle/>
          <a:p>
            <a:pPr marL="0" indent="0">
              <a:buNone/>
            </a:pPr>
            <a:r>
              <a:rPr lang="en-US" i="1" dirty="0" smtClean="0"/>
              <a:t>Hegemonic forms of masculinity were privileged and normalized [...] within the visits, for instance, through the physical environment and exhibits, [...] and the competitive and physical nature of some of the hands-on exhibits </a:t>
            </a:r>
            <a:r>
              <a:rPr lang="en-US" sz="1800" i="1" dirty="0" smtClean="0"/>
              <a:t>(p. 476)</a:t>
            </a:r>
            <a:r>
              <a:rPr lang="en-US" i="1" dirty="0" smtClean="0"/>
              <a:t>.</a:t>
            </a:r>
            <a:endParaRPr lang="en-US" i="1" dirty="0"/>
          </a:p>
          <a:p>
            <a:pPr marL="0" indent="0">
              <a:buNone/>
            </a:pPr>
            <a:r>
              <a:rPr lang="en-US" i="1" dirty="0" smtClean="0"/>
              <a:t>Whereas a couple of girls were reprimanded by staff for being too ‘bossy’ (dominant), [...] there were no instances of boys being reprimanded [...] for comparable performances </a:t>
            </a:r>
            <a:r>
              <a:rPr lang="en-US" sz="1800" i="1" dirty="0" smtClean="0"/>
              <a:t>(p. 471)</a:t>
            </a:r>
            <a:r>
              <a:rPr lang="en-US" i="1" dirty="0" smtClean="0"/>
              <a:t>.</a:t>
            </a:r>
          </a:p>
          <a:p>
            <a:pPr marL="0" indent="0" algn="r">
              <a:buNone/>
            </a:pPr>
            <a:endParaRPr lang="en-US" sz="1800" dirty="0" smtClean="0"/>
          </a:p>
          <a:p>
            <a:pPr marL="0" indent="0" algn="r">
              <a:buNone/>
            </a:pPr>
            <a:r>
              <a:rPr lang="en-US" sz="1800" dirty="0" smtClean="0"/>
              <a:t>Archer et al. 2016</a:t>
            </a:r>
            <a:endParaRPr lang="en-US" sz="1800" dirty="0"/>
          </a:p>
        </p:txBody>
      </p:sp>
      <p:sp>
        <p:nvSpPr>
          <p:cNvPr id="4" name="Slide Number Placeholder 3"/>
          <p:cNvSpPr>
            <a:spLocks noGrp="1"/>
          </p:cNvSpPr>
          <p:nvPr>
            <p:ph type="sldNum" sz="quarter" idx="12"/>
          </p:nvPr>
        </p:nvSpPr>
        <p:spPr/>
        <p:txBody>
          <a:bodyPr/>
          <a:lstStyle/>
          <a:p>
            <a:fld id="{091A926C-488A-4E3E-9C21-57CAA120E114}" type="slidenum">
              <a:rPr lang="en-GB" smtClean="0"/>
              <a:t>18</a:t>
            </a:fld>
            <a:endParaRPr lang="en-GB" dirty="0"/>
          </a:p>
        </p:txBody>
      </p:sp>
      <p:pic>
        <p:nvPicPr>
          <p:cNvPr id="5" name="Picture 4" descr="stick_figure_lift_rock_400_clr_1457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557" y="1861022"/>
            <a:ext cx="2385308" cy="3816493"/>
          </a:xfrm>
          <a:prstGeom prst="rect">
            <a:avLst/>
          </a:prstGeom>
        </p:spPr>
      </p:pic>
      <p:sp>
        <p:nvSpPr>
          <p:cNvPr id="6" name="TextBox 5"/>
          <p:cNvSpPr txBox="1"/>
          <p:nvPr/>
        </p:nvSpPr>
        <p:spPr>
          <a:xfrm>
            <a:off x="0" y="6610704"/>
            <a:ext cx="12192000" cy="246221"/>
          </a:xfrm>
          <a:prstGeom prst="rect">
            <a:avLst/>
          </a:prstGeom>
          <a:noFill/>
        </p:spPr>
        <p:txBody>
          <a:bodyPr wrap="square" rtlCol="0">
            <a:spAutoFit/>
          </a:bodyPr>
          <a:lstStyle/>
          <a:p>
            <a:pPr algn="ctr"/>
            <a:r>
              <a:rPr lang="en-IE" sz="1000" dirty="0" smtClean="0">
                <a:solidFill>
                  <a:srgbClr val="7F7F7F"/>
                </a:solidFill>
                <a:latin typeface="Avenir Book"/>
                <a:cs typeface="Avenir Book"/>
              </a:rPr>
              <a:t>The Hypatia project </a:t>
            </a:r>
            <a:r>
              <a:rPr lang="en-IE" sz="1000" dirty="0">
                <a:solidFill>
                  <a:srgbClr val="7F7F7F"/>
                </a:solidFill>
                <a:latin typeface="Avenir Book"/>
                <a:cs typeface="Avenir Book"/>
              </a:rPr>
              <a:t>has received funding from the European Union’s Horizon </a:t>
            </a:r>
            <a:r>
              <a:rPr lang="en-IE" sz="1000" dirty="0" smtClean="0">
                <a:solidFill>
                  <a:srgbClr val="7F7F7F"/>
                </a:solidFill>
                <a:latin typeface="Avenir Book"/>
                <a:cs typeface="Avenir Book"/>
              </a:rPr>
              <a:t>2020 </a:t>
            </a:r>
            <a:r>
              <a:rPr lang="en-IE" sz="1000" dirty="0">
                <a:solidFill>
                  <a:srgbClr val="7F7F7F"/>
                </a:solidFill>
                <a:latin typeface="Avenir Book"/>
                <a:cs typeface="Avenir Book"/>
              </a:rPr>
              <a:t>Framework Programme for Research and Innovation (H2020-GERI-2014-1) under the grant agreement No. 665566.</a:t>
            </a:r>
            <a:r>
              <a:rPr lang="en-US" sz="1000" dirty="0">
                <a:solidFill>
                  <a:srgbClr val="7F7F7F"/>
                </a:solidFill>
                <a:latin typeface="Avenir Book"/>
                <a:cs typeface="Avenir Book"/>
              </a:rPr>
              <a:t> </a:t>
            </a:r>
          </a:p>
        </p:txBody>
      </p:sp>
    </p:spTree>
    <p:extLst>
      <p:ext uri="{BB962C8B-B14F-4D97-AF65-F5344CB8AC3E}">
        <p14:creationId xmlns:p14="http://schemas.microsoft.com/office/powerpoint/2010/main" val="21286399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14" y="2962151"/>
            <a:ext cx="3427310" cy="1580675"/>
          </a:xfrm>
        </p:spPr>
        <p:txBody>
          <a:bodyPr/>
          <a:lstStyle/>
          <a:p>
            <a:pPr marL="0" indent="0" algn="r">
              <a:buNone/>
            </a:pPr>
            <a:r>
              <a:rPr lang="en-US" dirty="0" smtClean="0"/>
              <a:t>Hegemonic forms of masculinity were privileged through the physical environment</a:t>
            </a:r>
          </a:p>
        </p:txBody>
      </p:sp>
      <p:sp>
        <p:nvSpPr>
          <p:cNvPr id="4" name="Slide Number Placeholder 3"/>
          <p:cNvSpPr>
            <a:spLocks noGrp="1"/>
          </p:cNvSpPr>
          <p:nvPr>
            <p:ph type="sldNum" sz="quarter" idx="12"/>
          </p:nvPr>
        </p:nvSpPr>
        <p:spPr/>
        <p:txBody>
          <a:bodyPr/>
          <a:lstStyle/>
          <a:p>
            <a:fld id="{091A926C-488A-4E3E-9C21-57CAA120E114}" type="slidenum">
              <a:rPr lang="en-GB" smtClean="0"/>
              <a:t>19</a:t>
            </a:fld>
            <a:endParaRPr lang="en-GB" dirty="0"/>
          </a:p>
        </p:txBody>
      </p:sp>
      <p:sp>
        <p:nvSpPr>
          <p:cNvPr id="5" name="Rounded Rectangle 4"/>
          <p:cNvSpPr/>
          <p:nvPr/>
        </p:nvSpPr>
        <p:spPr>
          <a:xfrm>
            <a:off x="4485619" y="1042082"/>
            <a:ext cx="3419173" cy="4559109"/>
          </a:xfrm>
          <a:prstGeom prst="round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smtClean="0">
                <a:solidFill>
                  <a:schemeClr val="tx1"/>
                </a:solidFill>
                <a:latin typeface="Avenir Medium"/>
                <a:cs typeface="Avenir Medium"/>
              </a:rPr>
              <a:t>Society/culture</a:t>
            </a:r>
            <a:endParaRPr lang="en-US" sz="2400" b="1" dirty="0">
              <a:solidFill>
                <a:schemeClr val="tx1"/>
              </a:solidFill>
              <a:latin typeface="Avenir Medium"/>
              <a:cs typeface="Avenir Medium"/>
            </a:endParaRPr>
          </a:p>
        </p:txBody>
      </p:sp>
      <p:sp>
        <p:nvSpPr>
          <p:cNvPr id="6" name="Rounded Rectangle 5"/>
          <p:cNvSpPr/>
          <p:nvPr/>
        </p:nvSpPr>
        <p:spPr>
          <a:xfrm>
            <a:off x="4743852" y="1864353"/>
            <a:ext cx="2916716" cy="3498460"/>
          </a:xfrm>
          <a:prstGeom prst="roundRect">
            <a:avLst/>
          </a:prstGeom>
          <a:solidFill>
            <a:schemeClr val="bg1"/>
          </a:solidFill>
          <a:ln w="38100">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50000"/>
                  </a:schemeClr>
                </a:solidFill>
                <a:latin typeface="Avenir Medium"/>
                <a:cs typeface="Avenir Medium"/>
              </a:rPr>
              <a:t>Institution</a:t>
            </a:r>
            <a:endParaRPr lang="en-US" sz="2400" dirty="0">
              <a:solidFill>
                <a:schemeClr val="accent1">
                  <a:lumMod val="50000"/>
                </a:schemeClr>
              </a:solidFill>
              <a:latin typeface="Avenir Medium"/>
              <a:cs typeface="Avenir Medium"/>
            </a:endParaRPr>
          </a:p>
        </p:txBody>
      </p:sp>
      <p:sp>
        <p:nvSpPr>
          <p:cNvPr id="7" name="Rounded Rectangle 6"/>
          <p:cNvSpPr/>
          <p:nvPr/>
        </p:nvSpPr>
        <p:spPr>
          <a:xfrm>
            <a:off x="5014776" y="2686618"/>
            <a:ext cx="2417845" cy="2458663"/>
          </a:xfrm>
          <a:prstGeom prst="roundRect">
            <a:avLst/>
          </a:prstGeom>
          <a:solidFill>
            <a:schemeClr val="bg1"/>
          </a:solid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dirty="0" smtClean="0">
                <a:solidFill>
                  <a:schemeClr val="accent1">
                    <a:lumMod val="75000"/>
                  </a:schemeClr>
                </a:solidFill>
                <a:latin typeface="Avenir Medium"/>
                <a:cs typeface="Avenir Medium"/>
              </a:rPr>
              <a:t>Interaction</a:t>
            </a:r>
            <a:endParaRPr lang="en-US" sz="2400" dirty="0">
              <a:solidFill>
                <a:schemeClr val="accent1">
                  <a:lumMod val="75000"/>
                </a:schemeClr>
              </a:solidFill>
              <a:latin typeface="Avenir Medium"/>
              <a:cs typeface="Avenir Medium"/>
            </a:endParaRPr>
          </a:p>
        </p:txBody>
      </p:sp>
      <p:sp>
        <p:nvSpPr>
          <p:cNvPr id="8" name="Rounded Rectangle 7"/>
          <p:cNvSpPr/>
          <p:nvPr/>
        </p:nvSpPr>
        <p:spPr>
          <a:xfrm>
            <a:off x="5240445" y="3565875"/>
            <a:ext cx="1980514" cy="1367734"/>
          </a:xfrm>
          <a:prstGeom prst="roundRect">
            <a:avLst/>
          </a:prstGeom>
          <a:solidFill>
            <a:schemeClr val="bg1"/>
          </a:solidFill>
          <a:ln w="38100">
            <a:solidFill>
              <a:srgbClr val="92002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920026"/>
                </a:solidFill>
                <a:latin typeface="Avenir Medium"/>
                <a:cs typeface="Avenir Medium"/>
              </a:rPr>
              <a:t>Individual</a:t>
            </a:r>
            <a:endParaRPr lang="en-US" sz="2400" dirty="0">
              <a:solidFill>
                <a:srgbClr val="920026"/>
              </a:solidFill>
              <a:latin typeface="Avenir Medium"/>
              <a:cs typeface="Avenir Medium"/>
            </a:endParaRPr>
          </a:p>
        </p:txBody>
      </p:sp>
      <p:cxnSp>
        <p:nvCxnSpPr>
          <p:cNvPr id="10" name="Curved Connector 9"/>
          <p:cNvCxnSpPr>
            <a:stCxn id="6" idx="1"/>
            <a:endCxn id="7" idx="1"/>
          </p:cNvCxnSpPr>
          <p:nvPr/>
        </p:nvCxnSpPr>
        <p:spPr>
          <a:xfrm rot="10800000" flipH="1" flipV="1">
            <a:off x="4743852" y="3613582"/>
            <a:ext cx="270924" cy="302367"/>
          </a:xfrm>
          <a:prstGeom prst="curvedConnector3">
            <a:avLst>
              <a:gd name="adj1" fmla="val -300728"/>
            </a:avLst>
          </a:prstGeom>
          <a:ln w="76200">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7" idx="3"/>
            <a:endCxn id="8" idx="3"/>
          </p:cNvCxnSpPr>
          <p:nvPr/>
        </p:nvCxnSpPr>
        <p:spPr>
          <a:xfrm flipH="1">
            <a:off x="7220959" y="3915950"/>
            <a:ext cx="211662" cy="333792"/>
          </a:xfrm>
          <a:prstGeom prst="curvedConnector3">
            <a:avLst>
              <a:gd name="adj1" fmla="val -404158"/>
            </a:avLst>
          </a:prstGeom>
          <a:ln w="76200">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1" name="Content Placeholder 2"/>
          <p:cNvSpPr txBox="1">
            <a:spLocks/>
          </p:cNvSpPr>
          <p:nvPr/>
        </p:nvSpPr>
        <p:spPr>
          <a:xfrm>
            <a:off x="8456105" y="3285518"/>
            <a:ext cx="3427310" cy="1580675"/>
          </a:xfrm>
          <a:prstGeom prst="rect">
            <a:avLst/>
          </a:prstGeom>
        </p:spPr>
        <p:txBody>
          <a:bodyPr vert="horz" lIns="0" tIns="0" rIns="0" bIns="0" rtlCol="0">
            <a:noAutofit/>
          </a:bodyPr>
          <a:lstStyle>
            <a:lvl1pPr marL="361950" indent="-36195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Avenir Book"/>
                <a:ea typeface="+mn-ea"/>
                <a:cs typeface="Avenir Book"/>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Avenir Book"/>
                <a:ea typeface="+mn-ea"/>
                <a:cs typeface="Avenir Book"/>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Avenir Book"/>
                <a:ea typeface="+mn-ea"/>
                <a:cs typeface="Avenir Book"/>
              </a:defRPr>
            </a:lvl3pPr>
            <a:lvl4pPr marL="719138" indent="0" algn="l" defTabSz="914400" rtl="0" eaLnBrk="1" latinLnBrk="0" hangingPunct="1">
              <a:lnSpc>
                <a:spcPct val="90000"/>
              </a:lnSpc>
              <a:spcBef>
                <a:spcPts val="500"/>
              </a:spcBef>
              <a:buFont typeface="Arial" panose="020B0604020202020204" pitchFamily="34" charset="0"/>
              <a:buNone/>
              <a:defRPr lang="da-DK" sz="1800" b="0" i="0" kern="1200">
                <a:solidFill>
                  <a:schemeClr val="tx1"/>
                </a:solidFill>
                <a:latin typeface="Avenir Book"/>
                <a:ea typeface="+mn-ea"/>
                <a:cs typeface="Avenir Book"/>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b="0" i="0" kern="1200" spc="60" baseline="0" dirty="0" smtClean="0">
                <a:solidFill>
                  <a:schemeClr val="tx1"/>
                </a:solidFill>
                <a:latin typeface="Avenir Book"/>
                <a:ea typeface="+mn-ea"/>
                <a:cs typeface="Avenir Book"/>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9pPr>
          </a:lstStyle>
          <a:p>
            <a:pPr marL="0" indent="0">
              <a:buFont typeface="Arial" panose="020B0604020202020204" pitchFamily="34" charset="0"/>
              <a:buNone/>
            </a:pPr>
            <a:r>
              <a:rPr lang="en-US" dirty="0" smtClean="0"/>
              <a:t>[These] performances of masculinity [...] entailed the subordination of others</a:t>
            </a:r>
            <a:endParaRPr lang="en-US" dirty="0"/>
          </a:p>
        </p:txBody>
      </p:sp>
    </p:spTree>
    <p:extLst>
      <p:ext uri="{BB962C8B-B14F-4D97-AF65-F5344CB8AC3E}">
        <p14:creationId xmlns:p14="http://schemas.microsoft.com/office/powerpoint/2010/main" val="1651071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GB" sz="2800" b="1" dirty="0" smtClean="0"/>
              <a:t>Hypatia – Gender Inclusion in Science Education (H2020)</a:t>
            </a:r>
            <a:endParaRPr lang="en-GB" sz="2800" b="1" dirty="0"/>
          </a:p>
        </p:txBody>
      </p:sp>
      <p:sp>
        <p:nvSpPr>
          <p:cNvPr id="31746" name="Content Placeholder 3"/>
          <p:cNvSpPr>
            <a:spLocks noGrp="1"/>
          </p:cNvSpPr>
          <p:nvPr>
            <p:ph idx="1"/>
          </p:nvPr>
        </p:nvSpPr>
        <p:spPr>
          <a:xfrm>
            <a:off x="588963" y="1635125"/>
            <a:ext cx="7120460" cy="4675188"/>
          </a:xfrm>
        </p:spPr>
        <p:txBody>
          <a:bodyPr/>
          <a:lstStyle/>
          <a:p>
            <a:pPr marL="0" indent="0">
              <a:buNone/>
            </a:pPr>
            <a:r>
              <a:rPr lang="en-US" sz="2400" dirty="0" smtClean="0">
                <a:cs typeface="Avenir Roman"/>
              </a:rPr>
              <a:t>Research shows that the way sciences are communicated to young people, in and out of school, is not yet gender inclusive</a:t>
            </a:r>
          </a:p>
          <a:p>
            <a:pPr marL="0" indent="0">
              <a:buNone/>
            </a:pPr>
            <a:endParaRPr lang="en-US" sz="2400" dirty="0" smtClean="0">
              <a:cs typeface="Avenir Roman"/>
            </a:endParaRPr>
          </a:p>
          <a:p>
            <a:pPr marL="0" indent="0">
              <a:buNone/>
            </a:pPr>
            <a:r>
              <a:rPr lang="en-US" dirty="0" smtClean="0"/>
              <a:t>Hypatia [will] ensure principles of gender inclusivity are embedded in the activities of key </a:t>
            </a:r>
            <a:r>
              <a:rPr lang="en-US" dirty="0" err="1" smtClean="0"/>
              <a:t>organisations</a:t>
            </a:r>
            <a:r>
              <a:rPr lang="en-US" dirty="0" smtClean="0"/>
              <a:t> across Europe</a:t>
            </a:r>
          </a:p>
          <a:p>
            <a:pPr marL="0" indent="0">
              <a:buNone/>
            </a:pPr>
            <a:endParaRPr lang="en-US" i="1" dirty="0" smtClean="0"/>
          </a:p>
          <a:p>
            <a:pPr marL="0" indent="0" algn="r">
              <a:buNone/>
            </a:pPr>
            <a:r>
              <a:rPr lang="en-US" sz="1800" dirty="0">
                <a:cs typeface="Avenir Roman"/>
              </a:rPr>
              <a:t>Hypatia Document of Work, 2015</a:t>
            </a:r>
          </a:p>
          <a:p>
            <a:pPr marL="0" indent="0">
              <a:buNone/>
            </a:pPr>
            <a:endParaRPr lang="en-US" sz="1800" dirty="0"/>
          </a:p>
          <a:p>
            <a:pPr marL="0" indent="0">
              <a:buNone/>
            </a:pPr>
            <a:endParaRPr lang="en-US" i="1" dirty="0"/>
          </a:p>
        </p:txBody>
      </p:sp>
      <p:sp>
        <p:nvSpPr>
          <p:cNvPr id="3" name="Slide Number Placeholder 2"/>
          <p:cNvSpPr>
            <a:spLocks noGrp="1"/>
          </p:cNvSpPr>
          <p:nvPr>
            <p:ph type="sldNum" sz="quarter" idx="12"/>
          </p:nvPr>
        </p:nvSpPr>
        <p:spPr/>
        <p:txBody>
          <a:bodyPr/>
          <a:lstStyle/>
          <a:p>
            <a:r>
              <a:rPr lang="da-DK" smtClean="0"/>
              <a:t>Dias </a:t>
            </a:r>
            <a:fld id="{7F2F4859-20B3-4E01-9FAB-E1258BF5AE84}" type="slidenum">
              <a:rPr lang="da-DK" smtClean="0"/>
              <a:pPr/>
              <a:t>2</a:t>
            </a:fld>
            <a:endParaRPr lang="da-DK"/>
          </a:p>
        </p:txBody>
      </p:sp>
      <p:pic>
        <p:nvPicPr>
          <p:cNvPr id="4" name="Picture 3" descr="gender_symbol_connected_400_clr_1958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176" y="1554981"/>
            <a:ext cx="3379262" cy="3862014"/>
          </a:xfrm>
          <a:prstGeom prst="rect">
            <a:avLst/>
          </a:prstGeom>
        </p:spPr>
      </p:pic>
      <p:sp>
        <p:nvSpPr>
          <p:cNvPr id="6" name="TextBox 5"/>
          <p:cNvSpPr txBox="1"/>
          <p:nvPr/>
        </p:nvSpPr>
        <p:spPr>
          <a:xfrm>
            <a:off x="0" y="6610704"/>
            <a:ext cx="12192000" cy="246221"/>
          </a:xfrm>
          <a:prstGeom prst="rect">
            <a:avLst/>
          </a:prstGeom>
          <a:noFill/>
        </p:spPr>
        <p:txBody>
          <a:bodyPr wrap="square" rtlCol="0">
            <a:spAutoFit/>
          </a:bodyPr>
          <a:lstStyle/>
          <a:p>
            <a:pPr algn="ctr"/>
            <a:r>
              <a:rPr lang="en-IE" sz="1000" dirty="0" smtClean="0">
                <a:solidFill>
                  <a:srgbClr val="7F7F7F"/>
                </a:solidFill>
                <a:latin typeface="Avenir Book"/>
                <a:cs typeface="Avenir Book"/>
              </a:rPr>
              <a:t>The Hypatia project </a:t>
            </a:r>
            <a:r>
              <a:rPr lang="en-IE" sz="1000" dirty="0">
                <a:solidFill>
                  <a:srgbClr val="7F7F7F"/>
                </a:solidFill>
                <a:latin typeface="Avenir Book"/>
                <a:cs typeface="Avenir Book"/>
              </a:rPr>
              <a:t>has received funding from the European Union’s Horizon </a:t>
            </a:r>
            <a:r>
              <a:rPr lang="en-IE" sz="1000" dirty="0" smtClean="0">
                <a:solidFill>
                  <a:srgbClr val="7F7F7F"/>
                </a:solidFill>
                <a:latin typeface="Avenir Book"/>
                <a:cs typeface="Avenir Book"/>
              </a:rPr>
              <a:t>2020 </a:t>
            </a:r>
            <a:r>
              <a:rPr lang="en-IE" sz="1000" dirty="0">
                <a:solidFill>
                  <a:srgbClr val="7F7F7F"/>
                </a:solidFill>
                <a:latin typeface="Avenir Book"/>
                <a:cs typeface="Avenir Book"/>
              </a:rPr>
              <a:t>Framework Programme for Research and Innovation (H2020-GERI-2014-1) under the grant agreement No. 665566.</a:t>
            </a:r>
            <a:r>
              <a:rPr lang="en-US" sz="1000" dirty="0">
                <a:solidFill>
                  <a:srgbClr val="7F7F7F"/>
                </a:solidFill>
                <a:latin typeface="Avenir Book"/>
                <a:cs typeface="Avenir Book"/>
              </a:rPr>
              <a:t> </a:t>
            </a:r>
          </a:p>
        </p:txBody>
      </p:sp>
      <p:sp>
        <p:nvSpPr>
          <p:cNvPr id="8" name="Cloud Callout 7"/>
          <p:cNvSpPr/>
          <p:nvPr/>
        </p:nvSpPr>
        <p:spPr>
          <a:xfrm>
            <a:off x="2499253" y="1180483"/>
            <a:ext cx="6939635" cy="4607957"/>
          </a:xfrm>
          <a:prstGeom prst="cloudCallout">
            <a:avLst>
              <a:gd name="adj1" fmla="val -52249"/>
              <a:gd name="adj2" fmla="val 60770"/>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i="1" dirty="0" smtClean="0">
                <a:solidFill>
                  <a:schemeClr val="tx1"/>
                </a:solidFill>
                <a:latin typeface="Avenir Book"/>
                <a:cs typeface="Avenir Book"/>
              </a:rPr>
              <a:t>Why is this gender project relevant to a social inclusion and diversity agenda?</a:t>
            </a:r>
            <a:endParaRPr lang="en-US" sz="3600" i="1" dirty="0">
              <a:solidFill>
                <a:schemeClr val="tx1"/>
              </a:solidFill>
              <a:latin typeface="Avenir Book"/>
              <a:cs typeface="Avenir Book"/>
            </a:endParaRPr>
          </a:p>
        </p:txBody>
      </p:sp>
    </p:spTree>
    <p:extLst>
      <p:ext uri="{BB962C8B-B14F-4D97-AF65-F5344CB8AC3E}">
        <p14:creationId xmlns:p14="http://schemas.microsoft.com/office/powerpoint/2010/main" val="654924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words</a:t>
            </a:r>
            <a:endParaRPr lang="en-US" dirty="0"/>
          </a:p>
        </p:txBody>
      </p:sp>
      <p:sp>
        <p:nvSpPr>
          <p:cNvPr id="3" name="Content Placeholder 2"/>
          <p:cNvSpPr>
            <a:spLocks noGrp="1"/>
          </p:cNvSpPr>
          <p:nvPr>
            <p:ph idx="1"/>
          </p:nvPr>
        </p:nvSpPr>
        <p:spPr>
          <a:xfrm>
            <a:off x="588963" y="1635125"/>
            <a:ext cx="7893844" cy="4675188"/>
          </a:xfrm>
        </p:spPr>
        <p:txBody>
          <a:bodyPr/>
          <a:lstStyle/>
          <a:p>
            <a:r>
              <a:rPr lang="en-US" dirty="0"/>
              <a:t>The four-level framework can help us think about what is within our power to change, and what is not</a:t>
            </a:r>
            <a:r>
              <a:rPr lang="en-US" dirty="0" smtClean="0"/>
              <a:t>!</a:t>
            </a:r>
          </a:p>
          <a:p>
            <a:r>
              <a:rPr lang="en-US" dirty="0" smtClean="0"/>
              <a:t>It can help us be more systematic in our inquiries into the gender inclusion and exclusion characteristics of our institutions</a:t>
            </a:r>
          </a:p>
          <a:p>
            <a:r>
              <a:rPr lang="en-US" dirty="0" smtClean="0"/>
              <a:t>Even though the framework was developed for gender inclusion, once we begin to consider gender as a performance that is co-determined by the contexts we find ourselves within, we can see how ethnicity, nationality, age, </a:t>
            </a:r>
            <a:r>
              <a:rPr lang="en-US" dirty="0" err="1" smtClean="0"/>
              <a:t>etc</a:t>
            </a:r>
            <a:r>
              <a:rPr lang="en-US" dirty="0" smtClean="0"/>
              <a:t> are co-determinants of the way we perform our identity </a:t>
            </a:r>
          </a:p>
          <a:p>
            <a:endParaRPr lang="en-US" dirty="0"/>
          </a:p>
          <a:p>
            <a:endParaRPr lang="en-US" dirty="0"/>
          </a:p>
        </p:txBody>
      </p:sp>
      <p:sp>
        <p:nvSpPr>
          <p:cNvPr id="4" name="Slide Number Placeholder 3"/>
          <p:cNvSpPr>
            <a:spLocks noGrp="1"/>
          </p:cNvSpPr>
          <p:nvPr>
            <p:ph type="sldNum" sz="quarter" idx="12"/>
          </p:nvPr>
        </p:nvSpPr>
        <p:spPr/>
        <p:txBody>
          <a:bodyPr/>
          <a:lstStyle/>
          <a:p>
            <a:fld id="{091A926C-488A-4E3E-9C21-57CAA120E114}" type="slidenum">
              <a:rPr lang="en-GB" smtClean="0"/>
              <a:t>20</a:t>
            </a:fld>
            <a:endParaRPr lang="en-GB" dirty="0"/>
          </a:p>
        </p:txBody>
      </p:sp>
      <p:pic>
        <p:nvPicPr>
          <p:cNvPr id="5" name="Picture 4" descr="gender_symbol_connected_400_clr_1958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6176" y="1554981"/>
            <a:ext cx="3379262" cy="3862014"/>
          </a:xfrm>
          <a:prstGeom prst="rect">
            <a:avLst/>
          </a:prstGeom>
        </p:spPr>
      </p:pic>
    </p:spTree>
    <p:extLst>
      <p:ext uri="{BB962C8B-B14F-4D97-AF65-F5344CB8AC3E}">
        <p14:creationId xmlns:p14="http://schemas.microsoft.com/office/powerpoint/2010/main" val="4005714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Intersectionality</a:t>
            </a:r>
            <a:endParaRPr lang="en-US" dirty="0"/>
          </a:p>
        </p:txBody>
      </p:sp>
      <p:sp>
        <p:nvSpPr>
          <p:cNvPr id="3" name="Content Placeholder 2"/>
          <p:cNvSpPr>
            <a:spLocks noGrp="1"/>
          </p:cNvSpPr>
          <p:nvPr>
            <p:ph idx="1"/>
          </p:nvPr>
        </p:nvSpPr>
        <p:spPr>
          <a:xfrm>
            <a:off x="588964" y="1635125"/>
            <a:ext cx="6518034" cy="4675188"/>
          </a:xfrm>
        </p:spPr>
        <p:txBody>
          <a:bodyPr/>
          <a:lstStyle/>
          <a:p>
            <a:pPr marL="0" indent="0">
              <a:buNone/>
            </a:pPr>
            <a:r>
              <a:rPr lang="en-US" dirty="0" err="1"/>
              <a:t>Intersectionality</a:t>
            </a:r>
            <a:r>
              <a:rPr lang="en-US" dirty="0"/>
              <a:t> is the idea that multiple identities intersect to create a whole that is different from the component </a:t>
            </a:r>
            <a:r>
              <a:rPr lang="en-US" dirty="0" smtClean="0"/>
              <a:t>identities.</a:t>
            </a:r>
          </a:p>
          <a:p>
            <a:pPr marL="0" indent="0">
              <a:buNone/>
            </a:pPr>
            <a:r>
              <a:rPr lang="en-US" dirty="0" smtClean="0"/>
              <a:t>These </a:t>
            </a:r>
            <a:r>
              <a:rPr lang="en-US" dirty="0"/>
              <a:t>identities that can intersect include gender, race, social class, ethnicity, nationality, sexual orientation, religion, age, mental disability, physical disability, mental illness, and physical illness as well as other forms of </a:t>
            </a:r>
            <a:r>
              <a:rPr lang="en-US" dirty="0" smtClean="0"/>
              <a:t>identity </a:t>
            </a:r>
          </a:p>
          <a:p>
            <a:pPr marL="0" indent="0" algn="r">
              <a:buNone/>
            </a:pPr>
            <a:r>
              <a:rPr lang="en-US" sz="2000" dirty="0" smtClean="0"/>
              <a:t>Collins 2015</a:t>
            </a:r>
            <a:endParaRPr lang="en-US" sz="2000" dirty="0"/>
          </a:p>
        </p:txBody>
      </p:sp>
      <p:sp>
        <p:nvSpPr>
          <p:cNvPr id="4" name="Slide Number Placeholder 3"/>
          <p:cNvSpPr>
            <a:spLocks noGrp="1"/>
          </p:cNvSpPr>
          <p:nvPr>
            <p:ph type="sldNum" sz="quarter" idx="12"/>
          </p:nvPr>
        </p:nvSpPr>
        <p:spPr/>
        <p:txBody>
          <a:bodyPr/>
          <a:lstStyle/>
          <a:p>
            <a:fld id="{091A926C-488A-4E3E-9C21-57CAA120E114}" type="slidenum">
              <a:rPr lang="en-GB" smtClean="0"/>
              <a:t>21</a:t>
            </a:fld>
            <a:endParaRPr lang="en-GB" dirty="0"/>
          </a:p>
        </p:txBody>
      </p:sp>
      <p:pic>
        <p:nvPicPr>
          <p:cNvPr id="6" name="Picture 5"/>
          <p:cNvPicPr>
            <a:picLocks noChangeAspect="1"/>
          </p:cNvPicPr>
          <p:nvPr/>
        </p:nvPicPr>
        <p:blipFill>
          <a:blip r:embed="rId2"/>
          <a:stretch>
            <a:fillRect/>
          </a:stretch>
        </p:blipFill>
        <p:spPr>
          <a:xfrm>
            <a:off x="7411269" y="1782937"/>
            <a:ext cx="4153428" cy="2800597"/>
          </a:xfrm>
          <a:prstGeom prst="rect">
            <a:avLst/>
          </a:prstGeom>
        </p:spPr>
      </p:pic>
    </p:spTree>
    <p:extLst>
      <p:ext uri="{BB962C8B-B14F-4D97-AF65-F5344CB8AC3E}">
        <p14:creationId xmlns:p14="http://schemas.microsoft.com/office/powerpoint/2010/main" val="10558868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(1 of 2)</a:t>
            </a:r>
            <a:endParaRPr lang="en-US" dirty="0"/>
          </a:p>
        </p:txBody>
      </p:sp>
      <p:sp>
        <p:nvSpPr>
          <p:cNvPr id="3" name="Content Placeholder 2"/>
          <p:cNvSpPr>
            <a:spLocks noGrp="1"/>
          </p:cNvSpPr>
          <p:nvPr>
            <p:ph idx="1"/>
          </p:nvPr>
        </p:nvSpPr>
        <p:spPr>
          <a:xfrm>
            <a:off x="613385" y="1439733"/>
            <a:ext cx="4629348" cy="4829041"/>
          </a:xfrm>
        </p:spPr>
        <p:txBody>
          <a:bodyPr>
            <a:normAutofit lnSpcReduction="10000"/>
          </a:bodyPr>
          <a:lstStyle/>
          <a:p>
            <a:pPr marL="0" indent="0">
              <a:lnSpc>
                <a:spcPct val="110000"/>
              </a:lnSpc>
              <a:buNone/>
            </a:pPr>
            <a:r>
              <a:rPr lang="en-US" sz="1400" dirty="0"/>
              <a:t>Achiam, M., &amp; Holmegaard, H. T. (2015). Criteria for gender inclusion. Hypatia Deliverable 2.1: Hypatia.</a:t>
            </a:r>
          </a:p>
          <a:p>
            <a:pPr marL="0" indent="0">
              <a:lnSpc>
                <a:spcPct val="110000"/>
              </a:lnSpc>
              <a:buNone/>
            </a:pPr>
            <a:r>
              <a:rPr lang="en-US" sz="1400" dirty="0"/>
              <a:t>Achiam, M., &amp; Marandino, M. (2014). A framework for understanding the conditions of science representation and dissemination in museums. </a:t>
            </a:r>
            <a:r>
              <a:rPr lang="en-US" sz="1400" i="1" dirty="0"/>
              <a:t>Museum Management and Curatorship, 29</a:t>
            </a:r>
            <a:r>
              <a:rPr lang="en-US" sz="1400" dirty="0"/>
              <a:t>(1), 66-82. doi: 10.1080/09647775.2013.869855</a:t>
            </a:r>
          </a:p>
          <a:p>
            <a:pPr marL="0" indent="0">
              <a:lnSpc>
                <a:spcPct val="110000"/>
              </a:lnSpc>
              <a:buNone/>
            </a:pPr>
            <a:r>
              <a:rPr lang="en-US" sz="1400" dirty="0"/>
              <a:t>Archer, L., Dawson, E., Seakins, A., DeWitt, J., Godec, S., &amp; Whitby, C. (2016). “I’m being a man here”: Urban boys’ performances of masculinity and engagement with science during a science museum visit. </a:t>
            </a:r>
            <a:r>
              <a:rPr lang="en-US" sz="1400" i="1" dirty="0"/>
              <a:t>Journal of the Learning Sciences, 25</a:t>
            </a:r>
            <a:r>
              <a:rPr lang="en-US" sz="1400" dirty="0"/>
              <a:t>(3), 438-485. doi: 10.1080/10508406.2016.1187147</a:t>
            </a:r>
          </a:p>
          <a:p>
            <a:pPr marL="0" indent="0">
              <a:lnSpc>
                <a:spcPct val="110000"/>
              </a:lnSpc>
              <a:buNone/>
            </a:pPr>
            <a:r>
              <a:rPr lang="en-US" sz="1400" dirty="0"/>
              <a:t>Butler, J. (1990). </a:t>
            </a:r>
            <a:r>
              <a:rPr lang="en-US" sz="1400" i="1" dirty="0"/>
              <a:t>Gender trouble - Feminism and the subversion of identity</a:t>
            </a:r>
            <a:r>
              <a:rPr lang="en-US" sz="1400" dirty="0"/>
              <a:t>. New York: Routledge.</a:t>
            </a:r>
          </a:p>
          <a:p>
            <a:pPr marL="0" indent="0">
              <a:lnSpc>
                <a:spcPct val="110000"/>
              </a:lnSpc>
              <a:buNone/>
            </a:pPr>
            <a:r>
              <a:rPr lang="en-US" sz="1400" dirty="0"/>
              <a:t>Charles, M., &amp; Bradley, K. (2009). Indulging our gendered selves? Sex segregation by field of study in 44 countries. </a:t>
            </a:r>
            <a:r>
              <a:rPr lang="en-US" sz="1400" i="1" dirty="0"/>
              <a:t>American Journal of Sociology, 114</a:t>
            </a:r>
            <a:r>
              <a:rPr lang="en-US" sz="1400" dirty="0"/>
              <a:t>(4), 924-976. doi: doi:10.1086/</a:t>
            </a:r>
            <a:r>
              <a:rPr lang="en-US" sz="1400" dirty="0" smtClean="0"/>
              <a:t>595942</a:t>
            </a:r>
            <a:endParaRPr lang="en-US" sz="1400" dirty="0"/>
          </a:p>
        </p:txBody>
      </p:sp>
      <p:sp>
        <p:nvSpPr>
          <p:cNvPr id="4" name="Slide Number Placeholder 3"/>
          <p:cNvSpPr>
            <a:spLocks noGrp="1"/>
          </p:cNvSpPr>
          <p:nvPr>
            <p:ph type="sldNum" sz="quarter" idx="12"/>
          </p:nvPr>
        </p:nvSpPr>
        <p:spPr/>
        <p:txBody>
          <a:bodyPr/>
          <a:lstStyle/>
          <a:p>
            <a:fld id="{091A926C-488A-4E3E-9C21-57CAA120E114}" type="slidenum">
              <a:rPr lang="en-GB" smtClean="0"/>
              <a:t>22</a:t>
            </a:fld>
            <a:endParaRPr lang="en-GB" dirty="0"/>
          </a:p>
        </p:txBody>
      </p:sp>
      <p:sp>
        <p:nvSpPr>
          <p:cNvPr id="6" name="TextBox 5"/>
          <p:cNvSpPr txBox="1"/>
          <p:nvPr/>
        </p:nvSpPr>
        <p:spPr>
          <a:xfrm>
            <a:off x="0" y="6610704"/>
            <a:ext cx="12192000" cy="246221"/>
          </a:xfrm>
          <a:prstGeom prst="rect">
            <a:avLst/>
          </a:prstGeom>
          <a:noFill/>
        </p:spPr>
        <p:txBody>
          <a:bodyPr wrap="square" rtlCol="0">
            <a:spAutoFit/>
          </a:bodyPr>
          <a:lstStyle/>
          <a:p>
            <a:pPr algn="ctr"/>
            <a:r>
              <a:rPr lang="en-IE" sz="1000" dirty="0" smtClean="0">
                <a:solidFill>
                  <a:srgbClr val="7F7F7F"/>
                </a:solidFill>
                <a:latin typeface="Avenir Book"/>
                <a:cs typeface="Avenir Book"/>
              </a:rPr>
              <a:t>The Hypatia project </a:t>
            </a:r>
            <a:r>
              <a:rPr lang="en-IE" sz="1000" dirty="0">
                <a:solidFill>
                  <a:srgbClr val="7F7F7F"/>
                </a:solidFill>
                <a:latin typeface="Avenir Book"/>
                <a:cs typeface="Avenir Book"/>
              </a:rPr>
              <a:t>has received funding from the European Union’s Horizon </a:t>
            </a:r>
            <a:r>
              <a:rPr lang="en-IE" sz="1000" dirty="0" smtClean="0">
                <a:solidFill>
                  <a:srgbClr val="7F7F7F"/>
                </a:solidFill>
                <a:latin typeface="Avenir Book"/>
                <a:cs typeface="Avenir Book"/>
              </a:rPr>
              <a:t>2020 </a:t>
            </a:r>
            <a:r>
              <a:rPr lang="en-IE" sz="1000" dirty="0">
                <a:solidFill>
                  <a:srgbClr val="7F7F7F"/>
                </a:solidFill>
                <a:latin typeface="Avenir Book"/>
                <a:cs typeface="Avenir Book"/>
              </a:rPr>
              <a:t>Framework Programme for Research and Innovation (H2020-GERI-2014-1) under the grant agreement No. 665566.</a:t>
            </a:r>
            <a:r>
              <a:rPr lang="en-US" sz="1000" dirty="0">
                <a:solidFill>
                  <a:srgbClr val="7F7F7F"/>
                </a:solidFill>
                <a:latin typeface="Avenir Book"/>
                <a:cs typeface="Avenir Book"/>
              </a:rPr>
              <a:t> </a:t>
            </a:r>
          </a:p>
        </p:txBody>
      </p:sp>
      <p:sp>
        <p:nvSpPr>
          <p:cNvPr id="7" name="Content Placeholder 2"/>
          <p:cNvSpPr txBox="1">
            <a:spLocks/>
          </p:cNvSpPr>
          <p:nvPr/>
        </p:nvSpPr>
        <p:spPr>
          <a:xfrm>
            <a:off x="6089927" y="1364178"/>
            <a:ext cx="4629348" cy="4829041"/>
          </a:xfrm>
          <a:prstGeom prst="rect">
            <a:avLst/>
          </a:prstGeom>
        </p:spPr>
        <p:txBody>
          <a:bodyPr vert="horz" lIns="0" tIns="0" rIns="0" bIns="0" rtlCol="0">
            <a:noAutofit/>
          </a:bodyPr>
          <a:lstStyle>
            <a:lvl1pPr marL="361950" indent="-36195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Avenir Book"/>
                <a:ea typeface="+mn-ea"/>
                <a:cs typeface="Avenir Book"/>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Avenir Book"/>
                <a:ea typeface="+mn-ea"/>
                <a:cs typeface="Avenir Book"/>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Avenir Book"/>
                <a:ea typeface="+mn-ea"/>
                <a:cs typeface="Avenir Book"/>
              </a:defRPr>
            </a:lvl3pPr>
            <a:lvl4pPr marL="719138" indent="0" algn="l" defTabSz="914400" rtl="0" eaLnBrk="1" latinLnBrk="0" hangingPunct="1">
              <a:lnSpc>
                <a:spcPct val="90000"/>
              </a:lnSpc>
              <a:spcBef>
                <a:spcPts val="500"/>
              </a:spcBef>
              <a:buFont typeface="Arial" panose="020B0604020202020204" pitchFamily="34" charset="0"/>
              <a:buNone/>
              <a:defRPr lang="da-DK" sz="1800" b="0" i="0" kern="1200">
                <a:solidFill>
                  <a:schemeClr val="tx1"/>
                </a:solidFill>
                <a:latin typeface="Avenir Book"/>
                <a:ea typeface="+mn-ea"/>
                <a:cs typeface="Avenir Book"/>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b="0" i="0" kern="1200" spc="60" baseline="0" dirty="0" smtClean="0">
                <a:solidFill>
                  <a:schemeClr val="tx1"/>
                </a:solidFill>
                <a:latin typeface="Avenir Book"/>
                <a:ea typeface="+mn-ea"/>
                <a:cs typeface="Avenir Book"/>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9pPr>
          </a:lstStyle>
          <a:p>
            <a:pPr marL="0" indent="0">
              <a:buFont typeface="Arial" panose="020B0604020202020204" pitchFamily="34" charset="0"/>
              <a:buNone/>
            </a:pPr>
            <a:r>
              <a:rPr lang="en-US" sz="1400" dirty="0" err="1" smtClean="0"/>
              <a:t>Choudhury</a:t>
            </a:r>
            <a:r>
              <a:rPr lang="en-US" sz="1400" dirty="0" smtClean="0"/>
              <a:t>, S., Nagel, S. K., &amp; </a:t>
            </a:r>
            <a:r>
              <a:rPr lang="en-US" sz="1400" dirty="0" err="1" smtClean="0"/>
              <a:t>Slaby</a:t>
            </a:r>
            <a:r>
              <a:rPr lang="en-US" sz="1400" dirty="0" smtClean="0"/>
              <a:t>, J. (2009). Critical neuroscience: Linking neuroscience and society through critical practice. </a:t>
            </a:r>
            <a:r>
              <a:rPr lang="en-US" sz="1400" i="1" dirty="0" err="1" smtClean="0"/>
              <a:t>BioSocieties</a:t>
            </a:r>
            <a:r>
              <a:rPr lang="en-US" sz="1400" i="1" dirty="0" smtClean="0"/>
              <a:t>, 4</a:t>
            </a:r>
            <a:r>
              <a:rPr lang="en-US" sz="1400" dirty="0" smtClean="0"/>
              <a:t>(1), 61-77. </a:t>
            </a:r>
          </a:p>
          <a:p>
            <a:pPr marL="0" indent="0">
              <a:buFont typeface="Arial" panose="020B0604020202020204" pitchFamily="34" charset="0"/>
              <a:buNone/>
            </a:pPr>
            <a:r>
              <a:rPr lang="en-US" sz="1400" dirty="0" err="1" smtClean="0"/>
              <a:t>Correll</a:t>
            </a:r>
            <a:r>
              <a:rPr lang="en-US" sz="1400" dirty="0" smtClean="0"/>
              <a:t>, S. J. (2004). Constraints into preferences: Gender, status, and emerging career aspirations. </a:t>
            </a:r>
            <a:r>
              <a:rPr lang="en-US" sz="1400" i="1" dirty="0" smtClean="0"/>
              <a:t>American Sociological Review, 69</a:t>
            </a:r>
            <a:r>
              <a:rPr lang="en-US" sz="1400" dirty="0" smtClean="0"/>
              <a:t>(1), 93-113. </a:t>
            </a:r>
          </a:p>
          <a:p>
            <a:pPr marL="0" indent="0">
              <a:buFont typeface="Arial" panose="020B0604020202020204" pitchFamily="34" charset="0"/>
              <a:buNone/>
            </a:pPr>
            <a:r>
              <a:rPr lang="en-US" sz="1400" dirty="0" smtClean="0"/>
              <a:t>Crain, R., Loomis, M., &amp; Ogawa, R. T. (2013). How hands-on implicitly informs “what counts” as science. In B. Bevan, P. Bell, R. Stevens &amp; A. </a:t>
            </a:r>
            <a:r>
              <a:rPr lang="en-US" sz="1400" dirty="0" err="1" smtClean="0"/>
              <a:t>Razfar</a:t>
            </a:r>
            <a:r>
              <a:rPr lang="en-US" sz="1400" dirty="0" smtClean="0"/>
              <a:t> (Eds.), </a:t>
            </a:r>
            <a:r>
              <a:rPr lang="en-US" sz="1400" i="1" dirty="0" smtClean="0"/>
              <a:t>LOST Opportunities: Learning in Out-of-School Time</a:t>
            </a:r>
            <a:r>
              <a:rPr lang="en-US" sz="1400" dirty="0" smtClean="0"/>
              <a:t> (pp. 265-278). Dordrecht: Springer Netherlands.</a:t>
            </a:r>
          </a:p>
          <a:p>
            <a:pPr marL="0" indent="0">
              <a:buFont typeface="Arial" panose="020B0604020202020204" pitchFamily="34" charset="0"/>
              <a:buNone/>
            </a:pPr>
            <a:r>
              <a:rPr lang="en-US" sz="1400" dirty="0" smtClean="0"/>
              <a:t>De </a:t>
            </a:r>
            <a:r>
              <a:rPr lang="en-US" sz="1400" dirty="0" err="1" smtClean="0"/>
              <a:t>Vries</a:t>
            </a:r>
            <a:r>
              <a:rPr lang="en-US" sz="1400" dirty="0" smtClean="0"/>
              <a:t>, G. J. (2004). Sex differences in adult and developing brains: Compensation, compensation, compensation. </a:t>
            </a:r>
            <a:r>
              <a:rPr lang="en-US" sz="1400" i="1" dirty="0" smtClean="0"/>
              <a:t>Endocrinology, 145</a:t>
            </a:r>
            <a:r>
              <a:rPr lang="en-US" sz="1400" dirty="0" smtClean="0"/>
              <a:t>(3), 1063-1068. </a:t>
            </a:r>
            <a:r>
              <a:rPr lang="en-US" sz="1400" dirty="0" err="1" smtClean="0"/>
              <a:t>doi</a:t>
            </a:r>
            <a:r>
              <a:rPr lang="en-US" sz="1400" dirty="0" smtClean="0"/>
              <a:t>: 10.1210/en.2003-1504</a:t>
            </a:r>
          </a:p>
          <a:p>
            <a:pPr marL="0" indent="0">
              <a:buFont typeface="Arial" panose="020B0604020202020204" pitchFamily="34" charset="0"/>
              <a:buNone/>
            </a:pPr>
            <a:r>
              <a:rPr lang="en-US" sz="1400" dirty="0" smtClean="0"/>
              <a:t>England, P. (2010). The gender revolution. </a:t>
            </a:r>
            <a:r>
              <a:rPr lang="en-US" sz="1400" i="1" dirty="0" smtClean="0"/>
              <a:t>Gender &amp; Society, 24</a:t>
            </a:r>
            <a:r>
              <a:rPr lang="en-US" sz="1400" dirty="0" smtClean="0"/>
              <a:t>(2), 149-166. </a:t>
            </a:r>
            <a:r>
              <a:rPr lang="en-US" sz="1400" dirty="0" err="1" smtClean="0"/>
              <a:t>doi</a:t>
            </a:r>
            <a:r>
              <a:rPr lang="en-US" sz="1400" dirty="0" smtClean="0"/>
              <a:t>: 10.1177/0891243210361475</a:t>
            </a:r>
            <a:endParaRPr lang="en-US" sz="1400" dirty="0"/>
          </a:p>
        </p:txBody>
      </p:sp>
    </p:spTree>
    <p:extLst>
      <p:ext uri="{BB962C8B-B14F-4D97-AF65-F5344CB8AC3E}">
        <p14:creationId xmlns:p14="http://schemas.microsoft.com/office/powerpoint/2010/main" val="23761102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 of 2)</a:t>
            </a:r>
            <a:endParaRPr lang="en-US" dirty="0"/>
          </a:p>
        </p:txBody>
      </p:sp>
      <p:sp>
        <p:nvSpPr>
          <p:cNvPr id="3" name="Content Placeholder 2"/>
          <p:cNvSpPr>
            <a:spLocks noGrp="1"/>
          </p:cNvSpPr>
          <p:nvPr>
            <p:ph idx="1"/>
          </p:nvPr>
        </p:nvSpPr>
        <p:spPr>
          <a:xfrm>
            <a:off x="597103" y="1372320"/>
            <a:ext cx="4841011" cy="4675188"/>
          </a:xfrm>
        </p:spPr>
        <p:txBody>
          <a:bodyPr>
            <a:normAutofit fontScale="92500" lnSpcReduction="10000"/>
          </a:bodyPr>
          <a:lstStyle/>
          <a:p>
            <a:pPr marL="0" indent="0">
              <a:lnSpc>
                <a:spcPct val="120000"/>
              </a:lnSpc>
              <a:buNone/>
            </a:pPr>
            <a:r>
              <a:rPr lang="en-US" sz="1400" dirty="0" smtClean="0"/>
              <a:t>European </a:t>
            </a:r>
            <a:r>
              <a:rPr lang="en-US" sz="1400" dirty="0"/>
              <a:t>Commission. (1998). </a:t>
            </a:r>
            <a:r>
              <a:rPr lang="en-US" sz="1400" i="1" dirty="0"/>
              <a:t>100 words for equality. A glossary of terms on equality between women and men</a:t>
            </a:r>
            <a:r>
              <a:rPr lang="en-US" sz="1400" dirty="0"/>
              <a:t>. Luxembourg: European Commission.</a:t>
            </a:r>
          </a:p>
          <a:p>
            <a:pPr marL="0" indent="0">
              <a:lnSpc>
                <a:spcPct val="120000"/>
              </a:lnSpc>
              <a:buNone/>
            </a:pPr>
            <a:r>
              <a:rPr lang="en-US" sz="1400" dirty="0"/>
              <a:t>Faulkner, W. (2000). Dualisms, hierarchies and gender in engineering. </a:t>
            </a:r>
            <a:r>
              <a:rPr lang="en-US" sz="1400" i="1" dirty="0"/>
              <a:t>Social Studies of Science, 30</a:t>
            </a:r>
            <a:r>
              <a:rPr lang="en-US" sz="1400" dirty="0"/>
              <a:t>(5), 759-792. doi: 10.1177/030631200030005005</a:t>
            </a:r>
          </a:p>
          <a:p>
            <a:pPr marL="0" indent="0">
              <a:lnSpc>
                <a:spcPct val="120000"/>
              </a:lnSpc>
              <a:buNone/>
            </a:pPr>
            <a:r>
              <a:rPr lang="en-US" sz="1400" dirty="0"/>
              <a:t>Grossi, G. (2008). Science or belief? Bias in sex differences research. In C. Badaloni, A. Drace, O. Gia, C. Levorato &amp; F. Videtto (Eds.), </a:t>
            </a:r>
            <a:r>
              <a:rPr lang="en-US" sz="1400" i="1" dirty="0"/>
              <a:t>Underrepresentation of women in science and technology</a:t>
            </a:r>
            <a:r>
              <a:rPr lang="en-US" sz="1400" dirty="0"/>
              <a:t> (pp. 93-106). Padova: Cleup.</a:t>
            </a:r>
          </a:p>
          <a:p>
            <a:pPr marL="0" indent="0">
              <a:lnSpc>
                <a:spcPct val="120000"/>
              </a:lnSpc>
              <a:buNone/>
            </a:pPr>
            <a:r>
              <a:rPr lang="en-US" sz="1400" dirty="0"/>
              <a:t>Hughes, G. (2001). Exploring the availability of student scientist identities within curriculum discourse: An anti-essentialist approach to gender-inclusive science. </a:t>
            </a:r>
            <a:r>
              <a:rPr lang="en-US" sz="1400" i="1" dirty="0"/>
              <a:t>Gender and Education, 13</a:t>
            </a:r>
            <a:r>
              <a:rPr lang="en-US" sz="1400" dirty="0"/>
              <a:t>(3), 275-290. doi: 10.1080/09540250120063562</a:t>
            </a:r>
          </a:p>
          <a:p>
            <a:pPr marL="0" indent="0">
              <a:lnSpc>
                <a:spcPct val="120000"/>
              </a:lnSpc>
              <a:buNone/>
            </a:pPr>
            <a:r>
              <a:rPr lang="en-US" sz="1400" dirty="0"/>
              <a:t>Machin, R. (2008). Gender representation in the natural history galleries at the Manchester Museum. </a:t>
            </a:r>
            <a:r>
              <a:rPr lang="en-US" sz="1400" i="1" dirty="0"/>
              <a:t>Museum &amp; Society, 6</a:t>
            </a:r>
            <a:r>
              <a:rPr lang="en-US" sz="1400" dirty="0"/>
              <a:t>(1), 54-67. </a:t>
            </a:r>
          </a:p>
        </p:txBody>
      </p:sp>
      <p:sp>
        <p:nvSpPr>
          <p:cNvPr id="4" name="Slide Number Placeholder 3"/>
          <p:cNvSpPr>
            <a:spLocks noGrp="1"/>
          </p:cNvSpPr>
          <p:nvPr>
            <p:ph type="sldNum" sz="quarter" idx="12"/>
          </p:nvPr>
        </p:nvSpPr>
        <p:spPr/>
        <p:txBody>
          <a:bodyPr/>
          <a:lstStyle/>
          <a:p>
            <a:fld id="{091A926C-488A-4E3E-9C21-57CAA120E114}" type="slidenum">
              <a:rPr lang="en-GB" smtClean="0"/>
              <a:t>23</a:t>
            </a:fld>
            <a:endParaRPr lang="en-GB" dirty="0"/>
          </a:p>
        </p:txBody>
      </p:sp>
      <p:sp>
        <p:nvSpPr>
          <p:cNvPr id="6" name="TextBox 5"/>
          <p:cNvSpPr txBox="1"/>
          <p:nvPr/>
        </p:nvSpPr>
        <p:spPr>
          <a:xfrm>
            <a:off x="0" y="6610704"/>
            <a:ext cx="12192000" cy="246221"/>
          </a:xfrm>
          <a:prstGeom prst="rect">
            <a:avLst/>
          </a:prstGeom>
          <a:noFill/>
        </p:spPr>
        <p:txBody>
          <a:bodyPr wrap="square" rtlCol="0">
            <a:spAutoFit/>
          </a:bodyPr>
          <a:lstStyle/>
          <a:p>
            <a:pPr algn="ctr"/>
            <a:r>
              <a:rPr lang="en-IE" sz="1000" dirty="0" smtClean="0">
                <a:solidFill>
                  <a:srgbClr val="7F7F7F"/>
                </a:solidFill>
                <a:latin typeface="Avenir Book"/>
                <a:cs typeface="Avenir Book"/>
              </a:rPr>
              <a:t>The Hypatia project </a:t>
            </a:r>
            <a:r>
              <a:rPr lang="en-IE" sz="1000" dirty="0">
                <a:solidFill>
                  <a:srgbClr val="7F7F7F"/>
                </a:solidFill>
                <a:latin typeface="Avenir Book"/>
                <a:cs typeface="Avenir Book"/>
              </a:rPr>
              <a:t>has received funding from the European Union’s Horizon </a:t>
            </a:r>
            <a:r>
              <a:rPr lang="en-IE" sz="1000" dirty="0" smtClean="0">
                <a:solidFill>
                  <a:srgbClr val="7F7F7F"/>
                </a:solidFill>
                <a:latin typeface="Avenir Book"/>
                <a:cs typeface="Avenir Book"/>
              </a:rPr>
              <a:t>2020 </a:t>
            </a:r>
            <a:r>
              <a:rPr lang="en-IE" sz="1000" dirty="0">
                <a:solidFill>
                  <a:srgbClr val="7F7F7F"/>
                </a:solidFill>
                <a:latin typeface="Avenir Book"/>
                <a:cs typeface="Avenir Book"/>
              </a:rPr>
              <a:t>Framework Programme for Research and Innovation (H2020-GERI-2014-1) under the grant agreement No. 665566.</a:t>
            </a:r>
            <a:r>
              <a:rPr lang="en-US" sz="1000" dirty="0">
                <a:solidFill>
                  <a:srgbClr val="7F7F7F"/>
                </a:solidFill>
                <a:latin typeface="Avenir Book"/>
                <a:cs typeface="Avenir Book"/>
              </a:rPr>
              <a:t> </a:t>
            </a:r>
          </a:p>
        </p:txBody>
      </p:sp>
      <p:sp>
        <p:nvSpPr>
          <p:cNvPr id="7" name="Content Placeholder 2"/>
          <p:cNvSpPr txBox="1">
            <a:spLocks/>
          </p:cNvSpPr>
          <p:nvPr/>
        </p:nvSpPr>
        <p:spPr>
          <a:xfrm>
            <a:off x="5992236" y="1372320"/>
            <a:ext cx="4713033" cy="4675188"/>
          </a:xfrm>
          <a:prstGeom prst="rect">
            <a:avLst/>
          </a:prstGeom>
        </p:spPr>
        <p:txBody>
          <a:bodyPr vert="horz" lIns="0" tIns="0" rIns="0" bIns="0" rtlCol="0">
            <a:noAutofit/>
          </a:bodyPr>
          <a:lstStyle>
            <a:lvl1pPr marL="361950" indent="-36195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Avenir Book"/>
                <a:ea typeface="+mn-ea"/>
                <a:cs typeface="Avenir Book"/>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Avenir Book"/>
                <a:ea typeface="+mn-ea"/>
                <a:cs typeface="Avenir Book"/>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Avenir Book"/>
                <a:ea typeface="+mn-ea"/>
                <a:cs typeface="Avenir Book"/>
              </a:defRPr>
            </a:lvl3pPr>
            <a:lvl4pPr marL="719138" indent="0" algn="l" defTabSz="914400" rtl="0" eaLnBrk="1" latinLnBrk="0" hangingPunct="1">
              <a:lnSpc>
                <a:spcPct val="90000"/>
              </a:lnSpc>
              <a:spcBef>
                <a:spcPts val="500"/>
              </a:spcBef>
              <a:buFont typeface="Arial" panose="020B0604020202020204" pitchFamily="34" charset="0"/>
              <a:buNone/>
              <a:defRPr lang="da-DK" sz="1800" b="0" i="0" kern="1200">
                <a:solidFill>
                  <a:schemeClr val="tx1"/>
                </a:solidFill>
                <a:latin typeface="Avenir Book"/>
                <a:ea typeface="+mn-ea"/>
                <a:cs typeface="Avenir Book"/>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b="0" i="0" kern="1200" spc="60" baseline="0" dirty="0" smtClean="0">
                <a:solidFill>
                  <a:schemeClr val="tx1"/>
                </a:solidFill>
                <a:latin typeface="Avenir Book"/>
                <a:ea typeface="+mn-ea"/>
                <a:cs typeface="Avenir Book"/>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9pPr>
          </a:lstStyle>
          <a:p>
            <a:pPr marL="0" indent="0">
              <a:buNone/>
            </a:pPr>
            <a:r>
              <a:rPr lang="en-US" sz="1400" dirty="0" err="1" smtClean="0"/>
              <a:t>Pronin</a:t>
            </a:r>
            <a:r>
              <a:rPr lang="en-US" sz="1400" dirty="0" smtClean="0"/>
              <a:t>, E., Steele, C. M., &amp; Ross, L. (2004). Identity bifurcation in response to stereotype threat: Women and mathematics. </a:t>
            </a:r>
            <a:r>
              <a:rPr lang="en-US" sz="1400" i="1" dirty="0" smtClean="0"/>
              <a:t>Journal of Experimental Social Psychology, 40</a:t>
            </a:r>
            <a:r>
              <a:rPr lang="en-US" sz="1400" dirty="0" smtClean="0"/>
              <a:t>(2), 152-168. </a:t>
            </a:r>
            <a:r>
              <a:rPr lang="en-US" sz="1400" dirty="0" err="1" smtClean="0"/>
              <a:t>doi</a:t>
            </a:r>
            <a:r>
              <a:rPr lang="en-US" sz="1400" dirty="0" smtClean="0"/>
              <a:t>: 10.1016/S0022-1031(03)00088-X</a:t>
            </a:r>
          </a:p>
          <a:p>
            <a:pPr marL="0" indent="0">
              <a:buNone/>
            </a:pPr>
            <a:r>
              <a:rPr lang="en-US" sz="1400" dirty="0" err="1" smtClean="0"/>
              <a:t>Risman</a:t>
            </a:r>
            <a:r>
              <a:rPr lang="en-US" sz="1400" dirty="0" smtClean="0"/>
              <a:t>, B. J., &amp; Davis, G. (2013). From sex roles to gender structure. </a:t>
            </a:r>
            <a:r>
              <a:rPr lang="en-US" sz="1400" i="1" dirty="0" smtClean="0"/>
              <a:t>Current Sociology Review, 61</a:t>
            </a:r>
            <a:r>
              <a:rPr lang="en-US" sz="1400" dirty="0" smtClean="0"/>
              <a:t>(5-6), 733-755. </a:t>
            </a:r>
            <a:r>
              <a:rPr lang="en-US" sz="1400" dirty="0" err="1" smtClean="0"/>
              <a:t>doi</a:t>
            </a:r>
            <a:r>
              <a:rPr lang="en-US" sz="1400" dirty="0" smtClean="0"/>
              <a:t>: 10.1177/0011392113479315</a:t>
            </a:r>
          </a:p>
          <a:p>
            <a:pPr marL="0" indent="0">
              <a:buNone/>
            </a:pPr>
            <a:r>
              <a:rPr lang="en-US" sz="1400" dirty="0" smtClean="0"/>
              <a:t>Ryan, M. K., David, B., &amp; Reynolds, K. J. (2004). Who cares? The effect of gender and context on the self and moral reasoning. </a:t>
            </a:r>
            <a:r>
              <a:rPr lang="en-US" sz="1400" i="1" dirty="0" smtClean="0"/>
              <a:t>Psychology of Women Quarterly, 28</a:t>
            </a:r>
            <a:r>
              <a:rPr lang="en-US" sz="1400" dirty="0" smtClean="0"/>
              <a:t>(3), 246-255. </a:t>
            </a:r>
            <a:r>
              <a:rPr lang="en-US" sz="1400" dirty="0" err="1" smtClean="0"/>
              <a:t>doi</a:t>
            </a:r>
            <a:r>
              <a:rPr lang="en-US" sz="1400" dirty="0" smtClean="0"/>
              <a:t>: 10.1111/j.1471-6402.2004.00142.x</a:t>
            </a:r>
          </a:p>
          <a:p>
            <a:pPr marL="0" indent="0">
              <a:buNone/>
            </a:pPr>
            <a:r>
              <a:rPr lang="en-US" sz="1400" dirty="0" err="1" smtClean="0"/>
              <a:t>Schwalbe</a:t>
            </a:r>
            <a:r>
              <a:rPr lang="en-US" sz="1400" dirty="0" smtClean="0"/>
              <a:t>, M., Holden, D., Schrock, D., Godwin, S., Thompson, S., &amp; </a:t>
            </a:r>
            <a:r>
              <a:rPr lang="en-US" sz="1400" dirty="0" err="1" smtClean="0"/>
              <a:t>Wolkomir</a:t>
            </a:r>
            <a:r>
              <a:rPr lang="en-US" sz="1400" dirty="0" smtClean="0"/>
              <a:t>, M. (2000). Generic processes in the reproduction of inequality: An </a:t>
            </a:r>
            <a:r>
              <a:rPr lang="en-US" sz="1400" dirty="0" err="1" smtClean="0"/>
              <a:t>interactionist</a:t>
            </a:r>
            <a:r>
              <a:rPr lang="en-US" sz="1400" dirty="0" smtClean="0"/>
              <a:t> analysis*. </a:t>
            </a:r>
            <a:r>
              <a:rPr lang="en-US" sz="1400" i="1" dirty="0" smtClean="0"/>
              <a:t>Social Forces, 79</a:t>
            </a:r>
            <a:r>
              <a:rPr lang="en-US" sz="1400" dirty="0" smtClean="0"/>
              <a:t>(2), 419-452. </a:t>
            </a:r>
            <a:r>
              <a:rPr lang="en-US" sz="1400" dirty="0" err="1" smtClean="0"/>
              <a:t>doi</a:t>
            </a:r>
            <a:r>
              <a:rPr lang="en-US" sz="1400" dirty="0" smtClean="0"/>
              <a:t>: 10.1093/</a:t>
            </a:r>
            <a:r>
              <a:rPr lang="en-US" sz="1400" dirty="0" err="1" smtClean="0"/>
              <a:t>sf</a:t>
            </a:r>
            <a:r>
              <a:rPr lang="en-US" sz="1400" dirty="0" smtClean="0"/>
              <a:t>/79.2.419</a:t>
            </a:r>
            <a:endParaRPr lang="en-US" sz="1400" dirty="0"/>
          </a:p>
        </p:txBody>
      </p:sp>
    </p:spTree>
    <p:extLst>
      <p:ext uri="{BB962C8B-B14F-4D97-AF65-F5344CB8AC3E}">
        <p14:creationId xmlns:p14="http://schemas.microsoft.com/office/powerpoint/2010/main" val="12632875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1A926C-488A-4E3E-9C21-57CAA120E114}" type="slidenum">
              <a:rPr lang="en-GB" smtClean="0"/>
              <a:t>3</a:t>
            </a:fld>
            <a:endParaRPr lang="en-GB" dirty="0"/>
          </a:p>
        </p:txBody>
      </p:sp>
      <p:sp>
        <p:nvSpPr>
          <p:cNvPr id="11" name="Title 6"/>
          <p:cNvSpPr>
            <a:spLocks noGrp="1"/>
          </p:cNvSpPr>
          <p:nvPr>
            <p:ph type="title"/>
          </p:nvPr>
        </p:nvSpPr>
        <p:spPr>
          <a:xfrm>
            <a:off x="588965" y="620714"/>
            <a:ext cx="11012486" cy="730736"/>
          </a:xfrm>
        </p:spPr>
        <p:txBody>
          <a:bodyPr anchor="t">
            <a:normAutofit/>
          </a:bodyPr>
          <a:lstStyle/>
          <a:p>
            <a:pPr algn="ctr"/>
            <a:r>
              <a:rPr lang="da-DK" sz="4000" b="1" dirty="0" err="1" smtClean="0">
                <a:solidFill>
                  <a:srgbClr val="930028"/>
                </a:solidFill>
              </a:rPr>
              <a:t>Biological</a:t>
            </a:r>
            <a:r>
              <a:rPr lang="da-DK" sz="4000" b="1" dirty="0" smtClean="0">
                <a:solidFill>
                  <a:srgbClr val="930028"/>
                </a:solidFill>
              </a:rPr>
              <a:t> sex</a:t>
            </a:r>
            <a:endParaRPr lang="da-DK" sz="4000" b="1" dirty="0">
              <a:solidFill>
                <a:srgbClr val="930028"/>
              </a:solidFill>
            </a:endParaRPr>
          </a:p>
        </p:txBody>
      </p:sp>
      <p:sp>
        <p:nvSpPr>
          <p:cNvPr id="12" name="Oval 11"/>
          <p:cNvSpPr/>
          <p:nvPr/>
        </p:nvSpPr>
        <p:spPr>
          <a:xfrm>
            <a:off x="2329033" y="1429059"/>
            <a:ext cx="2880320" cy="4680520"/>
          </a:xfrm>
          <a:prstGeom prst="ellipse">
            <a:avLst/>
          </a:prstGeom>
          <a:noFill/>
          <a:ln w="38100">
            <a:solidFill>
              <a:schemeClr val="bg1">
                <a:lumMod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865537" y="1429059"/>
            <a:ext cx="2880320" cy="4680520"/>
          </a:xfrm>
          <a:prstGeom prst="ellipse">
            <a:avLst/>
          </a:prstGeom>
          <a:noFill/>
          <a:ln w="38100">
            <a:solidFill>
              <a:schemeClr val="bg1">
                <a:lumMod val="5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977105" y="1645083"/>
            <a:ext cx="1512168" cy="707886"/>
          </a:xfrm>
          <a:prstGeom prst="rect">
            <a:avLst/>
          </a:prstGeom>
          <a:noFill/>
        </p:spPr>
        <p:txBody>
          <a:bodyPr wrap="square" rtlCol="0">
            <a:spAutoFit/>
          </a:bodyPr>
          <a:lstStyle/>
          <a:p>
            <a:pPr algn="ctr"/>
            <a:r>
              <a:rPr lang="en-US" sz="2000" b="1" dirty="0" smtClean="0">
                <a:solidFill>
                  <a:schemeClr val="tx1">
                    <a:lumMod val="75000"/>
                  </a:schemeClr>
                </a:solidFill>
                <a:latin typeface="Avenir Medium"/>
                <a:cs typeface="Avenir Medium"/>
              </a:rPr>
              <a:t>Girls and women</a:t>
            </a:r>
            <a:endParaRPr lang="en-US" sz="2000" b="1" dirty="0">
              <a:solidFill>
                <a:schemeClr val="tx1">
                  <a:lumMod val="75000"/>
                </a:schemeClr>
              </a:solidFill>
              <a:latin typeface="Avenir Medium"/>
              <a:cs typeface="Avenir Medium"/>
            </a:endParaRPr>
          </a:p>
        </p:txBody>
      </p:sp>
      <p:sp>
        <p:nvSpPr>
          <p:cNvPr id="15" name="TextBox 14"/>
          <p:cNvSpPr txBox="1"/>
          <p:nvPr/>
        </p:nvSpPr>
        <p:spPr>
          <a:xfrm>
            <a:off x="7585617" y="1645083"/>
            <a:ext cx="1512168" cy="707886"/>
          </a:xfrm>
          <a:prstGeom prst="rect">
            <a:avLst/>
          </a:prstGeom>
          <a:noFill/>
        </p:spPr>
        <p:txBody>
          <a:bodyPr wrap="square" rtlCol="0">
            <a:spAutoFit/>
          </a:bodyPr>
          <a:lstStyle/>
          <a:p>
            <a:pPr algn="ctr"/>
            <a:r>
              <a:rPr lang="en-US" sz="2000" b="1" dirty="0" smtClean="0">
                <a:solidFill>
                  <a:schemeClr val="tx1">
                    <a:lumMod val="75000"/>
                  </a:schemeClr>
                </a:solidFill>
                <a:latin typeface="Avenir Medium"/>
                <a:cs typeface="Avenir Medium"/>
              </a:rPr>
              <a:t>Boys and men</a:t>
            </a:r>
            <a:endParaRPr lang="en-US" sz="2000" b="1" dirty="0">
              <a:solidFill>
                <a:schemeClr val="tx1">
                  <a:lumMod val="75000"/>
                </a:schemeClr>
              </a:solidFill>
              <a:latin typeface="Avenir Medium"/>
              <a:cs typeface="Avenir Medium"/>
            </a:endParaRPr>
          </a:p>
        </p:txBody>
      </p:sp>
      <p:sp>
        <p:nvSpPr>
          <p:cNvPr id="16" name="Not Equal 15"/>
          <p:cNvSpPr/>
          <p:nvPr/>
        </p:nvSpPr>
        <p:spPr>
          <a:xfrm>
            <a:off x="5281361" y="3157251"/>
            <a:ext cx="1584176" cy="1080120"/>
          </a:xfrm>
          <a:prstGeom prst="mathNotEqual">
            <a:avLst/>
          </a:prstGeom>
          <a:gradFill>
            <a:gsLst>
              <a:gs pos="0">
                <a:schemeClr val="tx1">
                  <a:lumMod val="75000"/>
                </a:schemeClr>
              </a:gs>
              <a:gs pos="100000">
                <a:schemeClr val="tx1">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7" name="Picture 16" descr="girl_student_jumping_400_clr_1670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61081" y="2365607"/>
            <a:ext cx="2187896" cy="3959996"/>
          </a:xfrm>
          <a:prstGeom prst="rect">
            <a:avLst/>
          </a:prstGeom>
        </p:spPr>
      </p:pic>
      <p:pic>
        <p:nvPicPr>
          <p:cNvPr id="18" name="Picture 17" descr="boy_student_jumping_400_clr_16701.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41601" y="2365607"/>
            <a:ext cx="2128496" cy="3959996"/>
          </a:xfrm>
          <a:prstGeom prst="rect">
            <a:avLst/>
          </a:prstGeom>
        </p:spPr>
      </p:pic>
      <p:sp>
        <p:nvSpPr>
          <p:cNvPr id="19" name="TextBox 18"/>
          <p:cNvSpPr txBox="1"/>
          <p:nvPr/>
        </p:nvSpPr>
        <p:spPr>
          <a:xfrm>
            <a:off x="0" y="6610704"/>
            <a:ext cx="12192000" cy="246221"/>
          </a:xfrm>
          <a:prstGeom prst="rect">
            <a:avLst/>
          </a:prstGeom>
          <a:noFill/>
        </p:spPr>
        <p:txBody>
          <a:bodyPr wrap="square" rtlCol="0">
            <a:spAutoFit/>
          </a:bodyPr>
          <a:lstStyle/>
          <a:p>
            <a:pPr algn="ctr"/>
            <a:r>
              <a:rPr lang="en-IE" sz="1000" dirty="0" smtClean="0">
                <a:solidFill>
                  <a:srgbClr val="7F7F7F"/>
                </a:solidFill>
                <a:latin typeface="Avenir Book"/>
                <a:cs typeface="Avenir Book"/>
              </a:rPr>
              <a:t>The Hypatia project </a:t>
            </a:r>
            <a:r>
              <a:rPr lang="en-IE" sz="1000" dirty="0">
                <a:solidFill>
                  <a:srgbClr val="7F7F7F"/>
                </a:solidFill>
                <a:latin typeface="Avenir Book"/>
                <a:cs typeface="Avenir Book"/>
              </a:rPr>
              <a:t>has received funding from the European Union’s Horizon </a:t>
            </a:r>
            <a:r>
              <a:rPr lang="en-IE" sz="1000" dirty="0" smtClean="0">
                <a:solidFill>
                  <a:srgbClr val="7F7F7F"/>
                </a:solidFill>
                <a:latin typeface="Avenir Book"/>
                <a:cs typeface="Avenir Book"/>
              </a:rPr>
              <a:t>2020 </a:t>
            </a:r>
            <a:r>
              <a:rPr lang="en-IE" sz="1000" dirty="0">
                <a:solidFill>
                  <a:srgbClr val="7F7F7F"/>
                </a:solidFill>
                <a:latin typeface="Avenir Book"/>
                <a:cs typeface="Avenir Book"/>
              </a:rPr>
              <a:t>Framework Programme for Research and Innovation (H2020-GERI-2014-1) under the grant agreement No. 665566.</a:t>
            </a:r>
            <a:r>
              <a:rPr lang="en-US" sz="1000" dirty="0">
                <a:solidFill>
                  <a:srgbClr val="7F7F7F"/>
                </a:solidFill>
                <a:latin typeface="Avenir Book"/>
                <a:cs typeface="Avenir Book"/>
              </a:rPr>
              <a:t> </a:t>
            </a:r>
          </a:p>
        </p:txBody>
      </p:sp>
    </p:spTree>
    <p:extLst>
      <p:ext uri="{BB962C8B-B14F-4D97-AF65-F5344CB8AC3E}">
        <p14:creationId xmlns:p14="http://schemas.microsoft.com/office/powerpoint/2010/main" val="1322526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0026"/>
                </a:solidFill>
              </a:rPr>
              <a:t>Biological sex</a:t>
            </a:r>
            <a:endParaRPr lang="en-US" dirty="0">
              <a:solidFill>
                <a:srgbClr val="920026"/>
              </a:solidFill>
            </a:endParaRPr>
          </a:p>
        </p:txBody>
      </p:sp>
      <p:sp>
        <p:nvSpPr>
          <p:cNvPr id="3" name="Slide Number Placeholder 2"/>
          <p:cNvSpPr>
            <a:spLocks noGrp="1"/>
          </p:cNvSpPr>
          <p:nvPr>
            <p:ph type="sldNum" sz="quarter" idx="12"/>
          </p:nvPr>
        </p:nvSpPr>
        <p:spPr/>
        <p:txBody>
          <a:bodyPr/>
          <a:lstStyle/>
          <a:p>
            <a:fld id="{091A926C-488A-4E3E-9C21-57CAA120E114}" type="slidenum">
              <a:rPr lang="en-GB" smtClean="0"/>
              <a:t>4</a:t>
            </a:fld>
            <a:endParaRPr lang="en-GB" dirty="0"/>
          </a:p>
        </p:txBody>
      </p:sp>
      <p:sp>
        <p:nvSpPr>
          <p:cNvPr id="4" name="Content Placeholder 2"/>
          <p:cNvSpPr txBox="1">
            <a:spLocks/>
          </p:cNvSpPr>
          <p:nvPr/>
        </p:nvSpPr>
        <p:spPr>
          <a:xfrm>
            <a:off x="569815" y="1266413"/>
            <a:ext cx="7434254" cy="1688871"/>
          </a:xfrm>
          <a:prstGeom prst="rect">
            <a:avLst/>
          </a:prstGeom>
        </p:spPr>
        <p:txBody>
          <a:bodyPr>
            <a:normAutofit/>
          </a:bodyPr>
          <a:lstStyle>
            <a:lvl1pPr marL="361950" indent="-36195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Avenir Book"/>
                <a:ea typeface="+mn-ea"/>
                <a:cs typeface="Avenir Book"/>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Avenir Book"/>
                <a:ea typeface="+mn-ea"/>
                <a:cs typeface="Avenir Book"/>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Avenir Book"/>
                <a:ea typeface="+mn-ea"/>
                <a:cs typeface="Avenir Book"/>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b="0" i="0" kern="1200" spc="60" baseline="0" dirty="0" smtClean="0">
                <a:solidFill>
                  <a:schemeClr val="tx1"/>
                </a:solidFill>
                <a:latin typeface="Avenir Book"/>
                <a:ea typeface="+mn-ea"/>
                <a:cs typeface="Avenir Book"/>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9pPr>
          </a:lstStyle>
          <a:p>
            <a:pPr marL="0" indent="0">
              <a:buFont typeface="Arial" panose="020B0604020202020204" pitchFamily="34" charset="0"/>
              <a:buNone/>
            </a:pPr>
            <a:r>
              <a:rPr lang="en-US" dirty="0" smtClean="0"/>
              <a:t>There is growing evidence that the ‘essential, hardwired differences’ between the two sexes may be a majority opinion rather than a scientific fact.</a:t>
            </a:r>
            <a:endParaRPr lang="en-US" dirty="0"/>
          </a:p>
        </p:txBody>
      </p:sp>
      <p:sp>
        <p:nvSpPr>
          <p:cNvPr id="5" name="TextBox 4"/>
          <p:cNvSpPr txBox="1"/>
          <p:nvPr/>
        </p:nvSpPr>
        <p:spPr>
          <a:xfrm>
            <a:off x="2320152" y="2664315"/>
            <a:ext cx="5649777" cy="646331"/>
          </a:xfrm>
          <a:prstGeom prst="rect">
            <a:avLst/>
          </a:prstGeom>
          <a:noFill/>
        </p:spPr>
        <p:txBody>
          <a:bodyPr wrap="square" rtlCol="0">
            <a:spAutoFit/>
          </a:bodyPr>
          <a:lstStyle/>
          <a:p>
            <a:pPr algn="r"/>
            <a:r>
              <a:rPr lang="en-US" dirty="0" err="1" smtClean="0">
                <a:latin typeface="Avenir Book"/>
                <a:cs typeface="Avenir Book"/>
              </a:rPr>
              <a:t>Choudhury</a:t>
            </a:r>
            <a:r>
              <a:rPr lang="en-US" dirty="0">
                <a:latin typeface="Avenir Book"/>
                <a:cs typeface="Avenir Book"/>
              </a:rPr>
              <a:t>, Nagel, &amp; </a:t>
            </a:r>
            <a:r>
              <a:rPr lang="en-US" dirty="0" err="1">
                <a:latin typeface="Avenir Book"/>
                <a:cs typeface="Avenir Book"/>
              </a:rPr>
              <a:t>Slaby</a:t>
            </a:r>
            <a:r>
              <a:rPr lang="en-US" dirty="0">
                <a:latin typeface="Avenir Book"/>
                <a:cs typeface="Avenir Book"/>
              </a:rPr>
              <a:t>, 2009; De </a:t>
            </a:r>
            <a:r>
              <a:rPr lang="en-US" dirty="0" err="1">
                <a:latin typeface="Avenir Book"/>
                <a:cs typeface="Avenir Book"/>
              </a:rPr>
              <a:t>Vries</a:t>
            </a:r>
            <a:r>
              <a:rPr lang="en-US" dirty="0">
                <a:latin typeface="Avenir Book"/>
                <a:cs typeface="Avenir Book"/>
              </a:rPr>
              <a:t>, 2004; </a:t>
            </a:r>
            <a:r>
              <a:rPr lang="en-US" dirty="0" err="1">
                <a:latin typeface="Avenir Book"/>
                <a:cs typeface="Avenir Book"/>
              </a:rPr>
              <a:t>Grossi</a:t>
            </a:r>
            <a:r>
              <a:rPr lang="en-US" dirty="0">
                <a:latin typeface="Avenir Book"/>
                <a:cs typeface="Avenir Book"/>
              </a:rPr>
              <a:t>, 2008; Ryan, David, &amp; Reynolds, </a:t>
            </a:r>
            <a:r>
              <a:rPr lang="en-US" dirty="0" smtClean="0">
                <a:latin typeface="Avenir Book"/>
                <a:cs typeface="Avenir Book"/>
              </a:rPr>
              <a:t>2004</a:t>
            </a:r>
            <a:endParaRPr lang="en-US" dirty="0">
              <a:latin typeface="Avenir Book"/>
              <a:cs typeface="Avenir Book"/>
            </a:endParaRPr>
          </a:p>
        </p:txBody>
      </p:sp>
      <p:sp>
        <p:nvSpPr>
          <p:cNvPr id="6" name="Content Placeholder 9"/>
          <p:cNvSpPr txBox="1">
            <a:spLocks/>
          </p:cNvSpPr>
          <p:nvPr/>
        </p:nvSpPr>
        <p:spPr>
          <a:xfrm>
            <a:off x="4319718" y="4107709"/>
            <a:ext cx="7592992" cy="1615601"/>
          </a:xfrm>
          <a:prstGeom prst="rect">
            <a:avLst/>
          </a:prstGeom>
        </p:spPr>
        <p:txBody>
          <a:bodyPr/>
          <a:lstStyle>
            <a:lvl1pPr marL="361950" indent="-361950" algn="l" defTabSz="914400" rtl="0" eaLnBrk="1" latinLnBrk="0" hangingPunct="1">
              <a:lnSpc>
                <a:spcPct val="100000"/>
              </a:lnSpc>
              <a:spcBef>
                <a:spcPts val="1000"/>
              </a:spcBef>
              <a:buFont typeface="Arial" panose="020B0604020202020204" pitchFamily="34" charset="0"/>
              <a:buChar char="•"/>
              <a:defRPr lang="da-DK" sz="2400" b="0" i="0" kern="1200" spc="60" baseline="0" dirty="0" smtClean="0">
                <a:solidFill>
                  <a:schemeClr val="tx1"/>
                </a:solidFill>
                <a:latin typeface="Avenir Book"/>
                <a:ea typeface="+mn-ea"/>
                <a:cs typeface="Avenir Book"/>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b="0" i="0" kern="1200" spc="60" baseline="0" dirty="0" smtClean="0">
                <a:solidFill>
                  <a:schemeClr val="tx1"/>
                </a:solidFill>
                <a:latin typeface="Avenir Book"/>
                <a:ea typeface="+mn-ea"/>
                <a:cs typeface="Avenir Book"/>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b="0" i="0" kern="1200" baseline="0" dirty="0" smtClean="0">
                <a:solidFill>
                  <a:schemeClr val="tx1"/>
                </a:solidFill>
                <a:latin typeface="Avenir Book"/>
                <a:ea typeface="+mn-ea"/>
                <a:cs typeface="Avenir Book"/>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b="0" i="0" kern="1200" spc="60" baseline="0" dirty="0" smtClean="0">
                <a:solidFill>
                  <a:schemeClr val="tx1"/>
                </a:solidFill>
                <a:latin typeface="Avenir Book"/>
                <a:ea typeface="+mn-ea"/>
                <a:cs typeface="Avenir Book"/>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b="0" i="0" kern="1200" dirty="0" smtClean="0">
                <a:solidFill>
                  <a:schemeClr val="tx1"/>
                </a:solidFill>
                <a:latin typeface="Avenir Book"/>
                <a:ea typeface="+mn-ea"/>
                <a:cs typeface="Avenir Book"/>
              </a:defRPr>
            </a:lvl9pPr>
          </a:lstStyle>
          <a:p>
            <a:pPr marL="0" indent="0" algn="r">
              <a:buFont typeface="Arial" panose="020B0604020202020204" pitchFamily="34" charset="0"/>
              <a:buNone/>
            </a:pPr>
            <a:r>
              <a:rPr lang="en-GB" dirty="0" smtClean="0"/>
              <a:t>A concept that refers to the social differences between women and men that have been learned, are changeable over time and have wide variations both within and between cultures.</a:t>
            </a:r>
            <a:endParaRPr lang="en-GB" dirty="0"/>
          </a:p>
        </p:txBody>
      </p:sp>
      <p:sp>
        <p:nvSpPr>
          <p:cNvPr id="7" name="TextBox 6"/>
          <p:cNvSpPr txBox="1"/>
          <p:nvPr/>
        </p:nvSpPr>
        <p:spPr>
          <a:xfrm>
            <a:off x="6363029" y="5763632"/>
            <a:ext cx="5525258" cy="369332"/>
          </a:xfrm>
          <a:prstGeom prst="rect">
            <a:avLst/>
          </a:prstGeom>
          <a:noFill/>
        </p:spPr>
        <p:txBody>
          <a:bodyPr wrap="square" rtlCol="0">
            <a:spAutoFit/>
          </a:bodyPr>
          <a:lstStyle/>
          <a:p>
            <a:pPr algn="r"/>
            <a:r>
              <a:rPr lang="en-US" dirty="0" smtClean="0">
                <a:latin typeface="Avenir Book"/>
                <a:cs typeface="Avenir Book"/>
              </a:rPr>
              <a:t>European Commission 1998:18</a:t>
            </a:r>
            <a:endParaRPr lang="en-US" dirty="0">
              <a:latin typeface="Avenir Book"/>
              <a:cs typeface="Avenir Book"/>
            </a:endParaRPr>
          </a:p>
        </p:txBody>
      </p:sp>
      <p:sp>
        <p:nvSpPr>
          <p:cNvPr id="9" name="Circular Arrow 8"/>
          <p:cNvSpPr/>
          <p:nvPr/>
        </p:nvSpPr>
        <p:spPr>
          <a:xfrm rot="15467594" flipH="1">
            <a:off x="2576200" y="1901137"/>
            <a:ext cx="2847922" cy="3358336"/>
          </a:xfrm>
          <a:prstGeom prst="circularArrow">
            <a:avLst>
              <a:gd name="adj1" fmla="val 12500"/>
              <a:gd name="adj2" fmla="val 1100495"/>
              <a:gd name="adj3" fmla="val 20457681"/>
              <a:gd name="adj4" fmla="val 15277395"/>
              <a:gd name="adj5" fmla="val 12500"/>
            </a:avLst>
          </a:prstGeom>
          <a:solidFill>
            <a:srgbClr val="9200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itle 1"/>
          <p:cNvSpPr txBox="1">
            <a:spLocks/>
          </p:cNvSpPr>
          <p:nvPr/>
        </p:nvSpPr>
        <p:spPr>
          <a:xfrm>
            <a:off x="5340968" y="3549286"/>
            <a:ext cx="6422618" cy="86518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spc="60" baseline="0">
                <a:solidFill>
                  <a:srgbClr val="7C0C17"/>
                </a:solidFill>
                <a:latin typeface="Avenir Heavy"/>
                <a:ea typeface="+mj-ea"/>
                <a:cs typeface="Avenir Heavy"/>
              </a:defRPr>
            </a:lvl1pPr>
          </a:lstStyle>
          <a:p>
            <a:pPr algn="r"/>
            <a:r>
              <a:rPr lang="en-US" dirty="0" smtClean="0">
                <a:solidFill>
                  <a:srgbClr val="920026"/>
                </a:solidFill>
              </a:rPr>
              <a:t>Cultural sex (or gender)</a:t>
            </a:r>
            <a:endParaRPr lang="en-US" dirty="0">
              <a:solidFill>
                <a:srgbClr val="920026"/>
              </a:solidFill>
            </a:endParaRPr>
          </a:p>
        </p:txBody>
      </p:sp>
      <p:sp>
        <p:nvSpPr>
          <p:cNvPr id="11" name="TextBox 10"/>
          <p:cNvSpPr txBox="1"/>
          <p:nvPr/>
        </p:nvSpPr>
        <p:spPr>
          <a:xfrm>
            <a:off x="0" y="6610704"/>
            <a:ext cx="12192000" cy="246221"/>
          </a:xfrm>
          <a:prstGeom prst="rect">
            <a:avLst/>
          </a:prstGeom>
          <a:noFill/>
        </p:spPr>
        <p:txBody>
          <a:bodyPr wrap="square" rtlCol="0">
            <a:spAutoFit/>
          </a:bodyPr>
          <a:lstStyle/>
          <a:p>
            <a:pPr algn="ctr"/>
            <a:r>
              <a:rPr lang="en-IE" sz="1000" dirty="0" smtClean="0">
                <a:solidFill>
                  <a:srgbClr val="7F7F7F"/>
                </a:solidFill>
                <a:latin typeface="Avenir Book"/>
                <a:cs typeface="Avenir Book"/>
              </a:rPr>
              <a:t>The Hypatia project </a:t>
            </a:r>
            <a:r>
              <a:rPr lang="en-IE" sz="1000" dirty="0">
                <a:solidFill>
                  <a:srgbClr val="7F7F7F"/>
                </a:solidFill>
                <a:latin typeface="Avenir Book"/>
                <a:cs typeface="Avenir Book"/>
              </a:rPr>
              <a:t>has received funding from the European Union’s Horizon </a:t>
            </a:r>
            <a:r>
              <a:rPr lang="en-IE" sz="1000" dirty="0" smtClean="0">
                <a:solidFill>
                  <a:srgbClr val="7F7F7F"/>
                </a:solidFill>
                <a:latin typeface="Avenir Book"/>
                <a:cs typeface="Avenir Book"/>
              </a:rPr>
              <a:t>2020 </a:t>
            </a:r>
            <a:r>
              <a:rPr lang="en-IE" sz="1000" dirty="0">
                <a:solidFill>
                  <a:srgbClr val="7F7F7F"/>
                </a:solidFill>
                <a:latin typeface="Avenir Book"/>
                <a:cs typeface="Avenir Book"/>
              </a:rPr>
              <a:t>Framework Programme for Research and Innovation (H2020-GERI-2014-1) under the grant agreement No. 665566.</a:t>
            </a:r>
            <a:r>
              <a:rPr lang="en-US" sz="1000" dirty="0">
                <a:solidFill>
                  <a:srgbClr val="7F7F7F"/>
                </a:solidFill>
                <a:latin typeface="Avenir Book"/>
                <a:cs typeface="Avenir Book"/>
              </a:rPr>
              <a:t> </a:t>
            </a:r>
          </a:p>
        </p:txBody>
      </p:sp>
    </p:spTree>
    <p:extLst>
      <p:ext uri="{BB962C8B-B14F-4D97-AF65-F5344CB8AC3E}">
        <p14:creationId xmlns:p14="http://schemas.microsoft.com/office/powerpoint/2010/main" val="2124772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63" y="620714"/>
            <a:ext cx="5199210" cy="865186"/>
          </a:xfrm>
        </p:spPr>
        <p:txBody>
          <a:bodyPr/>
          <a:lstStyle/>
          <a:p>
            <a:r>
              <a:rPr lang="en-US" dirty="0" smtClean="0"/>
              <a:t>Gender</a:t>
            </a:r>
            <a:endParaRPr lang="en-US" dirty="0"/>
          </a:p>
        </p:txBody>
      </p:sp>
      <p:sp>
        <p:nvSpPr>
          <p:cNvPr id="4" name="Content Placeholder 3"/>
          <p:cNvSpPr>
            <a:spLocks noGrp="1"/>
          </p:cNvSpPr>
          <p:nvPr>
            <p:ph idx="1"/>
          </p:nvPr>
        </p:nvSpPr>
        <p:spPr>
          <a:xfrm>
            <a:off x="572681" y="1285050"/>
            <a:ext cx="6029580" cy="4675188"/>
          </a:xfrm>
        </p:spPr>
        <p:txBody>
          <a:bodyPr/>
          <a:lstStyle/>
          <a:p>
            <a:r>
              <a:rPr lang="en-GB" dirty="0"/>
              <a:t>Rather than the simple translation of biological difference, gender is a complex category that individuals make themselves recognizable through and </a:t>
            </a:r>
            <a:r>
              <a:rPr lang="en-GB" i="1" dirty="0"/>
              <a:t>perform</a:t>
            </a:r>
            <a:r>
              <a:rPr lang="en-GB" dirty="0"/>
              <a:t> in various ways </a:t>
            </a:r>
            <a:r>
              <a:rPr lang="en-GB" sz="1600" dirty="0"/>
              <a:t>(Butler, 1990</a:t>
            </a:r>
            <a:r>
              <a:rPr lang="en-GB" sz="1600" dirty="0" smtClean="0"/>
              <a:t>)</a:t>
            </a:r>
            <a:endParaRPr lang="en-GB" dirty="0" smtClean="0"/>
          </a:p>
        </p:txBody>
      </p:sp>
      <p:sp>
        <p:nvSpPr>
          <p:cNvPr id="3" name="Slide Number Placeholder 2"/>
          <p:cNvSpPr>
            <a:spLocks noGrp="1"/>
          </p:cNvSpPr>
          <p:nvPr>
            <p:ph type="sldNum" sz="quarter" idx="12"/>
          </p:nvPr>
        </p:nvSpPr>
        <p:spPr/>
        <p:txBody>
          <a:bodyPr/>
          <a:lstStyle/>
          <a:p>
            <a:fld id="{091A926C-488A-4E3E-9C21-57CAA120E114}" type="slidenum">
              <a:rPr lang="en-GB" smtClean="0"/>
              <a:t>5</a:t>
            </a:fld>
            <a:endParaRPr lang="en-GB" dirty="0"/>
          </a:p>
        </p:txBody>
      </p:sp>
      <p:cxnSp>
        <p:nvCxnSpPr>
          <p:cNvPr id="5" name="Straight Arrow Connector 4"/>
          <p:cNvCxnSpPr/>
          <p:nvPr/>
        </p:nvCxnSpPr>
        <p:spPr>
          <a:xfrm>
            <a:off x="6895334" y="3670009"/>
            <a:ext cx="5161066" cy="0"/>
          </a:xfrm>
          <a:prstGeom prst="straightConnector1">
            <a:avLst/>
          </a:prstGeom>
          <a:ln w="66675">
            <a:solidFill>
              <a:schemeClr val="bg1">
                <a:lumMod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pic>
        <p:nvPicPr>
          <p:cNvPr id="7" name="Picture 6" descr="girl_student_jumping_400_clr_1670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16196" y="1725793"/>
            <a:ext cx="1008112" cy="1824639"/>
          </a:xfrm>
          <a:prstGeom prst="rect">
            <a:avLst/>
          </a:prstGeom>
        </p:spPr>
      </p:pic>
      <p:pic>
        <p:nvPicPr>
          <p:cNvPr id="8" name="Picture 7" descr="boy_student_jumping_400_clr_1670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16240" y="1725793"/>
            <a:ext cx="1161128" cy="2160240"/>
          </a:xfrm>
          <a:prstGeom prst="rect">
            <a:avLst/>
          </a:prstGeom>
        </p:spPr>
      </p:pic>
      <p:pic>
        <p:nvPicPr>
          <p:cNvPr id="9" name="Picture 8" descr="nurse_talking_on_phone_400_clr_12757.png"/>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10688927" y="4182206"/>
            <a:ext cx="1152128" cy="1996954"/>
          </a:xfrm>
          <a:prstGeom prst="rect">
            <a:avLst/>
          </a:prstGeom>
        </p:spPr>
      </p:pic>
      <p:pic>
        <p:nvPicPr>
          <p:cNvPr id="10" name="Picture 9" descr="stick_figure_shakespeare_with_skull_400_clr_12199.png"/>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7228185" y="4246073"/>
            <a:ext cx="1512168" cy="1897104"/>
          </a:xfrm>
          <a:prstGeom prst="rect">
            <a:avLst/>
          </a:prstGeom>
        </p:spPr>
      </p:pic>
      <p:pic>
        <p:nvPicPr>
          <p:cNvPr id="11" name="Picture 10" descr="figure_dancing_fad_500_clr_11824.gi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780036" y="4174065"/>
            <a:ext cx="1151742" cy="2132856"/>
          </a:xfrm>
          <a:prstGeom prst="rect">
            <a:avLst/>
          </a:prstGeom>
        </p:spPr>
      </p:pic>
      <p:cxnSp>
        <p:nvCxnSpPr>
          <p:cNvPr id="12" name="Straight Arrow Connector 11"/>
          <p:cNvCxnSpPr/>
          <p:nvPr/>
        </p:nvCxnSpPr>
        <p:spPr>
          <a:xfrm>
            <a:off x="7464268" y="3165953"/>
            <a:ext cx="0" cy="432048"/>
          </a:xfrm>
          <a:prstGeom prst="straightConnector1">
            <a:avLst/>
          </a:prstGeom>
          <a:ln w="38100">
            <a:solidFill>
              <a:schemeClr val="tx1">
                <a:lumMod val="95000"/>
                <a:lumOff val="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610747" y="3182235"/>
            <a:ext cx="0" cy="432048"/>
          </a:xfrm>
          <a:prstGeom prst="straightConnector1">
            <a:avLst/>
          </a:prstGeom>
          <a:ln w="38100">
            <a:solidFill>
              <a:schemeClr val="tx1">
                <a:lumMod val="95000"/>
                <a:lumOff val="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1048288" y="3165953"/>
            <a:ext cx="0" cy="432048"/>
          </a:xfrm>
          <a:prstGeom prst="straightConnector1">
            <a:avLst/>
          </a:prstGeom>
          <a:ln w="38100">
            <a:solidFill>
              <a:schemeClr val="tx1">
                <a:lumMod val="95000"/>
                <a:lumOff val="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7876257" y="3742017"/>
            <a:ext cx="0" cy="432048"/>
          </a:xfrm>
          <a:prstGeom prst="straightConnector1">
            <a:avLst/>
          </a:prstGeom>
          <a:ln w="38100">
            <a:solidFill>
              <a:schemeClr val="tx1">
                <a:lumMod val="95000"/>
                <a:lumOff val="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9365840" y="3742017"/>
            <a:ext cx="0" cy="432048"/>
          </a:xfrm>
          <a:prstGeom prst="straightConnector1">
            <a:avLst/>
          </a:prstGeom>
          <a:ln w="38100">
            <a:solidFill>
              <a:schemeClr val="tx1">
                <a:lumMod val="95000"/>
                <a:lumOff val="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1192983" y="3750158"/>
            <a:ext cx="0" cy="432048"/>
          </a:xfrm>
          <a:prstGeom prst="straightConnector1">
            <a:avLst/>
          </a:prstGeom>
          <a:ln w="38100">
            <a:solidFill>
              <a:schemeClr val="tx1">
                <a:lumMod val="95000"/>
                <a:lumOff val="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pic>
        <p:nvPicPr>
          <p:cNvPr id="18" name="Picture 17" descr="power_stance_woman_800_clr_1748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106691" y="1242573"/>
            <a:ext cx="1080120" cy="2160240"/>
          </a:xfrm>
          <a:prstGeom prst="rect">
            <a:avLst/>
          </a:prstGeom>
        </p:spPr>
      </p:pic>
      <p:sp>
        <p:nvSpPr>
          <p:cNvPr id="20" name="TextBox 19"/>
          <p:cNvSpPr txBox="1"/>
          <p:nvPr/>
        </p:nvSpPr>
        <p:spPr>
          <a:xfrm>
            <a:off x="0" y="6610704"/>
            <a:ext cx="12192000" cy="246221"/>
          </a:xfrm>
          <a:prstGeom prst="rect">
            <a:avLst/>
          </a:prstGeom>
          <a:noFill/>
        </p:spPr>
        <p:txBody>
          <a:bodyPr wrap="square" rtlCol="0">
            <a:spAutoFit/>
          </a:bodyPr>
          <a:lstStyle/>
          <a:p>
            <a:pPr algn="ctr"/>
            <a:r>
              <a:rPr lang="en-IE" sz="1000" dirty="0" smtClean="0">
                <a:solidFill>
                  <a:srgbClr val="7F7F7F"/>
                </a:solidFill>
                <a:latin typeface="Avenir Book"/>
                <a:cs typeface="Avenir Book"/>
              </a:rPr>
              <a:t>The Hypatia project </a:t>
            </a:r>
            <a:r>
              <a:rPr lang="en-IE" sz="1000" dirty="0">
                <a:solidFill>
                  <a:srgbClr val="7F7F7F"/>
                </a:solidFill>
                <a:latin typeface="Avenir Book"/>
                <a:cs typeface="Avenir Book"/>
              </a:rPr>
              <a:t>has received funding from the European Union’s Horizon </a:t>
            </a:r>
            <a:r>
              <a:rPr lang="en-IE" sz="1000" dirty="0" smtClean="0">
                <a:solidFill>
                  <a:srgbClr val="7F7F7F"/>
                </a:solidFill>
                <a:latin typeface="Avenir Book"/>
                <a:cs typeface="Avenir Book"/>
              </a:rPr>
              <a:t>2020 </a:t>
            </a:r>
            <a:r>
              <a:rPr lang="en-IE" sz="1000" dirty="0">
                <a:solidFill>
                  <a:srgbClr val="7F7F7F"/>
                </a:solidFill>
                <a:latin typeface="Avenir Book"/>
                <a:cs typeface="Avenir Book"/>
              </a:rPr>
              <a:t>Framework Programme for Research and Innovation (H2020-GERI-2014-1) under the grant agreement No. 665566.</a:t>
            </a:r>
            <a:r>
              <a:rPr lang="en-US" sz="1000" dirty="0">
                <a:solidFill>
                  <a:srgbClr val="7F7F7F"/>
                </a:solidFill>
                <a:latin typeface="Avenir Book"/>
                <a:cs typeface="Avenir Book"/>
              </a:rPr>
              <a:t> </a:t>
            </a:r>
          </a:p>
        </p:txBody>
      </p:sp>
    </p:spTree>
    <p:extLst>
      <p:ext uri="{BB962C8B-B14F-4D97-AF65-F5344CB8AC3E}">
        <p14:creationId xmlns:p14="http://schemas.microsoft.com/office/powerpoint/2010/main" val="4197660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63" y="620714"/>
            <a:ext cx="5199210" cy="865186"/>
          </a:xfrm>
        </p:spPr>
        <p:txBody>
          <a:bodyPr/>
          <a:lstStyle/>
          <a:p>
            <a:r>
              <a:rPr lang="en-US" dirty="0" smtClean="0"/>
              <a:t>Gender</a:t>
            </a:r>
            <a:endParaRPr lang="en-US" dirty="0"/>
          </a:p>
        </p:txBody>
      </p:sp>
      <p:sp>
        <p:nvSpPr>
          <p:cNvPr id="4" name="Content Placeholder 3"/>
          <p:cNvSpPr>
            <a:spLocks noGrp="1"/>
          </p:cNvSpPr>
          <p:nvPr>
            <p:ph idx="1"/>
          </p:nvPr>
        </p:nvSpPr>
        <p:spPr>
          <a:xfrm>
            <a:off x="572681" y="1285050"/>
            <a:ext cx="6029580" cy="4675188"/>
          </a:xfrm>
        </p:spPr>
        <p:txBody>
          <a:bodyPr/>
          <a:lstStyle/>
          <a:p>
            <a:r>
              <a:rPr lang="en-GB" dirty="0"/>
              <a:t>Rather than the simple translation of biological difference, gender is a complex category that individuals make themselves recognizable through and </a:t>
            </a:r>
            <a:r>
              <a:rPr lang="en-GB" i="1" dirty="0"/>
              <a:t>perform</a:t>
            </a:r>
            <a:r>
              <a:rPr lang="en-GB" dirty="0"/>
              <a:t> in various ways </a:t>
            </a:r>
            <a:r>
              <a:rPr lang="en-GB" sz="1600" dirty="0"/>
              <a:t>(Butler, 1990</a:t>
            </a:r>
            <a:r>
              <a:rPr lang="en-GB" sz="1600" dirty="0" smtClean="0"/>
              <a:t>)</a:t>
            </a:r>
            <a:endParaRPr lang="en-GB" dirty="0" smtClean="0"/>
          </a:p>
          <a:p>
            <a:r>
              <a:rPr lang="en-GB" dirty="0" smtClean="0"/>
              <a:t>The </a:t>
            </a:r>
            <a:r>
              <a:rPr lang="en-GB" dirty="0"/>
              <a:t>performance of gender can be thought of as the adaptation of the individual to the cultural context they participate </a:t>
            </a:r>
            <a:r>
              <a:rPr lang="en-GB" dirty="0" smtClean="0"/>
              <a:t>in</a:t>
            </a:r>
          </a:p>
          <a:p>
            <a:r>
              <a:rPr lang="en-GB" dirty="0"/>
              <a:t>Such contexts may impose differential constraints on individuals’ performance of gender</a:t>
            </a:r>
            <a:r>
              <a:rPr lang="en-US" dirty="0"/>
              <a:t> </a:t>
            </a:r>
          </a:p>
        </p:txBody>
      </p:sp>
      <p:sp>
        <p:nvSpPr>
          <p:cNvPr id="3" name="Slide Number Placeholder 2"/>
          <p:cNvSpPr>
            <a:spLocks noGrp="1"/>
          </p:cNvSpPr>
          <p:nvPr>
            <p:ph type="sldNum" sz="quarter" idx="12"/>
          </p:nvPr>
        </p:nvSpPr>
        <p:spPr/>
        <p:txBody>
          <a:bodyPr/>
          <a:lstStyle/>
          <a:p>
            <a:fld id="{091A926C-488A-4E3E-9C21-57CAA120E114}" type="slidenum">
              <a:rPr lang="en-GB" smtClean="0"/>
              <a:t>6</a:t>
            </a:fld>
            <a:endParaRPr lang="en-GB" dirty="0"/>
          </a:p>
        </p:txBody>
      </p:sp>
      <p:sp>
        <p:nvSpPr>
          <p:cNvPr id="20" name="TextBox 19"/>
          <p:cNvSpPr txBox="1"/>
          <p:nvPr/>
        </p:nvSpPr>
        <p:spPr>
          <a:xfrm>
            <a:off x="0" y="6610704"/>
            <a:ext cx="12192000" cy="246221"/>
          </a:xfrm>
          <a:prstGeom prst="rect">
            <a:avLst/>
          </a:prstGeom>
          <a:noFill/>
        </p:spPr>
        <p:txBody>
          <a:bodyPr wrap="square" rtlCol="0">
            <a:spAutoFit/>
          </a:bodyPr>
          <a:lstStyle/>
          <a:p>
            <a:pPr algn="ctr"/>
            <a:r>
              <a:rPr lang="en-IE" sz="1000" dirty="0" smtClean="0">
                <a:solidFill>
                  <a:srgbClr val="7F7F7F"/>
                </a:solidFill>
                <a:latin typeface="Avenir Book"/>
                <a:cs typeface="Avenir Book"/>
              </a:rPr>
              <a:t>The Hypatia project </a:t>
            </a:r>
            <a:r>
              <a:rPr lang="en-IE" sz="1000" dirty="0">
                <a:solidFill>
                  <a:srgbClr val="7F7F7F"/>
                </a:solidFill>
                <a:latin typeface="Avenir Book"/>
                <a:cs typeface="Avenir Book"/>
              </a:rPr>
              <a:t>has received funding from the European Union’s Horizon </a:t>
            </a:r>
            <a:r>
              <a:rPr lang="en-IE" sz="1000" dirty="0" smtClean="0">
                <a:solidFill>
                  <a:srgbClr val="7F7F7F"/>
                </a:solidFill>
                <a:latin typeface="Avenir Book"/>
                <a:cs typeface="Avenir Book"/>
              </a:rPr>
              <a:t>2020 </a:t>
            </a:r>
            <a:r>
              <a:rPr lang="en-IE" sz="1000" dirty="0">
                <a:solidFill>
                  <a:srgbClr val="7F7F7F"/>
                </a:solidFill>
                <a:latin typeface="Avenir Book"/>
                <a:cs typeface="Avenir Book"/>
              </a:rPr>
              <a:t>Framework Programme for Research and Innovation (H2020-GERI-2014-1) under the grant agreement No. 665566.</a:t>
            </a:r>
            <a:r>
              <a:rPr lang="en-US" sz="1000" dirty="0">
                <a:solidFill>
                  <a:srgbClr val="7F7F7F"/>
                </a:solidFill>
                <a:latin typeface="Avenir Book"/>
                <a:cs typeface="Avenir Book"/>
              </a:rPr>
              <a:t> </a:t>
            </a:r>
          </a:p>
        </p:txBody>
      </p:sp>
      <p:sp>
        <p:nvSpPr>
          <p:cNvPr id="6" name="TextBox 5"/>
          <p:cNvSpPr txBox="1"/>
          <p:nvPr/>
        </p:nvSpPr>
        <p:spPr>
          <a:xfrm>
            <a:off x="7839677" y="4152047"/>
            <a:ext cx="3191229" cy="369332"/>
          </a:xfrm>
          <a:prstGeom prst="rect">
            <a:avLst/>
          </a:prstGeom>
          <a:noFill/>
        </p:spPr>
        <p:txBody>
          <a:bodyPr wrap="square" rtlCol="0">
            <a:spAutoFit/>
          </a:bodyPr>
          <a:lstStyle/>
          <a:p>
            <a:pPr algn="ctr"/>
            <a:r>
              <a:rPr lang="en-US" dirty="0" smtClean="0">
                <a:solidFill>
                  <a:schemeClr val="tx1">
                    <a:lumMod val="50000"/>
                    <a:lumOff val="50000"/>
                  </a:schemeClr>
                </a:solidFill>
              </a:rPr>
              <a:t>Gender spectrum</a:t>
            </a:r>
            <a:endParaRPr lang="en-US" dirty="0">
              <a:solidFill>
                <a:schemeClr val="tx1">
                  <a:lumMod val="50000"/>
                  <a:lumOff val="50000"/>
                </a:schemeClr>
              </a:solidFill>
            </a:endParaRPr>
          </a:p>
        </p:txBody>
      </p:sp>
      <p:sp>
        <p:nvSpPr>
          <p:cNvPr id="24" name="Freeform 23"/>
          <p:cNvSpPr/>
          <p:nvPr/>
        </p:nvSpPr>
        <p:spPr>
          <a:xfrm>
            <a:off x="7334940" y="1742114"/>
            <a:ext cx="4298391" cy="1864467"/>
          </a:xfrm>
          <a:custGeom>
            <a:avLst/>
            <a:gdLst>
              <a:gd name="connsiteX0" fmla="*/ 0 w 2580662"/>
              <a:gd name="connsiteY0" fmla="*/ 1856326 h 1864467"/>
              <a:gd name="connsiteX1" fmla="*/ 578003 w 2580662"/>
              <a:gd name="connsiteY1" fmla="*/ 1237590 h 1864467"/>
              <a:gd name="connsiteX2" fmla="*/ 1025752 w 2580662"/>
              <a:gd name="connsiteY2" fmla="*/ 117 h 1864467"/>
              <a:gd name="connsiteX3" fmla="*/ 1595614 w 2580662"/>
              <a:gd name="connsiteY3" fmla="*/ 1310861 h 1864467"/>
              <a:gd name="connsiteX4" fmla="*/ 2580662 w 2580662"/>
              <a:gd name="connsiteY4" fmla="*/ 1864467 h 1864467"/>
              <a:gd name="connsiteX5" fmla="*/ 2580662 w 2580662"/>
              <a:gd name="connsiteY5" fmla="*/ 1864467 h 18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0662" h="1864467">
                <a:moveTo>
                  <a:pt x="0" y="1856326"/>
                </a:moveTo>
                <a:cubicBezTo>
                  <a:pt x="203522" y="1701642"/>
                  <a:pt x="407044" y="1546958"/>
                  <a:pt x="578003" y="1237590"/>
                </a:cubicBezTo>
                <a:cubicBezTo>
                  <a:pt x="748962" y="928222"/>
                  <a:pt x="856150" y="-12095"/>
                  <a:pt x="1025752" y="117"/>
                </a:cubicBezTo>
                <a:cubicBezTo>
                  <a:pt x="1195354" y="12329"/>
                  <a:pt x="1336462" y="1000136"/>
                  <a:pt x="1595614" y="1310861"/>
                </a:cubicBezTo>
                <a:cubicBezTo>
                  <a:pt x="1854766" y="1621586"/>
                  <a:pt x="2416487" y="1772199"/>
                  <a:pt x="2580662" y="1864467"/>
                </a:cubicBezTo>
                <a:lnTo>
                  <a:pt x="2580662" y="1864467"/>
                </a:lnTo>
              </a:path>
            </a:pathLst>
          </a:custGeom>
          <a:ln w="25400">
            <a:solidFill>
              <a:srgbClr val="920026"/>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Freeform 24"/>
          <p:cNvSpPr/>
          <p:nvPr/>
        </p:nvSpPr>
        <p:spPr>
          <a:xfrm flipH="1">
            <a:off x="7326802" y="1723548"/>
            <a:ext cx="4149576" cy="1864467"/>
          </a:xfrm>
          <a:custGeom>
            <a:avLst/>
            <a:gdLst>
              <a:gd name="connsiteX0" fmla="*/ 0 w 2580662"/>
              <a:gd name="connsiteY0" fmla="*/ 1856326 h 1864467"/>
              <a:gd name="connsiteX1" fmla="*/ 578003 w 2580662"/>
              <a:gd name="connsiteY1" fmla="*/ 1237590 h 1864467"/>
              <a:gd name="connsiteX2" fmla="*/ 1025752 w 2580662"/>
              <a:gd name="connsiteY2" fmla="*/ 117 h 1864467"/>
              <a:gd name="connsiteX3" fmla="*/ 1595614 w 2580662"/>
              <a:gd name="connsiteY3" fmla="*/ 1310861 h 1864467"/>
              <a:gd name="connsiteX4" fmla="*/ 2580662 w 2580662"/>
              <a:gd name="connsiteY4" fmla="*/ 1864467 h 1864467"/>
              <a:gd name="connsiteX5" fmla="*/ 2580662 w 2580662"/>
              <a:gd name="connsiteY5" fmla="*/ 1864467 h 186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0662" h="1864467">
                <a:moveTo>
                  <a:pt x="0" y="1856326"/>
                </a:moveTo>
                <a:cubicBezTo>
                  <a:pt x="203522" y="1701642"/>
                  <a:pt x="407044" y="1546958"/>
                  <a:pt x="578003" y="1237590"/>
                </a:cubicBezTo>
                <a:cubicBezTo>
                  <a:pt x="748962" y="928222"/>
                  <a:pt x="856150" y="-12095"/>
                  <a:pt x="1025752" y="117"/>
                </a:cubicBezTo>
                <a:cubicBezTo>
                  <a:pt x="1195354" y="12329"/>
                  <a:pt x="1336462" y="1000136"/>
                  <a:pt x="1595614" y="1310861"/>
                </a:cubicBezTo>
                <a:cubicBezTo>
                  <a:pt x="1854766" y="1621586"/>
                  <a:pt x="2416487" y="1772199"/>
                  <a:pt x="2580662" y="1864467"/>
                </a:cubicBezTo>
                <a:lnTo>
                  <a:pt x="2580662" y="1864467"/>
                </a:lnTo>
              </a:path>
            </a:pathLst>
          </a:custGeom>
          <a:ln w="25400">
            <a:solidFill>
              <a:schemeClr val="accent6">
                <a:lumMod val="50000"/>
              </a:schemeClr>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a:off x="6895334" y="3670009"/>
            <a:ext cx="5161066" cy="0"/>
          </a:xfrm>
          <a:prstGeom prst="straightConnector1">
            <a:avLst/>
          </a:prstGeom>
          <a:ln w="66675">
            <a:solidFill>
              <a:schemeClr val="bg1">
                <a:lumMod val="50000"/>
              </a:schemeClr>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277955" y="3744983"/>
            <a:ext cx="1196711" cy="338554"/>
          </a:xfrm>
          <a:prstGeom prst="rect">
            <a:avLst/>
          </a:prstGeom>
          <a:noFill/>
        </p:spPr>
        <p:txBody>
          <a:bodyPr wrap="square" rtlCol="0">
            <a:spAutoFit/>
          </a:bodyPr>
          <a:lstStyle/>
          <a:p>
            <a:r>
              <a:rPr lang="en-US" sz="1600" dirty="0" smtClean="0">
                <a:latin typeface="Avenir Medium"/>
                <a:cs typeface="Avenir Medium"/>
              </a:rPr>
              <a:t>Femininity</a:t>
            </a:r>
            <a:endParaRPr lang="en-US" sz="1600" dirty="0">
              <a:latin typeface="Avenir Medium"/>
              <a:cs typeface="Avenir Medium"/>
            </a:endParaRPr>
          </a:p>
        </p:txBody>
      </p:sp>
      <p:sp>
        <p:nvSpPr>
          <p:cNvPr id="27" name="TextBox 26"/>
          <p:cNvSpPr txBox="1"/>
          <p:nvPr/>
        </p:nvSpPr>
        <p:spPr>
          <a:xfrm>
            <a:off x="10281944" y="3750840"/>
            <a:ext cx="1397955" cy="338554"/>
          </a:xfrm>
          <a:prstGeom prst="rect">
            <a:avLst/>
          </a:prstGeom>
          <a:noFill/>
        </p:spPr>
        <p:txBody>
          <a:bodyPr wrap="square" rtlCol="0">
            <a:spAutoFit/>
          </a:bodyPr>
          <a:lstStyle/>
          <a:p>
            <a:pPr algn="r"/>
            <a:r>
              <a:rPr lang="en-US" sz="1600" dirty="0" smtClean="0">
                <a:solidFill>
                  <a:srgbClr val="000000"/>
                </a:solidFill>
                <a:latin typeface="Avenir Medium"/>
                <a:cs typeface="Avenir Medium"/>
              </a:rPr>
              <a:t>Masculinity</a:t>
            </a:r>
            <a:endParaRPr lang="en-US" sz="1600" dirty="0">
              <a:solidFill>
                <a:srgbClr val="000000"/>
              </a:solidFill>
              <a:latin typeface="Avenir Medium"/>
              <a:cs typeface="Avenir Medium"/>
            </a:endParaRPr>
          </a:p>
        </p:txBody>
      </p:sp>
      <p:sp>
        <p:nvSpPr>
          <p:cNvPr id="28" name="TextBox 27"/>
          <p:cNvSpPr txBox="1"/>
          <p:nvPr/>
        </p:nvSpPr>
        <p:spPr>
          <a:xfrm>
            <a:off x="7495481" y="1739947"/>
            <a:ext cx="1196711" cy="584776"/>
          </a:xfrm>
          <a:prstGeom prst="rect">
            <a:avLst/>
          </a:prstGeom>
          <a:noFill/>
        </p:spPr>
        <p:txBody>
          <a:bodyPr wrap="square" rtlCol="0">
            <a:spAutoFit/>
          </a:bodyPr>
          <a:lstStyle/>
          <a:p>
            <a:pPr algn="r"/>
            <a:r>
              <a:rPr lang="en-US" sz="1600" dirty="0" smtClean="0">
                <a:solidFill>
                  <a:srgbClr val="920026"/>
                </a:solidFill>
                <a:latin typeface="Avenir Medium"/>
                <a:cs typeface="Avenir Medium"/>
              </a:rPr>
              <a:t>Female people</a:t>
            </a:r>
            <a:endParaRPr lang="en-US" sz="1600" dirty="0">
              <a:solidFill>
                <a:srgbClr val="920026"/>
              </a:solidFill>
              <a:latin typeface="Avenir Medium"/>
              <a:cs typeface="Avenir Medium"/>
            </a:endParaRPr>
          </a:p>
        </p:txBody>
      </p:sp>
      <p:sp>
        <p:nvSpPr>
          <p:cNvPr id="29" name="TextBox 28"/>
          <p:cNvSpPr txBox="1"/>
          <p:nvPr/>
        </p:nvSpPr>
        <p:spPr>
          <a:xfrm>
            <a:off x="10173838" y="1745801"/>
            <a:ext cx="971042" cy="584776"/>
          </a:xfrm>
          <a:prstGeom prst="rect">
            <a:avLst/>
          </a:prstGeom>
          <a:noFill/>
        </p:spPr>
        <p:txBody>
          <a:bodyPr wrap="square" rtlCol="0">
            <a:spAutoFit/>
          </a:bodyPr>
          <a:lstStyle/>
          <a:p>
            <a:r>
              <a:rPr lang="en-US" sz="1600" dirty="0" smtClean="0">
                <a:solidFill>
                  <a:schemeClr val="accent6">
                    <a:lumMod val="50000"/>
                  </a:schemeClr>
                </a:solidFill>
                <a:latin typeface="Avenir Medium"/>
                <a:cs typeface="Avenir Medium"/>
              </a:rPr>
              <a:t>Male people</a:t>
            </a:r>
            <a:endParaRPr lang="en-US" sz="1600" dirty="0">
              <a:solidFill>
                <a:schemeClr val="accent6">
                  <a:lumMod val="50000"/>
                </a:schemeClr>
              </a:solidFill>
              <a:latin typeface="Avenir Medium"/>
              <a:cs typeface="Avenir Medium"/>
            </a:endParaRPr>
          </a:p>
        </p:txBody>
      </p:sp>
    </p:spTree>
    <p:extLst>
      <p:ext uri="{BB962C8B-B14F-4D97-AF65-F5344CB8AC3E}">
        <p14:creationId xmlns:p14="http://schemas.microsoft.com/office/powerpoint/2010/main" val="3144868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12-13 year old boys visiting a science museum</a:t>
            </a:r>
            <a:endParaRPr lang="en-US" dirty="0"/>
          </a:p>
        </p:txBody>
      </p:sp>
      <p:sp>
        <p:nvSpPr>
          <p:cNvPr id="3" name="Content Placeholder 2"/>
          <p:cNvSpPr>
            <a:spLocks noGrp="1"/>
          </p:cNvSpPr>
          <p:nvPr>
            <p:ph idx="1"/>
          </p:nvPr>
        </p:nvSpPr>
        <p:spPr>
          <a:xfrm>
            <a:off x="588963" y="1635125"/>
            <a:ext cx="7698463" cy="4675188"/>
          </a:xfrm>
        </p:spPr>
        <p:txBody>
          <a:bodyPr/>
          <a:lstStyle/>
          <a:p>
            <a:pPr marL="0" indent="0">
              <a:buNone/>
            </a:pPr>
            <a:r>
              <a:rPr lang="en-US" i="1" dirty="0" smtClean="0"/>
              <a:t>Hegemonic forms of masculinity were privileged and normalized [...] within the visits, for instance, through the physical environment and exhibits, [...] and the competitive and physical nature of some of the hands-on exhibits </a:t>
            </a:r>
            <a:r>
              <a:rPr lang="en-US" sz="1800" i="1" dirty="0" smtClean="0"/>
              <a:t>(p. 476)</a:t>
            </a:r>
            <a:r>
              <a:rPr lang="en-US" i="1" dirty="0" smtClean="0"/>
              <a:t>.</a:t>
            </a:r>
            <a:endParaRPr lang="en-US" i="1" dirty="0"/>
          </a:p>
          <a:p>
            <a:pPr marL="0" indent="0">
              <a:buNone/>
            </a:pPr>
            <a:r>
              <a:rPr lang="en-US" i="1" dirty="0" smtClean="0"/>
              <a:t>Whereas a couple of girls were reprimanded by staff for being too ‘bossy’ (dominant), [...] there were no instances of boys being reprimanded [...] for comparable performances </a:t>
            </a:r>
            <a:r>
              <a:rPr lang="en-US" sz="1800" i="1" dirty="0" smtClean="0"/>
              <a:t>(p. 471)</a:t>
            </a:r>
            <a:r>
              <a:rPr lang="en-US" i="1" dirty="0" smtClean="0"/>
              <a:t>.</a:t>
            </a:r>
          </a:p>
          <a:p>
            <a:pPr marL="0" indent="0" algn="r">
              <a:buNone/>
            </a:pPr>
            <a:endParaRPr lang="en-US" sz="1800" dirty="0" smtClean="0"/>
          </a:p>
          <a:p>
            <a:pPr marL="0" indent="0" algn="r">
              <a:buNone/>
            </a:pPr>
            <a:r>
              <a:rPr lang="en-US" sz="1800" dirty="0" smtClean="0"/>
              <a:t>Archer et al. 2016</a:t>
            </a:r>
            <a:endParaRPr lang="en-US" sz="1800" dirty="0"/>
          </a:p>
        </p:txBody>
      </p:sp>
      <p:sp>
        <p:nvSpPr>
          <p:cNvPr id="4" name="Slide Number Placeholder 3"/>
          <p:cNvSpPr>
            <a:spLocks noGrp="1"/>
          </p:cNvSpPr>
          <p:nvPr>
            <p:ph type="sldNum" sz="quarter" idx="12"/>
          </p:nvPr>
        </p:nvSpPr>
        <p:spPr/>
        <p:txBody>
          <a:bodyPr/>
          <a:lstStyle/>
          <a:p>
            <a:fld id="{091A926C-488A-4E3E-9C21-57CAA120E114}" type="slidenum">
              <a:rPr lang="en-GB" smtClean="0"/>
              <a:t>7</a:t>
            </a:fld>
            <a:endParaRPr lang="en-GB" dirty="0"/>
          </a:p>
        </p:txBody>
      </p:sp>
      <p:pic>
        <p:nvPicPr>
          <p:cNvPr id="5" name="Picture 4" descr="stick_figure_lift_rock_400_clr_1457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557" y="1861022"/>
            <a:ext cx="2385308" cy="3816493"/>
          </a:xfrm>
          <a:prstGeom prst="rect">
            <a:avLst/>
          </a:prstGeom>
        </p:spPr>
      </p:pic>
      <p:sp>
        <p:nvSpPr>
          <p:cNvPr id="6" name="TextBox 5"/>
          <p:cNvSpPr txBox="1"/>
          <p:nvPr/>
        </p:nvSpPr>
        <p:spPr>
          <a:xfrm>
            <a:off x="0" y="6610704"/>
            <a:ext cx="12192000" cy="246221"/>
          </a:xfrm>
          <a:prstGeom prst="rect">
            <a:avLst/>
          </a:prstGeom>
          <a:noFill/>
        </p:spPr>
        <p:txBody>
          <a:bodyPr wrap="square" rtlCol="0">
            <a:spAutoFit/>
          </a:bodyPr>
          <a:lstStyle/>
          <a:p>
            <a:pPr algn="ctr"/>
            <a:r>
              <a:rPr lang="en-IE" sz="1000" dirty="0" smtClean="0">
                <a:solidFill>
                  <a:srgbClr val="7F7F7F"/>
                </a:solidFill>
                <a:latin typeface="Avenir Book"/>
                <a:cs typeface="Avenir Book"/>
              </a:rPr>
              <a:t>The Hypatia project </a:t>
            </a:r>
            <a:r>
              <a:rPr lang="en-IE" sz="1000" dirty="0">
                <a:solidFill>
                  <a:srgbClr val="7F7F7F"/>
                </a:solidFill>
                <a:latin typeface="Avenir Book"/>
                <a:cs typeface="Avenir Book"/>
              </a:rPr>
              <a:t>has received funding from the European Union’s Horizon </a:t>
            </a:r>
            <a:r>
              <a:rPr lang="en-IE" sz="1000" dirty="0" smtClean="0">
                <a:solidFill>
                  <a:srgbClr val="7F7F7F"/>
                </a:solidFill>
                <a:latin typeface="Avenir Book"/>
                <a:cs typeface="Avenir Book"/>
              </a:rPr>
              <a:t>2020 </a:t>
            </a:r>
            <a:r>
              <a:rPr lang="en-IE" sz="1000" dirty="0">
                <a:solidFill>
                  <a:srgbClr val="7F7F7F"/>
                </a:solidFill>
                <a:latin typeface="Avenir Book"/>
                <a:cs typeface="Avenir Book"/>
              </a:rPr>
              <a:t>Framework Programme for Research and Innovation (H2020-GERI-2014-1) under the grant agreement No. 665566.</a:t>
            </a:r>
            <a:r>
              <a:rPr lang="en-US" sz="1000" dirty="0">
                <a:solidFill>
                  <a:srgbClr val="7F7F7F"/>
                </a:solidFill>
                <a:latin typeface="Avenir Book"/>
                <a:cs typeface="Avenir Book"/>
              </a:rPr>
              <a:t> </a:t>
            </a:r>
          </a:p>
        </p:txBody>
      </p:sp>
    </p:spTree>
    <p:extLst>
      <p:ext uri="{BB962C8B-B14F-4D97-AF65-F5344CB8AC3E}">
        <p14:creationId xmlns:p14="http://schemas.microsoft.com/office/powerpoint/2010/main" val="1197173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Gendered situations or contexts</a:t>
            </a:r>
            <a:endParaRPr lang="en-US" dirty="0"/>
          </a:p>
        </p:txBody>
      </p:sp>
      <p:sp>
        <p:nvSpPr>
          <p:cNvPr id="3" name="Content Placeholder 2"/>
          <p:cNvSpPr>
            <a:spLocks noGrp="1"/>
          </p:cNvSpPr>
          <p:nvPr>
            <p:ph idx="1"/>
          </p:nvPr>
        </p:nvSpPr>
        <p:spPr>
          <a:xfrm>
            <a:off x="588963" y="1635125"/>
            <a:ext cx="7682181" cy="4675188"/>
          </a:xfrm>
        </p:spPr>
        <p:txBody>
          <a:bodyPr/>
          <a:lstStyle/>
          <a:p>
            <a:r>
              <a:rPr lang="en-US" dirty="0" smtClean="0"/>
              <a:t>Situations or contexts may be structured in ways that reflect implicit or explicit assumptions about the gender of the participants, e.g.</a:t>
            </a:r>
          </a:p>
          <a:p>
            <a:pPr lvl="1"/>
            <a:r>
              <a:rPr lang="en-US" dirty="0" smtClean="0"/>
              <a:t>Computer engineering is constructed in terms of the technical, specialist, and abstract (Faulkner 2000)</a:t>
            </a:r>
          </a:p>
          <a:p>
            <a:pPr lvl="1"/>
            <a:r>
              <a:rPr lang="en-US" dirty="0" smtClean="0"/>
              <a:t>Many science curricula are pervaded by ‘abstract-rational and frequently mathematical’ accounts of science (Hughes 2001)</a:t>
            </a:r>
          </a:p>
          <a:p>
            <a:pPr lvl="1"/>
            <a:r>
              <a:rPr lang="en-GB" dirty="0"/>
              <a:t>These characteristics are often symbolically connected with </a:t>
            </a:r>
            <a:r>
              <a:rPr lang="en-GB" dirty="0" smtClean="0"/>
              <a:t>masculinity</a:t>
            </a:r>
          </a:p>
          <a:p>
            <a:pPr lvl="1"/>
            <a:r>
              <a:rPr lang="en-GB" dirty="0" smtClean="0"/>
              <a:t>Those </a:t>
            </a:r>
            <a:r>
              <a:rPr lang="en-GB" dirty="0"/>
              <a:t>individuals (female </a:t>
            </a:r>
            <a:r>
              <a:rPr lang="en-GB" i="1" dirty="0"/>
              <a:t>or</a:t>
            </a:r>
            <a:r>
              <a:rPr lang="en-GB" dirty="0"/>
              <a:t> male) who do not identify with such </a:t>
            </a:r>
            <a:r>
              <a:rPr lang="en-GB" dirty="0" smtClean="0"/>
              <a:t>characteristics cannot participate on </a:t>
            </a:r>
            <a:r>
              <a:rPr lang="en-GB" dirty="0"/>
              <a:t>the same terms as for those who do identify with </a:t>
            </a:r>
            <a:r>
              <a:rPr lang="en-GB" dirty="0" smtClean="0"/>
              <a:t>these characteristics</a:t>
            </a:r>
            <a:endParaRPr lang="en-US" dirty="0" smtClean="0"/>
          </a:p>
          <a:p>
            <a:endParaRPr lang="en-US" dirty="0"/>
          </a:p>
        </p:txBody>
      </p:sp>
      <p:sp>
        <p:nvSpPr>
          <p:cNvPr id="4" name="Slide Number Placeholder 3"/>
          <p:cNvSpPr>
            <a:spLocks noGrp="1"/>
          </p:cNvSpPr>
          <p:nvPr>
            <p:ph type="sldNum" sz="quarter" idx="12"/>
          </p:nvPr>
        </p:nvSpPr>
        <p:spPr/>
        <p:txBody>
          <a:bodyPr/>
          <a:lstStyle/>
          <a:p>
            <a:fld id="{091A926C-488A-4E3E-9C21-57CAA120E114}" type="slidenum">
              <a:rPr lang="en-GB" smtClean="0"/>
              <a:t>8</a:t>
            </a:fld>
            <a:endParaRPr lang="en-GB" dirty="0"/>
          </a:p>
        </p:txBody>
      </p:sp>
      <p:pic>
        <p:nvPicPr>
          <p:cNvPr id="5" name="Picture 4" descr="computer_geek_isometric_800_clr_175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91927" y="1384015"/>
            <a:ext cx="5527825" cy="5197181"/>
          </a:xfrm>
          <a:prstGeom prst="rect">
            <a:avLst/>
          </a:prstGeom>
        </p:spPr>
      </p:pic>
    </p:spTree>
    <p:extLst>
      <p:ext uri="{BB962C8B-B14F-4D97-AF65-F5344CB8AC3E}">
        <p14:creationId xmlns:p14="http://schemas.microsoft.com/office/powerpoint/2010/main" val="3022708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88963" y="1635125"/>
            <a:ext cx="6705274" cy="4675188"/>
          </a:xfrm>
        </p:spPr>
        <p:txBody>
          <a:bodyPr/>
          <a:lstStyle/>
          <a:p>
            <a:r>
              <a:rPr lang="en-US" dirty="0" smtClean="0"/>
              <a:t>Gender can be thought of as the way we perform our identities as women or men in specific contexts</a:t>
            </a:r>
          </a:p>
          <a:p>
            <a:r>
              <a:rPr lang="en-US" dirty="0" smtClean="0"/>
              <a:t>These performances can vary from feminine ways of performing identity to masculine ways of performing identity</a:t>
            </a:r>
          </a:p>
          <a:p>
            <a:r>
              <a:rPr lang="en-US" dirty="0" smtClean="0"/>
              <a:t>The contexts in which we find ourselves can </a:t>
            </a:r>
            <a:r>
              <a:rPr lang="en-US" i="1" dirty="0" smtClean="0"/>
              <a:t>themselves</a:t>
            </a:r>
            <a:r>
              <a:rPr lang="en-US" dirty="0" smtClean="0"/>
              <a:t> be gendered, i.e. they promote certain ways of performing our identities while constraining others</a:t>
            </a:r>
            <a:endParaRPr lang="en-US" dirty="0"/>
          </a:p>
        </p:txBody>
      </p:sp>
      <p:sp>
        <p:nvSpPr>
          <p:cNvPr id="4" name="Slide Number Placeholder 3"/>
          <p:cNvSpPr>
            <a:spLocks noGrp="1"/>
          </p:cNvSpPr>
          <p:nvPr>
            <p:ph type="sldNum" sz="quarter" idx="12"/>
          </p:nvPr>
        </p:nvSpPr>
        <p:spPr/>
        <p:txBody>
          <a:bodyPr/>
          <a:lstStyle/>
          <a:p>
            <a:fld id="{091A926C-488A-4E3E-9C21-57CAA120E114}" type="slidenum">
              <a:rPr lang="en-GB" smtClean="0"/>
              <a:t>9</a:t>
            </a:fld>
            <a:endParaRPr lang="en-GB" dirty="0"/>
          </a:p>
        </p:txBody>
      </p:sp>
      <p:pic>
        <p:nvPicPr>
          <p:cNvPr id="5" name="Picture 4" descr="nurse_talking_on_phone_400_clr_12757.png"/>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9492277" y="3315591"/>
            <a:ext cx="1534689" cy="2660037"/>
          </a:xfrm>
          <a:prstGeom prst="rect">
            <a:avLst/>
          </a:prstGeom>
        </p:spPr>
      </p:pic>
      <p:pic>
        <p:nvPicPr>
          <p:cNvPr id="6" name="Picture 5" descr="stick_figure_shakespeare_with_skull_400_clr_12199.png"/>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7789905" y="1396630"/>
            <a:ext cx="2215247" cy="2779158"/>
          </a:xfrm>
          <a:prstGeom prst="rect">
            <a:avLst/>
          </a:prstGeom>
        </p:spPr>
      </p:pic>
    </p:spTree>
    <p:extLst>
      <p:ext uri="{BB962C8B-B14F-4D97-AF65-F5344CB8AC3E}">
        <p14:creationId xmlns:p14="http://schemas.microsoft.com/office/powerpoint/2010/main" val="525312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6_9_ENG_full.potx" id="{CA255E10-3E16-4FB7-8EF9-205921B44FCB}" vid="{9D4D5F80-3538-44B6-AEDE-3883787177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3050</Words>
  <Application>Microsoft Macintosh PowerPoint</Application>
  <PresentationFormat>Custom</PresentationFormat>
  <Paragraphs>183</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Brugerdefineret design</vt:lpstr>
      <vt:lpstr>PowerPoint Presentation</vt:lpstr>
      <vt:lpstr>Hypatia – Gender Inclusion in Science Education (H2020)</vt:lpstr>
      <vt:lpstr>Biological sex</vt:lpstr>
      <vt:lpstr>Biological sex</vt:lpstr>
      <vt:lpstr>Gender</vt:lpstr>
      <vt:lpstr>Gender</vt:lpstr>
      <vt:lpstr>Example: 12-13 year old boys visiting a science museum</vt:lpstr>
      <vt:lpstr>Gendered situations or contexts</vt:lpstr>
      <vt:lpstr>Summary</vt:lpstr>
      <vt:lpstr>We asked ourselves...</vt:lpstr>
      <vt:lpstr>The society/culture level</vt:lpstr>
      <vt:lpstr>The institutional level</vt:lpstr>
      <vt:lpstr>PowerPoint Presentation</vt:lpstr>
      <vt:lpstr>The interactional level</vt:lpstr>
      <vt:lpstr>PowerPoint Presentation</vt:lpstr>
      <vt:lpstr>The individual level</vt:lpstr>
      <vt:lpstr>Summary</vt:lpstr>
      <vt:lpstr>Example: 12-13 year old boys visiting a science museum</vt:lpstr>
      <vt:lpstr>PowerPoint Presentation</vt:lpstr>
      <vt:lpstr>Final words</vt:lpstr>
      <vt:lpstr>Intersectionality</vt:lpstr>
      <vt:lpstr>References (1 of 2)</vt:lpstr>
      <vt:lpstr>References (2 of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skabelon</dc:title>
  <dc:creator/>
  <cp:lastModifiedBy/>
  <cp:revision>1</cp:revision>
  <dcterms:created xsi:type="dcterms:W3CDTF">2015-11-17T09:10:50Z</dcterms:created>
  <dcterms:modified xsi:type="dcterms:W3CDTF">2017-06-13T19:42:52Z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ies>
</file>